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7" r:id="rId5"/>
  </p:sldIdLst>
  <p:sldSz cx="7562850" cy="10688638"/>
  <p:notesSz cx="10688638" cy="756285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A0F38F-67C4-A244-4704-2B49AC1EBF84}" v="35" dt="2026-09-01T10:52:28.888"/>
    <p1510:client id="{D200537C-EB06-608B-6CDA-E76F1203488C}" v="53" dt="2026-09-02T16:01:33.709"/>
    <p1510:client id="{E87C2303-C2B4-456C-0DF6-9F1017498A05}" v="2" dt="2026-09-02T14:15:26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318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054725" y="0"/>
            <a:ext cx="4630738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23231C-D924-4894-89C6-4522C6BC477A}" type="datetimeFigureOut"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441825" y="946150"/>
            <a:ext cx="1804988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68388" y="3640138"/>
            <a:ext cx="8551862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054725" y="7183438"/>
            <a:ext cx="4630738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506B9C-1C6A-42E5-9901-78B903F5B12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988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F1435-C864-E4CE-0E75-E2E00C3E9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E055E2-BA6D-29F9-7D83-3D9FE33F17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067441-29D8-2923-D552-F723FBCA88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D19F5F-474D-784F-5F0D-5551509B33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255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svg"/><Relationship Id="rId4" Type="http://schemas.openxmlformats.org/officeDocument/2006/relationships/hyperlink" Target="https://www.ney-hcc.co.uk/events/" TargetMode="External"/><Relationship Id="rId9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2D10E1-B05E-1D75-A519-43FF40608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>
            <a:extLst>
              <a:ext uri="{FF2B5EF4-FFF2-40B4-BE49-F238E27FC236}">
                <a16:creationId xmlns:a16="http://schemas.microsoft.com/office/drawing/2014/main" id="{77080B48-A43F-AC87-D1B3-AF0A3CA10B41}"/>
              </a:ext>
            </a:extLst>
          </p:cNvPr>
          <p:cNvSpPr/>
          <p:nvPr/>
        </p:nvSpPr>
        <p:spPr>
          <a:xfrm>
            <a:off x="274320" y="1549226"/>
            <a:ext cx="685800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2000" b="1">
                <a:solidFill>
                  <a:srgbClr val="70002E"/>
                </a:solidFill>
              </a:rPr>
              <a:t>SICKLE CELL AWARENESS MONTH</a:t>
            </a:r>
          </a:p>
          <a:p>
            <a:pPr algn="ctr"/>
            <a:r>
              <a:rPr lang="en-US" sz="2000" b="1">
                <a:solidFill>
                  <a:srgbClr val="70002E"/>
                </a:solidFill>
                <a:ea typeface="Calibri"/>
                <a:cs typeface="Calibri"/>
              </a:rPr>
              <a:t>September 2026</a:t>
            </a: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0F33805-B664-229A-2EF4-A0497337DA88}"/>
              </a:ext>
            </a:extLst>
          </p:cNvPr>
          <p:cNvSpPr/>
          <p:nvPr/>
        </p:nvSpPr>
        <p:spPr>
          <a:xfrm>
            <a:off x="231188" y="2101734"/>
            <a:ext cx="6858000" cy="37100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>
                <a:solidFill>
                  <a:srgbClr val="F3193D"/>
                </a:solidFill>
              </a:rPr>
              <a:t>Patient Education Webinar Series</a:t>
            </a:r>
            <a:endParaRPr lang="en-US" sz="240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3246B054-C1DC-5DD5-EDF1-A98408439D00}"/>
              </a:ext>
            </a:extLst>
          </p:cNvPr>
          <p:cNvSpPr/>
          <p:nvPr/>
        </p:nvSpPr>
        <p:spPr>
          <a:xfrm>
            <a:off x="415504" y="2428408"/>
            <a:ext cx="6400800" cy="39450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00000"/>
                </a:solidFill>
              </a:rPr>
              <a:t>Free</a:t>
            </a:r>
            <a:r>
              <a:rPr lang="en-US" sz="1200">
                <a:solidFill>
                  <a:srgbClr val="000000"/>
                </a:solidFill>
              </a:rPr>
              <a:t> educational webinars for people living with sickle cell disorder, families and carers</a:t>
            </a:r>
          </a:p>
          <a:p>
            <a:pPr marL="0" indent="0" algn="ctr">
              <a:buNone/>
            </a:pPr>
            <a:r>
              <a:rPr lang="en-US" sz="1200" dirty="0">
                <a:solidFill>
                  <a:srgbClr val="990E0E"/>
                </a:solidFill>
                <a:ea typeface="Calibri"/>
                <a:cs typeface="Calibri"/>
              </a:rPr>
              <a:t>Join one webinar or all three- simply scan the QR code next to your chosen date to join!</a:t>
            </a: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E70657EE-6B72-60E4-D3D0-2702A114115B}"/>
              </a:ext>
            </a:extLst>
          </p:cNvPr>
          <p:cNvSpPr/>
          <p:nvPr/>
        </p:nvSpPr>
        <p:spPr>
          <a:xfrm>
            <a:off x="320040" y="2926080"/>
            <a:ext cx="6903720" cy="1737360"/>
          </a:xfrm>
          <a:prstGeom prst="roundRect">
            <a:avLst/>
          </a:prstGeom>
          <a:solidFill>
            <a:srgbClr val="F8F8F8"/>
          </a:solidFill>
          <a:ln w="12700">
            <a:solidFill>
              <a:srgbClr val="70002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B278D448-B6B0-502A-2DAF-097C6790947D}"/>
              </a:ext>
            </a:extLst>
          </p:cNvPr>
          <p:cNvSpPr/>
          <p:nvPr/>
        </p:nvSpPr>
        <p:spPr>
          <a:xfrm>
            <a:off x="502920" y="3017520"/>
            <a:ext cx="41148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70002E"/>
                </a:solidFill>
              </a:rPr>
              <a:t>17 September • 6pm to 7pm</a:t>
            </a:r>
            <a:endParaRPr lang="en-US" sz="1600">
              <a:ea typeface="Calibri"/>
              <a:cs typeface="Calibri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DF5B5AED-ECE4-A217-6A93-B0E489D3109A}"/>
              </a:ext>
            </a:extLst>
          </p:cNvPr>
          <p:cNvSpPr/>
          <p:nvPr/>
        </p:nvSpPr>
        <p:spPr>
          <a:xfrm>
            <a:off x="459786" y="3395011"/>
            <a:ext cx="4382810" cy="5029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00000"/>
                </a:solidFill>
              </a:rPr>
              <a:t>Why can my pain persist after a crisis? Helping you stay in control</a:t>
            </a:r>
            <a:endParaRPr lang="en-US" sz="1600">
              <a:ea typeface="Calibri"/>
              <a:cs typeface="Calibri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77040B4-A140-C881-17F7-7344F48815A7}"/>
              </a:ext>
            </a:extLst>
          </p:cNvPr>
          <p:cNvSpPr/>
          <p:nvPr/>
        </p:nvSpPr>
        <p:spPr>
          <a:xfrm>
            <a:off x="502926" y="4029843"/>
            <a:ext cx="3840480" cy="47807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00000"/>
                </a:solidFill>
              </a:rPr>
              <a:t>Dr Rishi Khanna and Dr Ollie Hart</a:t>
            </a:r>
          </a:p>
          <a:p>
            <a:r>
              <a:rPr lang="en-US" sz="1000" dirty="0">
                <a:solidFill>
                  <a:srgbClr val="000000"/>
                </a:solidFill>
                <a:ea typeface="+mn-lt"/>
                <a:cs typeface="+mn-lt"/>
              </a:rPr>
              <a:t>https://events.teams.microsoft.com/event/a877a03a-e39c-45b2-821f-4b29795f445e@37c354b2-85b0-47f5-b222-07b48d774ee3</a:t>
            </a:r>
            <a:endParaRPr lang="en-US" sz="1000">
              <a:ea typeface="Calibri"/>
              <a:cs typeface="Calibri"/>
            </a:endParaRPr>
          </a:p>
        </p:txBody>
      </p:sp>
      <p:sp>
        <p:nvSpPr>
          <p:cNvPr id="13" name="Shape 10">
            <a:extLst>
              <a:ext uri="{FF2B5EF4-FFF2-40B4-BE49-F238E27FC236}">
                <a16:creationId xmlns:a16="http://schemas.microsoft.com/office/drawing/2014/main" id="{3C6BC31A-B611-38F6-A8BD-2C1AD0BF108E}"/>
              </a:ext>
            </a:extLst>
          </p:cNvPr>
          <p:cNvSpPr/>
          <p:nvPr/>
        </p:nvSpPr>
        <p:spPr>
          <a:xfrm>
            <a:off x="320040" y="4892040"/>
            <a:ext cx="6903720" cy="1737360"/>
          </a:xfrm>
          <a:prstGeom prst="roundRect">
            <a:avLst/>
          </a:prstGeom>
          <a:solidFill>
            <a:srgbClr val="F8F8F8"/>
          </a:solidFill>
          <a:ln w="12700">
            <a:solidFill>
              <a:srgbClr val="70002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D5A578E2-4A67-2E76-8568-3F78AFD0B13E}"/>
              </a:ext>
            </a:extLst>
          </p:cNvPr>
          <p:cNvSpPr/>
          <p:nvPr/>
        </p:nvSpPr>
        <p:spPr>
          <a:xfrm>
            <a:off x="502920" y="4983480"/>
            <a:ext cx="41148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70002E"/>
                </a:solidFill>
              </a:rPr>
              <a:t>24 September • 1pm to 2pm</a:t>
            </a:r>
            <a:endParaRPr lang="en-US" sz="1600">
              <a:ea typeface="Calibri"/>
              <a:cs typeface="Calibri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4941F5D8-15DA-EDB1-212E-F13117E00440}"/>
              </a:ext>
            </a:extLst>
          </p:cNvPr>
          <p:cNvSpPr/>
          <p:nvPr/>
        </p:nvSpPr>
        <p:spPr>
          <a:xfrm>
            <a:off x="502920" y="5303520"/>
            <a:ext cx="4023360" cy="5029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00000"/>
                </a:solidFill>
              </a:rPr>
              <a:t>Mind and body mental wellbeing and sickle cell disorder</a:t>
            </a:r>
            <a:endParaRPr lang="en-US" sz="1600">
              <a:ea typeface="Calibri"/>
              <a:cs typeface="Calibri"/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E4249E17-E054-2542-320B-F479ECB737E8}"/>
              </a:ext>
            </a:extLst>
          </p:cNvPr>
          <p:cNvSpPr/>
          <p:nvPr/>
        </p:nvSpPr>
        <p:spPr>
          <a:xfrm>
            <a:off x="455295" y="5852160"/>
            <a:ext cx="3840480" cy="510568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00000"/>
                </a:solidFill>
              </a:rPr>
              <a:t>Liz Roberts and Sheena Au-Yeung</a:t>
            </a:r>
            <a:endParaRPr lang="en-US" sz="1400" dirty="0">
              <a:solidFill>
                <a:srgbClr val="000000"/>
              </a:solidFill>
            </a:endParaRPr>
          </a:p>
          <a:p>
            <a:r>
              <a:rPr lang="en-US" sz="1000" dirty="0">
                <a:ea typeface="+mn-lt"/>
                <a:cs typeface="+mn-lt"/>
              </a:rPr>
              <a:t>https://events.teams.microsoft.com/event/562283db-e684-4c96-9f9c-c1ea7b845555@37c354b2-85b0-47f5-b222-07b48d774ee3</a:t>
            </a:r>
            <a:endParaRPr lang="en-US" sz="1000">
              <a:ea typeface="Calibri"/>
              <a:cs typeface="Calibri"/>
            </a:endParaRPr>
          </a:p>
        </p:txBody>
      </p:sp>
      <p:sp>
        <p:nvSpPr>
          <p:cNvPr id="18" name="Text 15">
            <a:extLst>
              <a:ext uri="{FF2B5EF4-FFF2-40B4-BE49-F238E27FC236}">
                <a16:creationId xmlns:a16="http://schemas.microsoft.com/office/drawing/2014/main" id="{4E85CB66-9DBB-C218-578A-D2DCFEDB1049}"/>
              </a:ext>
            </a:extLst>
          </p:cNvPr>
          <p:cNvSpPr/>
          <p:nvPr/>
        </p:nvSpPr>
        <p:spPr>
          <a:xfrm>
            <a:off x="5486400" y="5486400"/>
            <a:ext cx="100584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b="1">
              <a:solidFill>
                <a:srgbClr val="70002E"/>
              </a:solidFill>
              <a:ea typeface="Calibri"/>
              <a:cs typeface="Calibri"/>
            </a:endParaRPr>
          </a:p>
        </p:txBody>
      </p:sp>
      <p:sp>
        <p:nvSpPr>
          <p:cNvPr id="20" name="Shape 17">
            <a:extLst>
              <a:ext uri="{FF2B5EF4-FFF2-40B4-BE49-F238E27FC236}">
                <a16:creationId xmlns:a16="http://schemas.microsoft.com/office/drawing/2014/main" id="{AB1DBB9B-ADB1-D79E-C6BB-3C74A3BE4F7E}"/>
              </a:ext>
            </a:extLst>
          </p:cNvPr>
          <p:cNvSpPr/>
          <p:nvPr/>
        </p:nvSpPr>
        <p:spPr>
          <a:xfrm>
            <a:off x="248160" y="6858000"/>
            <a:ext cx="6903720" cy="1737360"/>
          </a:xfrm>
          <a:prstGeom prst="roundRect">
            <a:avLst/>
          </a:prstGeom>
          <a:solidFill>
            <a:srgbClr val="F8F8F8"/>
          </a:solidFill>
          <a:ln w="12700">
            <a:solidFill>
              <a:srgbClr val="70002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18">
            <a:extLst>
              <a:ext uri="{FF2B5EF4-FFF2-40B4-BE49-F238E27FC236}">
                <a16:creationId xmlns:a16="http://schemas.microsoft.com/office/drawing/2014/main" id="{8DD3B40C-24FC-5059-476C-2AD47CC0E102}"/>
              </a:ext>
            </a:extLst>
          </p:cNvPr>
          <p:cNvSpPr/>
          <p:nvPr/>
        </p:nvSpPr>
        <p:spPr>
          <a:xfrm>
            <a:off x="502920" y="6949440"/>
            <a:ext cx="41148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70002E"/>
                </a:solidFill>
              </a:rPr>
              <a:t>29 September • 6pm to 7pm</a:t>
            </a:r>
            <a:endParaRPr lang="en-US" sz="1600">
              <a:ea typeface="Calibri"/>
              <a:cs typeface="Calibri"/>
            </a:endParaRPr>
          </a:p>
        </p:txBody>
      </p:sp>
      <p:sp>
        <p:nvSpPr>
          <p:cNvPr id="23" name="Text 20">
            <a:extLst>
              <a:ext uri="{FF2B5EF4-FFF2-40B4-BE49-F238E27FC236}">
                <a16:creationId xmlns:a16="http://schemas.microsoft.com/office/drawing/2014/main" id="{E1E6A873-E883-BBB9-4400-378D602E0724}"/>
              </a:ext>
            </a:extLst>
          </p:cNvPr>
          <p:cNvSpPr/>
          <p:nvPr/>
        </p:nvSpPr>
        <p:spPr>
          <a:xfrm>
            <a:off x="459792" y="7799068"/>
            <a:ext cx="4354830" cy="3390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000000"/>
                </a:solidFill>
              </a:rPr>
              <a:t>Dr Clare Samuelson, Dr Emma Astwood and Susie McKeown-Wade</a:t>
            </a:r>
            <a:endParaRPr lang="en-US" sz="1400" dirty="0">
              <a:solidFill>
                <a:srgbClr val="000000"/>
              </a:solidFill>
            </a:endParaRPr>
          </a:p>
          <a:p>
            <a:r>
              <a:rPr lang="en-US" sz="1000" dirty="0">
                <a:ea typeface="+mn-lt"/>
                <a:cs typeface="+mn-lt"/>
              </a:rPr>
              <a:t>https://events.teams.microsoft.com/event/9047b703-cb49-4e63-86a6-6166dcd0b32f@37c354b2-85b0-47f5-b222-07b48d774ee3</a:t>
            </a:r>
            <a:endParaRPr lang="en-US" sz="1000" dirty="0">
              <a:ea typeface="Calibri"/>
              <a:cs typeface="Calibri"/>
            </a:endParaRPr>
          </a:p>
        </p:txBody>
      </p:sp>
      <p:sp>
        <p:nvSpPr>
          <p:cNvPr id="25" name="Text 22">
            <a:extLst>
              <a:ext uri="{FF2B5EF4-FFF2-40B4-BE49-F238E27FC236}">
                <a16:creationId xmlns:a16="http://schemas.microsoft.com/office/drawing/2014/main" id="{1628F43A-356D-93F4-84AE-777CF0353809}"/>
              </a:ext>
            </a:extLst>
          </p:cNvPr>
          <p:cNvSpPr/>
          <p:nvPr/>
        </p:nvSpPr>
        <p:spPr>
          <a:xfrm>
            <a:off x="5455089" y="7421066"/>
            <a:ext cx="1005840" cy="36576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ctr">
              <a:buNone/>
            </a:pPr>
            <a:endParaRPr lang="en-US" b="1">
              <a:solidFill>
                <a:srgbClr val="70002E"/>
              </a:solidFill>
              <a:ea typeface="Calibri"/>
              <a:cs typeface="Calibri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88AC06B-C037-B1E0-4D74-45F195E70C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85113" y="166645"/>
            <a:ext cx="4069372" cy="1160761"/>
          </a:xfrm>
          <a:prstGeom prst="rect">
            <a:avLst/>
          </a:prstGeom>
        </p:spPr>
      </p:pic>
      <p:sp>
        <p:nvSpPr>
          <p:cNvPr id="29" name="Shape 17">
            <a:extLst>
              <a:ext uri="{FF2B5EF4-FFF2-40B4-BE49-F238E27FC236}">
                <a16:creationId xmlns:a16="http://schemas.microsoft.com/office/drawing/2014/main" id="{EB47C60E-1EF0-D1FA-2263-8AD806DFFCAD}"/>
              </a:ext>
            </a:extLst>
          </p:cNvPr>
          <p:cNvSpPr/>
          <p:nvPr/>
        </p:nvSpPr>
        <p:spPr>
          <a:xfrm>
            <a:off x="276538" y="8869004"/>
            <a:ext cx="6903720" cy="1737360"/>
          </a:xfrm>
          <a:prstGeom prst="roundRect">
            <a:avLst/>
          </a:prstGeom>
          <a:solidFill>
            <a:srgbClr val="F8F8F8"/>
          </a:solidFill>
          <a:ln w="12700">
            <a:solidFill>
              <a:srgbClr val="70002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0" name="Text 19">
            <a:extLst>
              <a:ext uri="{FF2B5EF4-FFF2-40B4-BE49-F238E27FC236}">
                <a16:creationId xmlns:a16="http://schemas.microsoft.com/office/drawing/2014/main" id="{15CEBF60-9DA7-2FB8-7EB6-13DA202A9641}"/>
              </a:ext>
            </a:extLst>
          </p:cNvPr>
          <p:cNvSpPr/>
          <p:nvPr/>
        </p:nvSpPr>
        <p:spPr>
          <a:xfrm>
            <a:off x="459270" y="7255135"/>
            <a:ext cx="4382811" cy="37362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000000"/>
                </a:solidFill>
              </a:rPr>
              <a:t>Current treatment options for sickle cell disorder</a:t>
            </a:r>
            <a:endParaRPr lang="en-US" sz="1600">
              <a:ea typeface="Calibri"/>
              <a:cs typeface="Calibri"/>
            </a:endParaRPr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6BE41EF2-0705-0670-15F8-02BBB2C956AB}"/>
              </a:ext>
            </a:extLst>
          </p:cNvPr>
          <p:cNvSpPr/>
          <p:nvPr/>
        </p:nvSpPr>
        <p:spPr>
          <a:xfrm>
            <a:off x="761686" y="9237391"/>
            <a:ext cx="4670371" cy="818981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r>
              <a:rPr lang="en-US" sz="1600" b="1">
                <a:solidFill>
                  <a:srgbClr val="242424"/>
                </a:solidFill>
                <a:latin typeface="Calibri"/>
                <a:ea typeface="Calibri"/>
                <a:cs typeface="Calibri"/>
              </a:rPr>
              <a:t>More webinars will be announced soon. </a:t>
            </a:r>
            <a:endParaRPr lang="en-US" sz="1600">
              <a:ea typeface="Calibri"/>
              <a:cs typeface="Calibri"/>
            </a:endParaRPr>
          </a:p>
          <a:p>
            <a:r>
              <a:rPr lang="en-US" sz="1600" b="1">
                <a:solidFill>
                  <a:srgbClr val="242424"/>
                </a:solidFill>
                <a:latin typeface="Calibri"/>
                <a:ea typeface="Calibri"/>
                <a:cs typeface="Calibri"/>
              </a:rPr>
              <a:t>Visit our events page for the latest updates:</a:t>
            </a:r>
            <a:r>
              <a:rPr lang="en-US" sz="1600" b="1">
                <a:solidFill>
                  <a:srgbClr val="000000"/>
                </a:solidFill>
              </a:rPr>
              <a:t>-</a:t>
            </a:r>
            <a:endParaRPr lang="en-US" sz="1600">
              <a:ea typeface="Calibri"/>
              <a:cs typeface="Calibri"/>
            </a:endParaRPr>
          </a:p>
          <a:p>
            <a:r>
              <a:rPr lang="en-US" b="1">
                <a:solidFill>
                  <a:srgbClr val="000000"/>
                </a:solidFill>
              </a:rPr>
              <a:t> </a:t>
            </a:r>
            <a:r>
              <a:rPr lang="en-US" b="1">
                <a:solidFill>
                  <a:srgbClr val="000000"/>
                </a:solidFill>
                <a:hlinkClick r:id="rId4"/>
              </a:rPr>
              <a:t>https://www.ney-hcc.co.uk/events/</a:t>
            </a:r>
            <a:endParaRPr lang="en-US" b="1">
              <a:ea typeface="+mn-lt"/>
              <a:cs typeface="+mn-lt"/>
            </a:endParaRPr>
          </a:p>
        </p:txBody>
      </p:sp>
      <p:pic>
        <p:nvPicPr>
          <p:cNvPr id="27" name="Graphic 26" descr="icon">
            <a:extLst>
              <a:ext uri="{FF2B5EF4-FFF2-40B4-BE49-F238E27FC236}">
                <a16:creationId xmlns:a16="http://schemas.microsoft.com/office/drawing/2014/main" id="{6A8583B9-F6EA-8B51-1229-A50C3C0FB6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95700" y="5258594"/>
            <a:ext cx="171450" cy="17145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06B23A2-0082-9EC9-FD80-33D51D04BA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9219" y="9124105"/>
            <a:ext cx="1182053" cy="10287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12DF1B0-153C-4535-E381-413ED11A1D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7424" y="3020626"/>
            <a:ext cx="1661359" cy="16107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014A6A-0155-3959-7F38-A271545B59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6520" y="4933957"/>
            <a:ext cx="1656629" cy="164735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E7F2A5F-BC7D-2B9D-9687-4D54597ED4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76052" y="6882281"/>
            <a:ext cx="1637587" cy="1704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90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229C3C9F4F2804B9CE5A8186CAB80BD" ma:contentTypeVersion="14" ma:contentTypeDescription="Create a new document." ma:contentTypeScope="" ma:versionID="639114402cb96b4422566a1436b14ff9">
  <xsd:schema xmlns:xsd="http://www.w3.org/2001/XMLSchema" xmlns:xs="http://www.w3.org/2001/XMLSchema" xmlns:p="http://schemas.microsoft.com/office/2006/metadata/properties" xmlns:ns1="http://schemas.microsoft.com/sharepoint/v3" xmlns:ns2="cc8b3bb1-a5bd-4814-b0dd-1ac6555833fe" targetNamespace="http://schemas.microsoft.com/office/2006/metadata/properties" ma:root="true" ma:fieldsID="880c8328244b0d49911047e3554eb63f" ns1:_="" ns2:_="">
    <xsd:import namespace="http://schemas.microsoft.com/sharepoint/v3"/>
    <xsd:import namespace="cc8b3bb1-a5bd-4814-b0dd-1ac6555833f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8b3bb1-a5bd-4814-b0dd-1ac6555833f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cc8b3bb1-a5bd-4814-b0dd-1ac6555833f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C485C28-BAC8-404E-BB33-8D003474EB41}">
  <ds:schemaRefs>
    <ds:schemaRef ds:uri="cc8b3bb1-a5bd-4814-b0dd-1ac6555833f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43B5C123-EF83-4613-8445-EE067238C7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B9F5D59-6B0D-411F-81B7-A5ED26C13AEE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http://schemas.microsoft.com/office/infopath/2007/PartnerControls"/>
    <ds:schemaRef ds:uri="http://www.w3.org/XML/1998/namespace"/>
    <ds:schemaRef ds:uri="cc8b3bb1-a5bd-4814-b0dd-1ac6555833fe"/>
    <ds:schemaRef ds:uri="http://schemas.openxmlformats.org/package/2006/metadata/core-properties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37c354b2-85b0-47f5-b222-07b48d774ee3}" enabled="0" method="" siteId="{37c354b2-85b0-47f5-b222-07b48d774ee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186</Words>
  <Application>Microsoft Office PowerPoint</Application>
  <PresentationFormat>Custom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HUNTER, Zoe (SHEFFIELD TEACHING HOSPITALS NHS FOUNDATION TRUST)</dc:creator>
  <cp:lastModifiedBy>PULLIA, Emma (SHEFFIELD TEACHING HOSPITALS NHS FOUNDATION TRUST)</cp:lastModifiedBy>
  <cp:revision>2</cp:revision>
  <dcterms:created xsi:type="dcterms:W3CDTF">2026-08-21T08:41:19Z</dcterms:created>
  <dcterms:modified xsi:type="dcterms:W3CDTF">2026-09-02T16:11:14Z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0x010100D229C3C9F4F2804B9CE5A8186CAB80BD</vt:lpwstr>
  </property>
  <property fmtid="{D5CDD505-2E9C-101B-9397-08002B2CF9AE}" pid="3" name="MediaServiceImageTags">
    <vt:lpwstr/>
  </property>
</Properties>
</file>