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7" r:id="rId6"/>
  </p:sldMasterIdLst>
  <p:notesMasterIdLst>
    <p:notesMasterId r:id="rId75"/>
  </p:notesMasterIdLst>
  <p:sldIdLst>
    <p:sldId id="3453" r:id="rId7"/>
    <p:sldId id="3470" r:id="rId8"/>
    <p:sldId id="3493" r:id="rId9"/>
    <p:sldId id="3480" r:id="rId10"/>
    <p:sldId id="3481" r:id="rId11"/>
    <p:sldId id="3494" r:id="rId12"/>
    <p:sldId id="3488" r:id="rId13"/>
    <p:sldId id="3485" r:id="rId14"/>
    <p:sldId id="3495" r:id="rId15"/>
    <p:sldId id="3489" r:id="rId16"/>
    <p:sldId id="3490" r:id="rId17"/>
    <p:sldId id="3478" r:id="rId18"/>
    <p:sldId id="3475" r:id="rId19"/>
    <p:sldId id="3491" r:id="rId20"/>
    <p:sldId id="3492" r:id="rId21"/>
    <p:sldId id="3497" r:id="rId22"/>
    <p:sldId id="256" r:id="rId23"/>
    <p:sldId id="587" r:id="rId24"/>
    <p:sldId id="529" r:id="rId25"/>
    <p:sldId id="649" r:id="rId26"/>
    <p:sldId id="642" r:id="rId27"/>
    <p:sldId id="646" r:id="rId28"/>
    <p:sldId id="643" r:id="rId29"/>
    <p:sldId id="530" r:id="rId30"/>
    <p:sldId id="273" r:id="rId31"/>
    <p:sldId id="275" r:id="rId32"/>
    <p:sldId id="608" r:id="rId33"/>
    <p:sldId id="630" r:id="rId34"/>
    <p:sldId id="631" r:id="rId35"/>
    <p:sldId id="632" r:id="rId36"/>
    <p:sldId id="647" r:id="rId37"/>
    <p:sldId id="633" r:id="rId38"/>
    <p:sldId id="648" r:id="rId39"/>
    <p:sldId id="644" r:id="rId40"/>
    <p:sldId id="594" r:id="rId41"/>
    <p:sldId id="302" r:id="rId42"/>
    <p:sldId id="325" r:id="rId43"/>
    <p:sldId id="3502" r:id="rId44"/>
    <p:sldId id="257" r:id="rId45"/>
    <p:sldId id="258" r:id="rId46"/>
    <p:sldId id="270" r:id="rId47"/>
    <p:sldId id="265" r:id="rId48"/>
    <p:sldId id="269" r:id="rId49"/>
    <p:sldId id="266" r:id="rId50"/>
    <p:sldId id="261" r:id="rId51"/>
    <p:sldId id="260" r:id="rId52"/>
    <p:sldId id="264" r:id="rId53"/>
    <p:sldId id="267" r:id="rId54"/>
    <p:sldId id="3504" r:id="rId55"/>
    <p:sldId id="3467" r:id="rId56"/>
    <p:sldId id="3505" r:id="rId57"/>
    <p:sldId id="3506" r:id="rId58"/>
    <p:sldId id="3507" r:id="rId59"/>
    <p:sldId id="3469" r:id="rId60"/>
    <p:sldId id="3468" r:id="rId61"/>
    <p:sldId id="3508" r:id="rId62"/>
    <p:sldId id="3509" r:id="rId63"/>
    <p:sldId id="3510" r:id="rId64"/>
    <p:sldId id="3466" r:id="rId65"/>
    <p:sldId id="3511" r:id="rId66"/>
    <p:sldId id="3512" r:id="rId67"/>
    <p:sldId id="259" r:id="rId68"/>
    <p:sldId id="3513" r:id="rId69"/>
    <p:sldId id="3514" r:id="rId70"/>
    <p:sldId id="262" r:id="rId71"/>
    <p:sldId id="263" r:id="rId72"/>
    <p:sldId id="3515" r:id="rId73"/>
    <p:sldId id="3516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1007" autoAdjust="0"/>
  </p:normalViewPr>
  <p:slideViewPr>
    <p:cSldViewPr snapToGrid="0">
      <p:cViewPr varScale="1">
        <p:scale>
          <a:sx n="101" d="100"/>
          <a:sy n="101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presProps" Target="presProp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customXml" Target="../customXml/item2.xml"/><Relationship Id="rId29" Type="http://schemas.openxmlformats.org/officeDocument/2006/relationships/slide" Target="slides/slide2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ULLIA, Emma (SHEFFIELD TEACHING HOSPITALS NHS FOUNDATION TRUST)" userId="d80a63ec-4b12-4922-9524-31b604c6b4ac" providerId="ADAL" clId="{905FF040-71D7-46A0-9081-A7F0F74450CB}"/>
    <pc:docChg chg="delSld">
      <pc:chgData name="PULLIA, Emma (SHEFFIELD TEACHING HOSPITALS NHS FOUNDATION TRUST)" userId="d80a63ec-4b12-4922-9524-31b604c6b4ac" providerId="ADAL" clId="{905FF040-71D7-46A0-9081-A7F0F74450CB}" dt="2026-06-16T07:00:24.472" v="10" actId="2696"/>
      <pc:docMkLst>
        <pc:docMk/>
      </pc:docMkLst>
      <pc:sldChg chg="del">
        <pc:chgData name="PULLIA, Emma (SHEFFIELD TEACHING HOSPITALS NHS FOUNDATION TRUST)" userId="d80a63ec-4b12-4922-9524-31b604c6b4ac" providerId="ADAL" clId="{905FF040-71D7-46A0-9081-A7F0F74450CB}" dt="2026-06-16T06:59:40.787" v="1" actId="2696"/>
        <pc:sldMkLst>
          <pc:docMk/>
          <pc:sldMk cId="2526340898" sldId="3471"/>
        </pc:sldMkLst>
      </pc:sldChg>
      <pc:sldChg chg="del">
        <pc:chgData name="PULLIA, Emma (SHEFFIELD TEACHING HOSPITALS NHS FOUNDATION TRUST)" userId="d80a63ec-4b12-4922-9524-31b604c6b4ac" providerId="ADAL" clId="{905FF040-71D7-46A0-9081-A7F0F74450CB}" dt="2026-06-16T06:59:44.479" v="2" actId="2696"/>
        <pc:sldMkLst>
          <pc:docMk/>
          <pc:sldMk cId="2353101926" sldId="3472"/>
        </pc:sldMkLst>
      </pc:sldChg>
      <pc:sldChg chg="del">
        <pc:chgData name="PULLIA, Emma (SHEFFIELD TEACHING HOSPITALS NHS FOUNDATION TRUST)" userId="d80a63ec-4b12-4922-9524-31b604c6b4ac" providerId="ADAL" clId="{905FF040-71D7-46A0-9081-A7F0F74450CB}" dt="2026-06-16T06:59:49.325" v="3" actId="2696"/>
        <pc:sldMkLst>
          <pc:docMk/>
          <pc:sldMk cId="2656114293" sldId="3473"/>
        </pc:sldMkLst>
      </pc:sldChg>
      <pc:sldChg chg="del">
        <pc:chgData name="PULLIA, Emma (SHEFFIELD TEACHING HOSPITALS NHS FOUNDATION TRUST)" userId="d80a63ec-4b12-4922-9524-31b604c6b4ac" providerId="ADAL" clId="{905FF040-71D7-46A0-9081-A7F0F74450CB}" dt="2026-06-16T06:59:54.568" v="4" actId="2696"/>
        <pc:sldMkLst>
          <pc:docMk/>
          <pc:sldMk cId="1589911946" sldId="3474"/>
        </pc:sldMkLst>
      </pc:sldChg>
      <pc:sldChg chg="del">
        <pc:chgData name="PULLIA, Emma (SHEFFIELD TEACHING HOSPITALS NHS FOUNDATION TRUST)" userId="d80a63ec-4b12-4922-9524-31b604c6b4ac" providerId="ADAL" clId="{905FF040-71D7-46A0-9081-A7F0F74450CB}" dt="2026-06-16T07:00:08.704" v="6" actId="2696"/>
        <pc:sldMkLst>
          <pc:docMk/>
          <pc:sldMk cId="3878406053" sldId="3476"/>
        </pc:sldMkLst>
      </pc:sldChg>
      <pc:sldChg chg="del">
        <pc:chgData name="PULLIA, Emma (SHEFFIELD TEACHING HOSPITALS NHS FOUNDATION TRUST)" userId="d80a63ec-4b12-4922-9524-31b604c6b4ac" providerId="ADAL" clId="{905FF040-71D7-46A0-9081-A7F0F74450CB}" dt="2026-06-16T07:00:13.356" v="7" actId="2696"/>
        <pc:sldMkLst>
          <pc:docMk/>
          <pc:sldMk cId="3685808410" sldId="3477"/>
        </pc:sldMkLst>
      </pc:sldChg>
      <pc:sldChg chg="del">
        <pc:chgData name="PULLIA, Emma (SHEFFIELD TEACHING HOSPITALS NHS FOUNDATION TRUST)" userId="d80a63ec-4b12-4922-9524-31b604c6b4ac" providerId="ADAL" clId="{905FF040-71D7-46A0-9081-A7F0F74450CB}" dt="2026-06-16T07:00:20.846" v="9" actId="2696"/>
        <pc:sldMkLst>
          <pc:docMk/>
          <pc:sldMk cId="4049414449" sldId="3479"/>
        </pc:sldMkLst>
      </pc:sldChg>
      <pc:sldChg chg="del">
        <pc:chgData name="PULLIA, Emma (SHEFFIELD TEACHING HOSPITALS NHS FOUNDATION TRUST)" userId="d80a63ec-4b12-4922-9524-31b604c6b4ac" providerId="ADAL" clId="{905FF040-71D7-46A0-9081-A7F0F74450CB}" dt="2026-06-16T06:59:36.690" v="0" actId="2696"/>
        <pc:sldMkLst>
          <pc:docMk/>
          <pc:sldMk cId="3156338409" sldId="3498"/>
        </pc:sldMkLst>
      </pc:sldChg>
      <pc:sldChg chg="del">
        <pc:chgData name="PULLIA, Emma (SHEFFIELD TEACHING HOSPITALS NHS FOUNDATION TRUST)" userId="d80a63ec-4b12-4922-9524-31b604c6b4ac" providerId="ADAL" clId="{905FF040-71D7-46A0-9081-A7F0F74450CB}" dt="2026-06-16T06:59:57.575" v="5" actId="2696"/>
        <pc:sldMkLst>
          <pc:docMk/>
          <pc:sldMk cId="1628440222" sldId="3499"/>
        </pc:sldMkLst>
      </pc:sldChg>
      <pc:sldChg chg="del">
        <pc:chgData name="PULLIA, Emma (SHEFFIELD TEACHING HOSPITALS NHS FOUNDATION TRUST)" userId="d80a63ec-4b12-4922-9524-31b604c6b4ac" providerId="ADAL" clId="{905FF040-71D7-46A0-9081-A7F0F74450CB}" dt="2026-06-16T07:00:17.707" v="8" actId="2696"/>
        <pc:sldMkLst>
          <pc:docMk/>
          <pc:sldMk cId="2616841000" sldId="3500"/>
        </pc:sldMkLst>
      </pc:sldChg>
      <pc:sldChg chg="del">
        <pc:chgData name="PULLIA, Emma (SHEFFIELD TEACHING HOSPITALS NHS FOUNDATION TRUST)" userId="d80a63ec-4b12-4922-9524-31b604c6b4ac" providerId="ADAL" clId="{905FF040-71D7-46A0-9081-A7F0F74450CB}" dt="2026-06-16T07:00:24.472" v="10" actId="2696"/>
        <pc:sldMkLst>
          <pc:docMk/>
          <pc:sldMk cId="2715627991" sldId="3501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svg"/><Relationship Id="rId1" Type="http://schemas.openxmlformats.org/officeDocument/2006/relationships/image" Target="../media/image23.svg"/><Relationship Id="rId5" Type="http://schemas.openxmlformats.org/officeDocument/2006/relationships/image" Target="../media/image27.svg"/><Relationship Id="rId4" Type="http://schemas.openxmlformats.org/officeDocument/2006/relationships/image" Target="../media/image2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svg"/><Relationship Id="rId1" Type="http://schemas.openxmlformats.org/officeDocument/2006/relationships/image" Target="../media/image23.svg"/><Relationship Id="rId5" Type="http://schemas.openxmlformats.org/officeDocument/2006/relationships/image" Target="../media/image27.sv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CCDF8A-7C83-4F3C-986A-83AF9BAD6E7D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D387B76-FCE0-4B62-93A9-C4722FB151D8}">
      <dgm:prSet custT="1"/>
      <dgm:spPr/>
      <dgm:t>
        <a:bodyPr/>
        <a:lstStyle/>
        <a:p>
          <a:r>
            <a:rPr lang="en-GB" sz="1400" dirty="0"/>
            <a:t>Building a good nutritional status and </a:t>
          </a:r>
          <a:r>
            <a:rPr lang="en-GB" sz="1400" b="1" dirty="0"/>
            <a:t>preventing Malnutrition:</a:t>
          </a:r>
          <a:endParaRPr lang="en-US" sz="1400" b="1" dirty="0"/>
        </a:p>
      </dgm:t>
    </dgm:pt>
    <dgm:pt modelId="{F3760275-5928-4ADA-B7E5-8CB4D4DC9DB1}" type="parTrans" cxnId="{D56ABF37-D52F-4694-9BF8-3260BCD98C5B}">
      <dgm:prSet/>
      <dgm:spPr/>
      <dgm:t>
        <a:bodyPr/>
        <a:lstStyle/>
        <a:p>
          <a:endParaRPr lang="en-US"/>
        </a:p>
      </dgm:t>
    </dgm:pt>
    <dgm:pt modelId="{1CE43BE4-489E-43A1-9E66-E9F3666D09CE}" type="sibTrans" cxnId="{D56ABF37-D52F-4694-9BF8-3260BCD98C5B}">
      <dgm:prSet/>
      <dgm:spPr/>
      <dgm:t>
        <a:bodyPr/>
        <a:lstStyle/>
        <a:p>
          <a:endParaRPr lang="en-US"/>
        </a:p>
      </dgm:t>
    </dgm:pt>
    <dgm:pt modelId="{CE35A9CA-86EB-4DF2-8B69-99880EF0535A}">
      <dgm:prSet custT="1"/>
      <dgm:spPr/>
      <dgm:t>
        <a:bodyPr/>
        <a:lstStyle/>
        <a:p>
          <a:r>
            <a:rPr lang="en-GB" sz="1400" dirty="0"/>
            <a:t>A </a:t>
          </a:r>
          <a:r>
            <a:rPr lang="en-GB" sz="1400" b="1" dirty="0"/>
            <a:t>good nutritional status</a:t>
          </a:r>
          <a:r>
            <a:rPr lang="en-GB" sz="1400" dirty="0"/>
            <a:t> is all about you – </a:t>
          </a:r>
          <a:endParaRPr lang="en-US" sz="1400" dirty="0"/>
        </a:p>
      </dgm:t>
    </dgm:pt>
    <dgm:pt modelId="{B6CA301A-7244-4FB5-BB50-54E7F1923B24}" type="parTrans" cxnId="{356F325D-AEC5-4524-BE20-7B84E4B839AB}">
      <dgm:prSet/>
      <dgm:spPr/>
      <dgm:t>
        <a:bodyPr/>
        <a:lstStyle/>
        <a:p>
          <a:endParaRPr lang="en-US"/>
        </a:p>
      </dgm:t>
    </dgm:pt>
    <dgm:pt modelId="{9CD9F00E-4E44-4C93-BF3E-B1CEE9ACACE1}" type="sibTrans" cxnId="{356F325D-AEC5-4524-BE20-7B84E4B839AB}">
      <dgm:prSet/>
      <dgm:spPr/>
      <dgm:t>
        <a:bodyPr/>
        <a:lstStyle/>
        <a:p>
          <a:endParaRPr lang="en-US"/>
        </a:p>
      </dgm:t>
    </dgm:pt>
    <dgm:pt modelId="{1A858744-E67F-4A29-99B5-5621F7A64C1F}">
      <dgm:prSet custT="1"/>
      <dgm:spPr/>
      <dgm:t>
        <a:bodyPr/>
        <a:lstStyle/>
        <a:p>
          <a:r>
            <a:rPr lang="en-GB" sz="1400" b="1" dirty="0"/>
            <a:t>Eating a healthy  balanced </a:t>
          </a:r>
          <a:r>
            <a:rPr lang="en-GB" sz="1400" dirty="0"/>
            <a:t>diet, Healthy weight  </a:t>
          </a:r>
          <a:endParaRPr lang="en-US" sz="1400" dirty="0"/>
        </a:p>
      </dgm:t>
    </dgm:pt>
    <dgm:pt modelId="{5DB5E3E9-8CE5-4449-8B54-ACE144A722FC}" type="parTrans" cxnId="{72A841B4-DDC0-47A9-A050-B16EF2F03000}">
      <dgm:prSet/>
      <dgm:spPr/>
      <dgm:t>
        <a:bodyPr/>
        <a:lstStyle/>
        <a:p>
          <a:endParaRPr lang="en-US"/>
        </a:p>
      </dgm:t>
    </dgm:pt>
    <dgm:pt modelId="{2A79B047-4AE5-4525-B204-586F86039E38}" type="sibTrans" cxnId="{72A841B4-DDC0-47A9-A050-B16EF2F03000}">
      <dgm:prSet/>
      <dgm:spPr/>
      <dgm:t>
        <a:bodyPr/>
        <a:lstStyle/>
        <a:p>
          <a:endParaRPr lang="en-US"/>
        </a:p>
      </dgm:t>
    </dgm:pt>
    <dgm:pt modelId="{708E3791-1851-44C6-A641-98B94F15AD4C}">
      <dgm:prSet custT="1"/>
      <dgm:spPr/>
      <dgm:t>
        <a:bodyPr/>
        <a:lstStyle/>
        <a:p>
          <a:r>
            <a:rPr lang="en-GB" sz="1400" dirty="0"/>
            <a:t>Eating the </a:t>
          </a:r>
          <a:r>
            <a:rPr lang="en-GB" sz="1400" b="1" dirty="0"/>
            <a:t>right type and amounts of food</a:t>
          </a:r>
          <a:r>
            <a:rPr lang="en-GB" sz="1400" dirty="0"/>
            <a:t>  </a:t>
          </a:r>
          <a:endParaRPr lang="en-US" sz="1400" dirty="0"/>
        </a:p>
      </dgm:t>
    </dgm:pt>
    <dgm:pt modelId="{9356711E-CD37-4465-B402-15FB16EC4652}" type="parTrans" cxnId="{D1C4012F-98D8-4A9E-A49D-C28EFE0E3C24}">
      <dgm:prSet/>
      <dgm:spPr/>
      <dgm:t>
        <a:bodyPr/>
        <a:lstStyle/>
        <a:p>
          <a:endParaRPr lang="en-US"/>
        </a:p>
      </dgm:t>
    </dgm:pt>
    <dgm:pt modelId="{0A821815-8997-45E2-A875-1B59BD8CFD3F}" type="sibTrans" cxnId="{D1C4012F-98D8-4A9E-A49D-C28EFE0E3C24}">
      <dgm:prSet/>
      <dgm:spPr/>
      <dgm:t>
        <a:bodyPr/>
        <a:lstStyle/>
        <a:p>
          <a:endParaRPr lang="en-US"/>
        </a:p>
      </dgm:t>
    </dgm:pt>
    <dgm:pt modelId="{0837D039-4336-4910-812D-822CBEC51FB2}">
      <dgm:prSet custT="1"/>
      <dgm:spPr/>
      <dgm:t>
        <a:bodyPr/>
        <a:lstStyle/>
        <a:p>
          <a:r>
            <a:rPr lang="en-GB" sz="1400" dirty="0"/>
            <a:t>Choosing and eating the </a:t>
          </a:r>
          <a:r>
            <a:rPr lang="en-GB" sz="1400" b="1" dirty="0"/>
            <a:t>right variety of food</a:t>
          </a:r>
        </a:p>
        <a:p>
          <a:endParaRPr lang="en-US" sz="1200" dirty="0"/>
        </a:p>
      </dgm:t>
    </dgm:pt>
    <dgm:pt modelId="{46F019A1-84CB-4F0C-A591-065A663137CB}" type="parTrans" cxnId="{9B9CF795-2890-4AB6-BA31-227FFAB951AE}">
      <dgm:prSet/>
      <dgm:spPr/>
      <dgm:t>
        <a:bodyPr/>
        <a:lstStyle/>
        <a:p>
          <a:endParaRPr lang="en-US"/>
        </a:p>
      </dgm:t>
    </dgm:pt>
    <dgm:pt modelId="{68A1C74F-5284-445F-B538-7FF57AE2024E}" type="sibTrans" cxnId="{9B9CF795-2890-4AB6-BA31-227FFAB951AE}">
      <dgm:prSet/>
      <dgm:spPr/>
      <dgm:t>
        <a:bodyPr/>
        <a:lstStyle/>
        <a:p>
          <a:endParaRPr lang="en-US"/>
        </a:p>
      </dgm:t>
    </dgm:pt>
    <dgm:pt modelId="{DBE8C51A-B442-4F61-888A-64226F64FD5F}">
      <dgm:prSet/>
      <dgm:spPr/>
      <dgm:t>
        <a:bodyPr/>
        <a:lstStyle/>
        <a:p>
          <a:r>
            <a:rPr lang="en-GB" dirty="0"/>
            <a:t>Have all the nutrients your body needs to enjoy a </a:t>
          </a:r>
          <a:r>
            <a:rPr lang="en-GB" b="1" dirty="0"/>
            <a:t>good quality of LIFE</a:t>
          </a:r>
          <a:r>
            <a:rPr lang="en-GB" dirty="0"/>
            <a:t> </a:t>
          </a:r>
        </a:p>
      </dgm:t>
    </dgm:pt>
    <dgm:pt modelId="{FB1AF092-0F73-4A2F-91BA-32956E85F3C1}" type="parTrans" cxnId="{11C13732-1319-4745-B3CB-770EB4BECA53}">
      <dgm:prSet/>
      <dgm:spPr/>
      <dgm:t>
        <a:bodyPr/>
        <a:lstStyle/>
        <a:p>
          <a:endParaRPr lang="en-US"/>
        </a:p>
      </dgm:t>
    </dgm:pt>
    <dgm:pt modelId="{7697D7DF-0D9A-4EFD-AB64-93C14F09B19D}" type="sibTrans" cxnId="{11C13732-1319-4745-B3CB-770EB4BECA53}">
      <dgm:prSet/>
      <dgm:spPr/>
      <dgm:t>
        <a:bodyPr/>
        <a:lstStyle/>
        <a:p>
          <a:endParaRPr lang="en-US"/>
        </a:p>
      </dgm:t>
    </dgm:pt>
    <dgm:pt modelId="{5BBCC499-E26A-4EF5-BF96-0599AEF731BD}" type="pres">
      <dgm:prSet presAssocID="{AECCDF8A-7C83-4F3C-986A-83AF9BAD6E7D}" presName="Name0" presStyleCnt="0">
        <dgm:presLayoutVars>
          <dgm:dir/>
          <dgm:resizeHandles val="exact"/>
        </dgm:presLayoutVars>
      </dgm:prSet>
      <dgm:spPr/>
    </dgm:pt>
    <dgm:pt modelId="{7E527E45-EED7-41E0-8CF1-00232F68349A}" type="pres">
      <dgm:prSet presAssocID="{4D387B76-FCE0-4B62-93A9-C4722FB151D8}" presName="node" presStyleLbl="node1" presStyleIdx="0" presStyleCnt="6">
        <dgm:presLayoutVars>
          <dgm:bulletEnabled val="1"/>
        </dgm:presLayoutVars>
      </dgm:prSet>
      <dgm:spPr/>
    </dgm:pt>
    <dgm:pt modelId="{438700FF-4446-492B-81A7-A24F1686CC84}" type="pres">
      <dgm:prSet presAssocID="{1CE43BE4-489E-43A1-9E66-E9F3666D09CE}" presName="sibTrans" presStyleLbl="sibTrans1D1" presStyleIdx="0" presStyleCnt="5"/>
      <dgm:spPr/>
    </dgm:pt>
    <dgm:pt modelId="{C23C9C95-97D2-4D33-A303-BFABE04D9A2F}" type="pres">
      <dgm:prSet presAssocID="{1CE43BE4-489E-43A1-9E66-E9F3666D09CE}" presName="connectorText" presStyleLbl="sibTrans1D1" presStyleIdx="0" presStyleCnt="5"/>
      <dgm:spPr/>
    </dgm:pt>
    <dgm:pt modelId="{B491457B-8EE2-4993-AEEE-047E03AD6A44}" type="pres">
      <dgm:prSet presAssocID="{CE35A9CA-86EB-4DF2-8B69-99880EF0535A}" presName="node" presStyleLbl="node1" presStyleIdx="1" presStyleCnt="6">
        <dgm:presLayoutVars>
          <dgm:bulletEnabled val="1"/>
        </dgm:presLayoutVars>
      </dgm:prSet>
      <dgm:spPr/>
    </dgm:pt>
    <dgm:pt modelId="{19A8140A-6908-45AD-8F66-16A3820247D0}" type="pres">
      <dgm:prSet presAssocID="{9CD9F00E-4E44-4C93-BF3E-B1CEE9ACACE1}" presName="sibTrans" presStyleLbl="sibTrans1D1" presStyleIdx="1" presStyleCnt="5"/>
      <dgm:spPr/>
    </dgm:pt>
    <dgm:pt modelId="{EA3FC9FD-C059-4A1C-82E7-4BF9246EBFFB}" type="pres">
      <dgm:prSet presAssocID="{9CD9F00E-4E44-4C93-BF3E-B1CEE9ACACE1}" presName="connectorText" presStyleLbl="sibTrans1D1" presStyleIdx="1" presStyleCnt="5"/>
      <dgm:spPr/>
    </dgm:pt>
    <dgm:pt modelId="{A82DEB3A-7E71-4E8F-B20F-A187991E172D}" type="pres">
      <dgm:prSet presAssocID="{1A858744-E67F-4A29-99B5-5621F7A64C1F}" presName="node" presStyleLbl="node1" presStyleIdx="2" presStyleCnt="6">
        <dgm:presLayoutVars>
          <dgm:bulletEnabled val="1"/>
        </dgm:presLayoutVars>
      </dgm:prSet>
      <dgm:spPr/>
    </dgm:pt>
    <dgm:pt modelId="{C19C2ABB-30E2-4950-A3A6-113642587C2B}" type="pres">
      <dgm:prSet presAssocID="{2A79B047-4AE5-4525-B204-586F86039E38}" presName="sibTrans" presStyleLbl="sibTrans1D1" presStyleIdx="2" presStyleCnt="5"/>
      <dgm:spPr/>
    </dgm:pt>
    <dgm:pt modelId="{C91B7C85-B9AF-4B58-BBB6-F5C9F07F4653}" type="pres">
      <dgm:prSet presAssocID="{2A79B047-4AE5-4525-B204-586F86039E38}" presName="connectorText" presStyleLbl="sibTrans1D1" presStyleIdx="2" presStyleCnt="5"/>
      <dgm:spPr/>
    </dgm:pt>
    <dgm:pt modelId="{DAAD5104-CAF5-4827-AC9E-F27F420F91B5}" type="pres">
      <dgm:prSet presAssocID="{708E3791-1851-44C6-A641-98B94F15AD4C}" presName="node" presStyleLbl="node1" presStyleIdx="3" presStyleCnt="6">
        <dgm:presLayoutVars>
          <dgm:bulletEnabled val="1"/>
        </dgm:presLayoutVars>
      </dgm:prSet>
      <dgm:spPr/>
    </dgm:pt>
    <dgm:pt modelId="{091786D1-7B5C-4DDF-9D25-965941DFB085}" type="pres">
      <dgm:prSet presAssocID="{0A821815-8997-45E2-A875-1B59BD8CFD3F}" presName="sibTrans" presStyleLbl="sibTrans1D1" presStyleIdx="3" presStyleCnt="5"/>
      <dgm:spPr/>
    </dgm:pt>
    <dgm:pt modelId="{CB30CA04-DAED-4505-90EB-C964DD4A739E}" type="pres">
      <dgm:prSet presAssocID="{0A821815-8997-45E2-A875-1B59BD8CFD3F}" presName="connectorText" presStyleLbl="sibTrans1D1" presStyleIdx="3" presStyleCnt="5"/>
      <dgm:spPr/>
    </dgm:pt>
    <dgm:pt modelId="{251F61A1-8640-4F2D-ABF1-9234ECE21E9E}" type="pres">
      <dgm:prSet presAssocID="{0837D039-4336-4910-812D-822CBEC51FB2}" presName="node" presStyleLbl="node1" presStyleIdx="4" presStyleCnt="6">
        <dgm:presLayoutVars>
          <dgm:bulletEnabled val="1"/>
        </dgm:presLayoutVars>
      </dgm:prSet>
      <dgm:spPr/>
    </dgm:pt>
    <dgm:pt modelId="{FC117E77-0083-478B-BA77-C49A57E99747}" type="pres">
      <dgm:prSet presAssocID="{68A1C74F-5284-445F-B538-7FF57AE2024E}" presName="sibTrans" presStyleLbl="sibTrans1D1" presStyleIdx="4" presStyleCnt="5"/>
      <dgm:spPr/>
    </dgm:pt>
    <dgm:pt modelId="{763F4A36-A67A-47F9-9D8C-33E8A14C9FF5}" type="pres">
      <dgm:prSet presAssocID="{68A1C74F-5284-445F-B538-7FF57AE2024E}" presName="connectorText" presStyleLbl="sibTrans1D1" presStyleIdx="4" presStyleCnt="5"/>
      <dgm:spPr/>
    </dgm:pt>
    <dgm:pt modelId="{A756BC53-F03A-496E-9D03-88E65484E2D8}" type="pres">
      <dgm:prSet presAssocID="{DBE8C51A-B442-4F61-888A-64226F64FD5F}" presName="node" presStyleLbl="node1" presStyleIdx="5" presStyleCnt="6">
        <dgm:presLayoutVars>
          <dgm:bulletEnabled val="1"/>
        </dgm:presLayoutVars>
      </dgm:prSet>
      <dgm:spPr/>
    </dgm:pt>
  </dgm:ptLst>
  <dgm:cxnLst>
    <dgm:cxn modelId="{35625F12-24D1-4271-8D8C-3140CB2DE747}" type="presOf" srcId="{AECCDF8A-7C83-4F3C-986A-83AF9BAD6E7D}" destId="{5BBCC499-E26A-4EF5-BF96-0599AEF731BD}" srcOrd="0" destOrd="0" presId="urn:microsoft.com/office/officeart/2016/7/layout/RepeatingBendingProcessNew"/>
    <dgm:cxn modelId="{385B6815-4DDC-45C1-962C-C65F846B9CF9}" type="presOf" srcId="{0A821815-8997-45E2-A875-1B59BD8CFD3F}" destId="{091786D1-7B5C-4DDF-9D25-965941DFB085}" srcOrd="0" destOrd="0" presId="urn:microsoft.com/office/officeart/2016/7/layout/RepeatingBendingProcessNew"/>
    <dgm:cxn modelId="{D1C4012F-98D8-4A9E-A49D-C28EFE0E3C24}" srcId="{AECCDF8A-7C83-4F3C-986A-83AF9BAD6E7D}" destId="{708E3791-1851-44C6-A641-98B94F15AD4C}" srcOrd="3" destOrd="0" parTransId="{9356711E-CD37-4465-B402-15FB16EC4652}" sibTransId="{0A821815-8997-45E2-A875-1B59BD8CFD3F}"/>
    <dgm:cxn modelId="{11C13732-1319-4745-B3CB-770EB4BECA53}" srcId="{AECCDF8A-7C83-4F3C-986A-83AF9BAD6E7D}" destId="{DBE8C51A-B442-4F61-888A-64226F64FD5F}" srcOrd="5" destOrd="0" parTransId="{FB1AF092-0F73-4A2F-91BA-32956E85F3C1}" sibTransId="{7697D7DF-0D9A-4EFD-AB64-93C14F09B19D}"/>
    <dgm:cxn modelId="{F20A8D32-A1DB-4E11-AB6B-F1663EB98CC1}" type="presOf" srcId="{9CD9F00E-4E44-4C93-BF3E-B1CEE9ACACE1}" destId="{EA3FC9FD-C059-4A1C-82E7-4BF9246EBFFB}" srcOrd="1" destOrd="0" presId="urn:microsoft.com/office/officeart/2016/7/layout/RepeatingBendingProcessNew"/>
    <dgm:cxn modelId="{4DC81733-2E9F-45DE-9E95-0D5A6CE76367}" type="presOf" srcId="{1A858744-E67F-4A29-99B5-5621F7A64C1F}" destId="{A82DEB3A-7E71-4E8F-B20F-A187991E172D}" srcOrd="0" destOrd="0" presId="urn:microsoft.com/office/officeart/2016/7/layout/RepeatingBendingProcessNew"/>
    <dgm:cxn modelId="{D56ABF37-D52F-4694-9BF8-3260BCD98C5B}" srcId="{AECCDF8A-7C83-4F3C-986A-83AF9BAD6E7D}" destId="{4D387B76-FCE0-4B62-93A9-C4722FB151D8}" srcOrd="0" destOrd="0" parTransId="{F3760275-5928-4ADA-B7E5-8CB4D4DC9DB1}" sibTransId="{1CE43BE4-489E-43A1-9E66-E9F3666D09CE}"/>
    <dgm:cxn modelId="{A43BFC3F-ECC8-4C25-9F6B-B9FEC0851E67}" type="presOf" srcId="{0837D039-4336-4910-812D-822CBEC51FB2}" destId="{251F61A1-8640-4F2D-ABF1-9234ECE21E9E}" srcOrd="0" destOrd="0" presId="urn:microsoft.com/office/officeart/2016/7/layout/RepeatingBendingProcessNew"/>
    <dgm:cxn modelId="{356F325D-AEC5-4524-BE20-7B84E4B839AB}" srcId="{AECCDF8A-7C83-4F3C-986A-83AF9BAD6E7D}" destId="{CE35A9CA-86EB-4DF2-8B69-99880EF0535A}" srcOrd="1" destOrd="0" parTransId="{B6CA301A-7244-4FB5-BB50-54E7F1923B24}" sibTransId="{9CD9F00E-4E44-4C93-BF3E-B1CEE9ACACE1}"/>
    <dgm:cxn modelId="{0BB42941-8BFD-4317-BD05-66F926476529}" type="presOf" srcId="{1CE43BE4-489E-43A1-9E66-E9F3666D09CE}" destId="{438700FF-4446-492B-81A7-A24F1686CC84}" srcOrd="0" destOrd="0" presId="urn:microsoft.com/office/officeart/2016/7/layout/RepeatingBendingProcessNew"/>
    <dgm:cxn modelId="{BAC18642-30E6-4CA4-99D8-646A885EE48B}" type="presOf" srcId="{68A1C74F-5284-445F-B538-7FF57AE2024E}" destId="{FC117E77-0083-478B-BA77-C49A57E99747}" srcOrd="0" destOrd="0" presId="urn:microsoft.com/office/officeart/2016/7/layout/RepeatingBendingProcessNew"/>
    <dgm:cxn modelId="{C05AAF67-8213-4776-920A-CDCAFA238E55}" type="presOf" srcId="{9CD9F00E-4E44-4C93-BF3E-B1CEE9ACACE1}" destId="{19A8140A-6908-45AD-8F66-16A3820247D0}" srcOrd="0" destOrd="0" presId="urn:microsoft.com/office/officeart/2016/7/layout/RepeatingBendingProcessNew"/>
    <dgm:cxn modelId="{6894D468-6EDA-4DCB-B6D5-61993772524A}" type="presOf" srcId="{68A1C74F-5284-445F-B538-7FF57AE2024E}" destId="{763F4A36-A67A-47F9-9D8C-33E8A14C9FF5}" srcOrd="1" destOrd="0" presId="urn:microsoft.com/office/officeart/2016/7/layout/RepeatingBendingProcessNew"/>
    <dgm:cxn modelId="{E0BA0F4C-E249-413C-AFB3-C52BE29E655A}" type="presOf" srcId="{708E3791-1851-44C6-A641-98B94F15AD4C}" destId="{DAAD5104-CAF5-4827-AC9E-F27F420F91B5}" srcOrd="0" destOrd="0" presId="urn:microsoft.com/office/officeart/2016/7/layout/RepeatingBendingProcessNew"/>
    <dgm:cxn modelId="{B102EA6C-A686-4E4D-87B6-052D235EE393}" type="presOf" srcId="{1CE43BE4-489E-43A1-9E66-E9F3666D09CE}" destId="{C23C9C95-97D2-4D33-A303-BFABE04D9A2F}" srcOrd="1" destOrd="0" presId="urn:microsoft.com/office/officeart/2016/7/layout/RepeatingBendingProcessNew"/>
    <dgm:cxn modelId="{BC61AD6F-B801-44BC-B874-44C0F90FE390}" type="presOf" srcId="{0A821815-8997-45E2-A875-1B59BD8CFD3F}" destId="{CB30CA04-DAED-4505-90EB-C964DD4A739E}" srcOrd="1" destOrd="0" presId="urn:microsoft.com/office/officeart/2016/7/layout/RepeatingBendingProcessNew"/>
    <dgm:cxn modelId="{518BAD76-4101-450A-8012-C3B2F9BAE9F0}" type="presOf" srcId="{4D387B76-FCE0-4B62-93A9-C4722FB151D8}" destId="{7E527E45-EED7-41E0-8CF1-00232F68349A}" srcOrd="0" destOrd="0" presId="urn:microsoft.com/office/officeart/2016/7/layout/RepeatingBendingProcessNew"/>
    <dgm:cxn modelId="{0C1B8F89-A3CB-4ECA-930A-360E076E94A9}" type="presOf" srcId="{2A79B047-4AE5-4525-B204-586F86039E38}" destId="{C91B7C85-B9AF-4B58-BBB6-F5C9F07F4653}" srcOrd="1" destOrd="0" presId="urn:microsoft.com/office/officeart/2016/7/layout/RepeatingBendingProcessNew"/>
    <dgm:cxn modelId="{E4504E8D-CC77-4CE1-AB8E-B28433685282}" type="presOf" srcId="{CE35A9CA-86EB-4DF2-8B69-99880EF0535A}" destId="{B491457B-8EE2-4993-AEEE-047E03AD6A44}" srcOrd="0" destOrd="0" presId="urn:microsoft.com/office/officeart/2016/7/layout/RepeatingBendingProcessNew"/>
    <dgm:cxn modelId="{9B9CF795-2890-4AB6-BA31-227FFAB951AE}" srcId="{AECCDF8A-7C83-4F3C-986A-83AF9BAD6E7D}" destId="{0837D039-4336-4910-812D-822CBEC51FB2}" srcOrd="4" destOrd="0" parTransId="{46F019A1-84CB-4F0C-A591-065A663137CB}" sibTransId="{68A1C74F-5284-445F-B538-7FF57AE2024E}"/>
    <dgm:cxn modelId="{72A841B4-DDC0-47A9-A050-B16EF2F03000}" srcId="{AECCDF8A-7C83-4F3C-986A-83AF9BAD6E7D}" destId="{1A858744-E67F-4A29-99B5-5621F7A64C1F}" srcOrd="2" destOrd="0" parTransId="{5DB5E3E9-8CE5-4449-8B54-ACE144A722FC}" sibTransId="{2A79B047-4AE5-4525-B204-586F86039E38}"/>
    <dgm:cxn modelId="{D6D8F9E7-C5C7-42AB-9695-AB39C5271081}" type="presOf" srcId="{DBE8C51A-B442-4F61-888A-64226F64FD5F}" destId="{A756BC53-F03A-496E-9D03-88E65484E2D8}" srcOrd="0" destOrd="0" presId="urn:microsoft.com/office/officeart/2016/7/layout/RepeatingBendingProcessNew"/>
    <dgm:cxn modelId="{B759AAEF-11B2-42D8-B5BE-4AB6910C7D79}" type="presOf" srcId="{2A79B047-4AE5-4525-B204-586F86039E38}" destId="{C19C2ABB-30E2-4950-A3A6-113642587C2B}" srcOrd="0" destOrd="0" presId="urn:microsoft.com/office/officeart/2016/7/layout/RepeatingBendingProcessNew"/>
    <dgm:cxn modelId="{A7FBA728-D091-4F18-B343-B5EB042B9B86}" type="presParOf" srcId="{5BBCC499-E26A-4EF5-BF96-0599AEF731BD}" destId="{7E527E45-EED7-41E0-8CF1-00232F68349A}" srcOrd="0" destOrd="0" presId="urn:microsoft.com/office/officeart/2016/7/layout/RepeatingBendingProcessNew"/>
    <dgm:cxn modelId="{AC99856F-C179-41C6-BA40-00BD087548A1}" type="presParOf" srcId="{5BBCC499-E26A-4EF5-BF96-0599AEF731BD}" destId="{438700FF-4446-492B-81A7-A24F1686CC84}" srcOrd="1" destOrd="0" presId="urn:microsoft.com/office/officeart/2016/7/layout/RepeatingBendingProcessNew"/>
    <dgm:cxn modelId="{93721A92-15D0-48B1-BF4A-CE7755B69398}" type="presParOf" srcId="{438700FF-4446-492B-81A7-A24F1686CC84}" destId="{C23C9C95-97D2-4D33-A303-BFABE04D9A2F}" srcOrd="0" destOrd="0" presId="urn:microsoft.com/office/officeart/2016/7/layout/RepeatingBendingProcessNew"/>
    <dgm:cxn modelId="{89A65124-2B2D-4B50-BCA9-2CBD74134E30}" type="presParOf" srcId="{5BBCC499-E26A-4EF5-BF96-0599AEF731BD}" destId="{B491457B-8EE2-4993-AEEE-047E03AD6A44}" srcOrd="2" destOrd="0" presId="urn:microsoft.com/office/officeart/2016/7/layout/RepeatingBendingProcessNew"/>
    <dgm:cxn modelId="{D42C9B36-0629-4011-B754-C4F45C1E40B7}" type="presParOf" srcId="{5BBCC499-E26A-4EF5-BF96-0599AEF731BD}" destId="{19A8140A-6908-45AD-8F66-16A3820247D0}" srcOrd="3" destOrd="0" presId="urn:microsoft.com/office/officeart/2016/7/layout/RepeatingBendingProcessNew"/>
    <dgm:cxn modelId="{8602379D-1372-4D41-990A-296CDFD2C9B0}" type="presParOf" srcId="{19A8140A-6908-45AD-8F66-16A3820247D0}" destId="{EA3FC9FD-C059-4A1C-82E7-4BF9246EBFFB}" srcOrd="0" destOrd="0" presId="urn:microsoft.com/office/officeart/2016/7/layout/RepeatingBendingProcessNew"/>
    <dgm:cxn modelId="{66EBF04E-03C6-4B3E-AAD3-790B45B51078}" type="presParOf" srcId="{5BBCC499-E26A-4EF5-BF96-0599AEF731BD}" destId="{A82DEB3A-7E71-4E8F-B20F-A187991E172D}" srcOrd="4" destOrd="0" presId="urn:microsoft.com/office/officeart/2016/7/layout/RepeatingBendingProcessNew"/>
    <dgm:cxn modelId="{F7FD8BE0-33B6-41DF-9AAE-D172DD4A59E1}" type="presParOf" srcId="{5BBCC499-E26A-4EF5-BF96-0599AEF731BD}" destId="{C19C2ABB-30E2-4950-A3A6-113642587C2B}" srcOrd="5" destOrd="0" presId="urn:microsoft.com/office/officeart/2016/7/layout/RepeatingBendingProcessNew"/>
    <dgm:cxn modelId="{E7531E62-9CA7-4CA1-9C00-61ABF4F3B9C9}" type="presParOf" srcId="{C19C2ABB-30E2-4950-A3A6-113642587C2B}" destId="{C91B7C85-B9AF-4B58-BBB6-F5C9F07F4653}" srcOrd="0" destOrd="0" presId="urn:microsoft.com/office/officeart/2016/7/layout/RepeatingBendingProcessNew"/>
    <dgm:cxn modelId="{4FC51CB1-C3AF-45DA-9ACB-8115E1BD9B28}" type="presParOf" srcId="{5BBCC499-E26A-4EF5-BF96-0599AEF731BD}" destId="{DAAD5104-CAF5-4827-AC9E-F27F420F91B5}" srcOrd="6" destOrd="0" presId="urn:microsoft.com/office/officeart/2016/7/layout/RepeatingBendingProcessNew"/>
    <dgm:cxn modelId="{9E5D7DA5-F4D8-4A28-B52E-8B872CBC9C02}" type="presParOf" srcId="{5BBCC499-E26A-4EF5-BF96-0599AEF731BD}" destId="{091786D1-7B5C-4DDF-9D25-965941DFB085}" srcOrd="7" destOrd="0" presId="urn:microsoft.com/office/officeart/2016/7/layout/RepeatingBendingProcessNew"/>
    <dgm:cxn modelId="{AE7635A8-5144-4A7A-AB64-AA694554E156}" type="presParOf" srcId="{091786D1-7B5C-4DDF-9D25-965941DFB085}" destId="{CB30CA04-DAED-4505-90EB-C964DD4A739E}" srcOrd="0" destOrd="0" presId="urn:microsoft.com/office/officeart/2016/7/layout/RepeatingBendingProcessNew"/>
    <dgm:cxn modelId="{A57F3243-D9DD-4859-A2D1-EBEABBBB2540}" type="presParOf" srcId="{5BBCC499-E26A-4EF5-BF96-0599AEF731BD}" destId="{251F61A1-8640-4F2D-ABF1-9234ECE21E9E}" srcOrd="8" destOrd="0" presId="urn:microsoft.com/office/officeart/2016/7/layout/RepeatingBendingProcessNew"/>
    <dgm:cxn modelId="{EA5867E0-3C75-4174-9F15-18149F5EC33B}" type="presParOf" srcId="{5BBCC499-E26A-4EF5-BF96-0599AEF731BD}" destId="{FC117E77-0083-478B-BA77-C49A57E99747}" srcOrd="9" destOrd="0" presId="urn:microsoft.com/office/officeart/2016/7/layout/RepeatingBendingProcessNew"/>
    <dgm:cxn modelId="{EF015078-B96D-4C07-ABCC-513C19732E78}" type="presParOf" srcId="{FC117E77-0083-478B-BA77-C49A57E99747}" destId="{763F4A36-A67A-47F9-9D8C-33E8A14C9FF5}" srcOrd="0" destOrd="0" presId="urn:microsoft.com/office/officeart/2016/7/layout/RepeatingBendingProcessNew"/>
    <dgm:cxn modelId="{EADA92B4-7BB6-44A7-A79A-4C59879E4C7B}" type="presParOf" srcId="{5BBCC499-E26A-4EF5-BF96-0599AEF731BD}" destId="{A756BC53-F03A-496E-9D03-88E65484E2D8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A80132-361A-49FE-839F-E8BB9F75E76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55E098D6-B28F-4E5F-93F3-0AA2CA91469D}">
      <dgm:prSet custT="1"/>
      <dgm:spPr/>
      <dgm:t>
        <a:bodyPr/>
        <a:lstStyle/>
        <a:p>
          <a:r>
            <a:rPr lang="en-GB" sz="1400" dirty="0"/>
            <a:t>Carbohydrates (CHO)- breads, cereals, potatoes, rice, pasta, yam, plantain </a:t>
          </a:r>
          <a:endParaRPr lang="en-US" sz="1400" dirty="0"/>
        </a:p>
      </dgm:t>
    </dgm:pt>
    <dgm:pt modelId="{82CED404-C722-4A01-B09A-11E9F18F6FCB}" type="parTrans" cxnId="{05EDA1F7-EA08-4A4C-9724-E7F58F1F325A}">
      <dgm:prSet/>
      <dgm:spPr/>
      <dgm:t>
        <a:bodyPr/>
        <a:lstStyle/>
        <a:p>
          <a:endParaRPr lang="en-US"/>
        </a:p>
      </dgm:t>
    </dgm:pt>
    <dgm:pt modelId="{0BB81195-F70A-46A6-B419-C42B11DFD828}" type="sibTrans" cxnId="{05EDA1F7-EA08-4A4C-9724-E7F58F1F325A}">
      <dgm:prSet/>
      <dgm:spPr/>
      <dgm:t>
        <a:bodyPr/>
        <a:lstStyle/>
        <a:p>
          <a:endParaRPr lang="en-US"/>
        </a:p>
      </dgm:t>
    </dgm:pt>
    <dgm:pt modelId="{6D5BF3DF-EE52-44BC-B560-E150E693367B}">
      <dgm:prSet custT="1"/>
      <dgm:spPr/>
      <dgm:t>
        <a:bodyPr/>
        <a:lstStyle/>
        <a:p>
          <a:r>
            <a:rPr lang="en-GB" sz="1400" dirty="0"/>
            <a:t>Fruit and Vegetables (Your 5 a Day)</a:t>
          </a:r>
          <a:endParaRPr lang="en-US" sz="1400" dirty="0"/>
        </a:p>
      </dgm:t>
    </dgm:pt>
    <dgm:pt modelId="{142D5206-E2BC-4CC6-8AB9-AE05E988026C}" type="parTrans" cxnId="{192BA71B-B937-41AB-8BA3-C0029187BA1A}">
      <dgm:prSet/>
      <dgm:spPr/>
      <dgm:t>
        <a:bodyPr/>
        <a:lstStyle/>
        <a:p>
          <a:endParaRPr lang="en-US"/>
        </a:p>
      </dgm:t>
    </dgm:pt>
    <dgm:pt modelId="{3B7B6D1C-280D-4CAD-9FAF-CE91CC9D8F55}" type="sibTrans" cxnId="{192BA71B-B937-41AB-8BA3-C0029187BA1A}">
      <dgm:prSet/>
      <dgm:spPr/>
      <dgm:t>
        <a:bodyPr/>
        <a:lstStyle/>
        <a:p>
          <a:endParaRPr lang="en-US"/>
        </a:p>
      </dgm:t>
    </dgm:pt>
    <dgm:pt modelId="{A237AFB8-07C6-4B36-888F-67242753AD5C}">
      <dgm:prSet/>
      <dgm:spPr/>
      <dgm:t>
        <a:bodyPr/>
        <a:lstStyle/>
        <a:p>
          <a:r>
            <a:rPr lang="en-GB" dirty="0"/>
            <a:t>Proteins - Beans, pulses, meats and other protein, fish, eggs, other proteins</a:t>
          </a:r>
          <a:endParaRPr lang="en-US" dirty="0"/>
        </a:p>
      </dgm:t>
    </dgm:pt>
    <dgm:pt modelId="{184F6C5C-7275-4DAB-9AA1-9E441518DEFE}" type="parTrans" cxnId="{1FA901F9-1347-4953-878C-B1E198480B1D}">
      <dgm:prSet/>
      <dgm:spPr/>
      <dgm:t>
        <a:bodyPr/>
        <a:lstStyle/>
        <a:p>
          <a:endParaRPr lang="en-US"/>
        </a:p>
      </dgm:t>
    </dgm:pt>
    <dgm:pt modelId="{393F4654-1DAC-4363-BC0A-F3DA5ED5CBEE}" type="sibTrans" cxnId="{1FA901F9-1347-4953-878C-B1E198480B1D}">
      <dgm:prSet/>
      <dgm:spPr/>
      <dgm:t>
        <a:bodyPr/>
        <a:lstStyle/>
        <a:p>
          <a:endParaRPr lang="en-US"/>
        </a:p>
      </dgm:t>
    </dgm:pt>
    <dgm:pt modelId="{BD564626-2C23-4D43-B0BA-887DA0731E68}">
      <dgm:prSet custT="1"/>
      <dgm:spPr/>
      <dgm:t>
        <a:bodyPr/>
        <a:lstStyle/>
        <a:p>
          <a:r>
            <a:rPr lang="en-GB" sz="1400" dirty="0"/>
            <a:t>Dairy, milk and milk alternatives, cheese, yogurt</a:t>
          </a:r>
          <a:endParaRPr lang="en-US" sz="1400" dirty="0"/>
        </a:p>
      </dgm:t>
    </dgm:pt>
    <dgm:pt modelId="{F14213F5-B23A-4D43-9468-C32C491A257D}" type="parTrans" cxnId="{4216E837-0F89-4121-8309-00985979B284}">
      <dgm:prSet/>
      <dgm:spPr/>
      <dgm:t>
        <a:bodyPr/>
        <a:lstStyle/>
        <a:p>
          <a:endParaRPr lang="en-US"/>
        </a:p>
      </dgm:t>
    </dgm:pt>
    <dgm:pt modelId="{1D1D99DA-DEB2-45D7-937A-B05E127BEC71}" type="sibTrans" cxnId="{4216E837-0F89-4121-8309-00985979B284}">
      <dgm:prSet/>
      <dgm:spPr/>
      <dgm:t>
        <a:bodyPr/>
        <a:lstStyle/>
        <a:p>
          <a:endParaRPr lang="en-US"/>
        </a:p>
      </dgm:t>
    </dgm:pt>
    <dgm:pt modelId="{17674887-E5FF-404E-A95C-856006B3D9CB}">
      <dgm:prSet custT="1"/>
      <dgm:spPr/>
      <dgm:t>
        <a:bodyPr/>
        <a:lstStyle/>
        <a:p>
          <a:r>
            <a:rPr lang="en-GB" sz="1400" dirty="0"/>
            <a:t>Fats and oils </a:t>
          </a:r>
          <a:endParaRPr lang="en-US" sz="1400" dirty="0"/>
        </a:p>
      </dgm:t>
    </dgm:pt>
    <dgm:pt modelId="{92A6CF8D-4201-446D-9E3F-028234B69F17}" type="parTrans" cxnId="{FB8A98E3-1DA4-46B2-9462-6182B5BBBF13}">
      <dgm:prSet/>
      <dgm:spPr/>
      <dgm:t>
        <a:bodyPr/>
        <a:lstStyle/>
        <a:p>
          <a:endParaRPr lang="en-US"/>
        </a:p>
      </dgm:t>
    </dgm:pt>
    <dgm:pt modelId="{4896E6E8-01B6-4F85-8B9C-C53A060EBA0C}" type="sibTrans" cxnId="{FB8A98E3-1DA4-46B2-9462-6182B5BBBF13}">
      <dgm:prSet/>
      <dgm:spPr/>
      <dgm:t>
        <a:bodyPr/>
        <a:lstStyle/>
        <a:p>
          <a:endParaRPr lang="en-US"/>
        </a:p>
      </dgm:t>
    </dgm:pt>
    <dgm:pt modelId="{3A2B5A6A-6087-4206-AB50-661EBA95C94B}" type="pres">
      <dgm:prSet presAssocID="{7CA80132-361A-49FE-839F-E8BB9F75E76E}" presName="root" presStyleCnt="0">
        <dgm:presLayoutVars>
          <dgm:dir/>
          <dgm:resizeHandles val="exact"/>
        </dgm:presLayoutVars>
      </dgm:prSet>
      <dgm:spPr/>
    </dgm:pt>
    <dgm:pt modelId="{5A9A82D7-CDBF-4FB2-AB1E-09392AD733AC}" type="pres">
      <dgm:prSet presAssocID="{55E098D6-B28F-4E5F-93F3-0AA2CA91469D}" presName="compNode" presStyleCnt="0"/>
      <dgm:spPr/>
    </dgm:pt>
    <dgm:pt modelId="{C466C1DF-4F7C-4F7A-AD72-58CBE201B06E}" type="pres">
      <dgm:prSet presAssocID="{55E098D6-B28F-4E5F-93F3-0AA2CA91469D}" presName="bgRect" presStyleLbl="bgShp" presStyleIdx="0" presStyleCnt="5"/>
      <dgm:spPr/>
    </dgm:pt>
    <dgm:pt modelId="{EFC2B20B-B653-4067-9FF9-88A94F28957C}" type="pres">
      <dgm:prSet presAssocID="{55E098D6-B28F-4E5F-93F3-0AA2CA91469D}" presName="iconRect" presStyleLbl="node1" presStyleIdx="0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sta"/>
        </a:ext>
      </dgm:extLst>
    </dgm:pt>
    <dgm:pt modelId="{7B9F80BB-69E1-4F9B-AA6D-481CC4FF33E7}" type="pres">
      <dgm:prSet presAssocID="{55E098D6-B28F-4E5F-93F3-0AA2CA91469D}" presName="spaceRect" presStyleCnt="0"/>
      <dgm:spPr/>
    </dgm:pt>
    <dgm:pt modelId="{94022597-3294-4897-81AD-46206FEDAA26}" type="pres">
      <dgm:prSet presAssocID="{55E098D6-B28F-4E5F-93F3-0AA2CA91469D}" presName="parTx" presStyleLbl="revTx" presStyleIdx="0" presStyleCnt="5">
        <dgm:presLayoutVars>
          <dgm:chMax val="0"/>
          <dgm:chPref val="0"/>
        </dgm:presLayoutVars>
      </dgm:prSet>
      <dgm:spPr/>
    </dgm:pt>
    <dgm:pt modelId="{D38D359F-1D19-4BF1-94E7-93C9EDBA8321}" type="pres">
      <dgm:prSet presAssocID="{0BB81195-F70A-46A6-B419-C42B11DFD828}" presName="sibTrans" presStyleCnt="0"/>
      <dgm:spPr/>
    </dgm:pt>
    <dgm:pt modelId="{0375288F-8551-49BB-8BAD-80B0BE40300E}" type="pres">
      <dgm:prSet presAssocID="{6D5BF3DF-EE52-44BC-B560-E150E693367B}" presName="compNode" presStyleCnt="0"/>
      <dgm:spPr/>
    </dgm:pt>
    <dgm:pt modelId="{B5B3160B-C337-4477-8D46-2BB2913E0CD3}" type="pres">
      <dgm:prSet presAssocID="{6D5BF3DF-EE52-44BC-B560-E150E693367B}" presName="bgRect" presStyleLbl="bgShp" presStyleIdx="1" presStyleCnt="5"/>
      <dgm:spPr/>
    </dgm:pt>
    <dgm:pt modelId="{411AED77-E715-4148-8B87-FB3C4706AD56}" type="pres">
      <dgm:prSet presAssocID="{6D5BF3DF-EE52-44BC-B560-E150E693367B}" presName="iconRect" presStyleLbl="node1" presStyleIdx="1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vocado"/>
        </a:ext>
      </dgm:extLst>
    </dgm:pt>
    <dgm:pt modelId="{09336B05-EE41-4865-9A4E-CC317D9CB3F3}" type="pres">
      <dgm:prSet presAssocID="{6D5BF3DF-EE52-44BC-B560-E150E693367B}" presName="spaceRect" presStyleCnt="0"/>
      <dgm:spPr/>
    </dgm:pt>
    <dgm:pt modelId="{777119C4-4AA2-408D-BD48-6BE3259A96B7}" type="pres">
      <dgm:prSet presAssocID="{6D5BF3DF-EE52-44BC-B560-E150E693367B}" presName="parTx" presStyleLbl="revTx" presStyleIdx="1" presStyleCnt="5">
        <dgm:presLayoutVars>
          <dgm:chMax val="0"/>
          <dgm:chPref val="0"/>
        </dgm:presLayoutVars>
      </dgm:prSet>
      <dgm:spPr/>
    </dgm:pt>
    <dgm:pt modelId="{5C00576A-67C1-40B4-85E0-0A522C0391A9}" type="pres">
      <dgm:prSet presAssocID="{3B7B6D1C-280D-4CAD-9FAF-CE91CC9D8F55}" presName="sibTrans" presStyleCnt="0"/>
      <dgm:spPr/>
    </dgm:pt>
    <dgm:pt modelId="{0374F46C-D268-4686-9DE7-257A19DD5B79}" type="pres">
      <dgm:prSet presAssocID="{A237AFB8-07C6-4B36-888F-67242753AD5C}" presName="compNode" presStyleCnt="0"/>
      <dgm:spPr/>
    </dgm:pt>
    <dgm:pt modelId="{CAB072FD-E3BE-46F0-85A3-580E7076C88C}" type="pres">
      <dgm:prSet presAssocID="{A237AFB8-07C6-4B36-888F-67242753AD5C}" presName="bgRect" presStyleLbl="bgShp" presStyleIdx="2" presStyleCnt="5"/>
      <dgm:spPr/>
    </dgm:pt>
    <dgm:pt modelId="{77EE2C42-8A1E-4512-8399-30FBBF06DBF8}" type="pres">
      <dgm:prSet presAssocID="{A237AFB8-07C6-4B36-888F-67242753AD5C}" presName="iconRect" presStyleLbl="node1" presStyleIdx="2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5104CC1D-5600-4AD3-9CAA-C296FAEAA4C2}" type="pres">
      <dgm:prSet presAssocID="{A237AFB8-07C6-4B36-888F-67242753AD5C}" presName="spaceRect" presStyleCnt="0"/>
      <dgm:spPr/>
    </dgm:pt>
    <dgm:pt modelId="{9D8145A9-FD5C-4BF6-986C-427E0FF520DE}" type="pres">
      <dgm:prSet presAssocID="{A237AFB8-07C6-4B36-888F-67242753AD5C}" presName="parTx" presStyleLbl="revTx" presStyleIdx="2" presStyleCnt="5">
        <dgm:presLayoutVars>
          <dgm:chMax val="0"/>
          <dgm:chPref val="0"/>
        </dgm:presLayoutVars>
      </dgm:prSet>
      <dgm:spPr/>
    </dgm:pt>
    <dgm:pt modelId="{DFEC0B9A-65EE-4075-B146-861359480E06}" type="pres">
      <dgm:prSet presAssocID="{393F4654-1DAC-4363-BC0A-F3DA5ED5CBEE}" presName="sibTrans" presStyleCnt="0"/>
      <dgm:spPr/>
    </dgm:pt>
    <dgm:pt modelId="{50F80407-F79F-4D75-8287-A45625E84C0B}" type="pres">
      <dgm:prSet presAssocID="{BD564626-2C23-4D43-B0BA-887DA0731E68}" presName="compNode" presStyleCnt="0"/>
      <dgm:spPr/>
    </dgm:pt>
    <dgm:pt modelId="{739DC47B-158A-401D-8D0C-D673A5F8AA57}" type="pres">
      <dgm:prSet presAssocID="{BD564626-2C23-4D43-B0BA-887DA0731E68}" presName="bgRect" presStyleLbl="bgShp" presStyleIdx="3" presStyleCnt="5"/>
      <dgm:spPr/>
    </dgm:pt>
    <dgm:pt modelId="{532E8294-4C8C-4209-A9B7-46CAF144F241}" type="pres">
      <dgm:prSet presAssocID="{BD564626-2C23-4D43-B0BA-887DA0731E68}" presName="iconRect" presStyleLbl="node1" presStyleIdx="3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w"/>
        </a:ext>
      </dgm:extLst>
    </dgm:pt>
    <dgm:pt modelId="{E5E10903-1942-400B-B218-B26944BF400A}" type="pres">
      <dgm:prSet presAssocID="{BD564626-2C23-4D43-B0BA-887DA0731E68}" presName="spaceRect" presStyleCnt="0"/>
      <dgm:spPr/>
    </dgm:pt>
    <dgm:pt modelId="{399E4044-10A6-424A-84D7-73034564C0F7}" type="pres">
      <dgm:prSet presAssocID="{BD564626-2C23-4D43-B0BA-887DA0731E68}" presName="parTx" presStyleLbl="revTx" presStyleIdx="3" presStyleCnt="5">
        <dgm:presLayoutVars>
          <dgm:chMax val="0"/>
          <dgm:chPref val="0"/>
        </dgm:presLayoutVars>
      </dgm:prSet>
      <dgm:spPr/>
    </dgm:pt>
    <dgm:pt modelId="{8D7A954B-7D2B-4A0F-A7C2-0213F5E76374}" type="pres">
      <dgm:prSet presAssocID="{1D1D99DA-DEB2-45D7-937A-B05E127BEC71}" presName="sibTrans" presStyleCnt="0"/>
      <dgm:spPr/>
    </dgm:pt>
    <dgm:pt modelId="{FE194971-F455-43E8-9B6B-967F7CA64DC4}" type="pres">
      <dgm:prSet presAssocID="{17674887-E5FF-404E-A95C-856006B3D9CB}" presName="compNode" presStyleCnt="0"/>
      <dgm:spPr/>
    </dgm:pt>
    <dgm:pt modelId="{2B05D190-95E2-413D-BC8F-CA80829C902B}" type="pres">
      <dgm:prSet presAssocID="{17674887-E5FF-404E-A95C-856006B3D9CB}" presName="bgRect" presStyleLbl="bgShp" presStyleIdx="4" presStyleCnt="5"/>
      <dgm:spPr/>
    </dgm:pt>
    <dgm:pt modelId="{238E84EE-54ED-409B-93D2-897E42897899}" type="pres">
      <dgm:prSet presAssocID="{17674887-E5FF-404E-A95C-856006B3D9CB}" presName="iconRect" presStyleLbl="node1" presStyleIdx="4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ughnut"/>
        </a:ext>
      </dgm:extLst>
    </dgm:pt>
    <dgm:pt modelId="{CC4928AB-1282-4612-8891-363FCD429BCF}" type="pres">
      <dgm:prSet presAssocID="{17674887-E5FF-404E-A95C-856006B3D9CB}" presName="spaceRect" presStyleCnt="0"/>
      <dgm:spPr/>
    </dgm:pt>
    <dgm:pt modelId="{EBE9CE9B-A878-4439-AEFB-7C8EFF3D5E0C}" type="pres">
      <dgm:prSet presAssocID="{17674887-E5FF-404E-A95C-856006B3D9C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192BA71B-B937-41AB-8BA3-C0029187BA1A}" srcId="{7CA80132-361A-49FE-839F-E8BB9F75E76E}" destId="{6D5BF3DF-EE52-44BC-B560-E150E693367B}" srcOrd="1" destOrd="0" parTransId="{142D5206-E2BC-4CC6-8AB9-AE05E988026C}" sibTransId="{3B7B6D1C-280D-4CAD-9FAF-CE91CC9D8F55}"/>
    <dgm:cxn modelId="{C5528225-9AED-4FA4-A9BF-0FA146907630}" type="presOf" srcId="{55E098D6-B28F-4E5F-93F3-0AA2CA91469D}" destId="{94022597-3294-4897-81AD-46206FEDAA26}" srcOrd="0" destOrd="0" presId="urn:microsoft.com/office/officeart/2018/2/layout/IconVerticalSolidList"/>
    <dgm:cxn modelId="{4216E837-0F89-4121-8309-00985979B284}" srcId="{7CA80132-361A-49FE-839F-E8BB9F75E76E}" destId="{BD564626-2C23-4D43-B0BA-887DA0731E68}" srcOrd="3" destOrd="0" parTransId="{F14213F5-B23A-4D43-9468-C32C491A257D}" sibTransId="{1D1D99DA-DEB2-45D7-937A-B05E127BEC71}"/>
    <dgm:cxn modelId="{E4D0794B-D95F-463F-A8AC-22E728575F6A}" type="presOf" srcId="{6D5BF3DF-EE52-44BC-B560-E150E693367B}" destId="{777119C4-4AA2-408D-BD48-6BE3259A96B7}" srcOrd="0" destOrd="0" presId="urn:microsoft.com/office/officeart/2018/2/layout/IconVerticalSolidList"/>
    <dgm:cxn modelId="{D41F464F-B57B-4662-81CB-1915E171CD81}" type="presOf" srcId="{BD564626-2C23-4D43-B0BA-887DA0731E68}" destId="{399E4044-10A6-424A-84D7-73034564C0F7}" srcOrd="0" destOrd="0" presId="urn:microsoft.com/office/officeart/2018/2/layout/IconVerticalSolidList"/>
    <dgm:cxn modelId="{C21DEF4F-A687-417B-87C8-804FD58B238D}" type="presOf" srcId="{A237AFB8-07C6-4B36-888F-67242753AD5C}" destId="{9D8145A9-FD5C-4BF6-986C-427E0FF520DE}" srcOrd="0" destOrd="0" presId="urn:microsoft.com/office/officeart/2018/2/layout/IconVerticalSolidList"/>
    <dgm:cxn modelId="{36CFECCD-FD88-4763-B0AE-D5D81D47CF05}" type="presOf" srcId="{17674887-E5FF-404E-A95C-856006B3D9CB}" destId="{EBE9CE9B-A878-4439-AEFB-7C8EFF3D5E0C}" srcOrd="0" destOrd="0" presId="urn:microsoft.com/office/officeart/2018/2/layout/IconVerticalSolidList"/>
    <dgm:cxn modelId="{112A59D0-7933-46E3-8CB2-F9A46BBB98E6}" type="presOf" srcId="{7CA80132-361A-49FE-839F-E8BB9F75E76E}" destId="{3A2B5A6A-6087-4206-AB50-661EBA95C94B}" srcOrd="0" destOrd="0" presId="urn:microsoft.com/office/officeart/2018/2/layout/IconVerticalSolidList"/>
    <dgm:cxn modelId="{FB8A98E3-1DA4-46B2-9462-6182B5BBBF13}" srcId="{7CA80132-361A-49FE-839F-E8BB9F75E76E}" destId="{17674887-E5FF-404E-A95C-856006B3D9CB}" srcOrd="4" destOrd="0" parTransId="{92A6CF8D-4201-446D-9E3F-028234B69F17}" sibTransId="{4896E6E8-01B6-4F85-8B9C-C53A060EBA0C}"/>
    <dgm:cxn modelId="{05EDA1F7-EA08-4A4C-9724-E7F58F1F325A}" srcId="{7CA80132-361A-49FE-839F-E8BB9F75E76E}" destId="{55E098D6-B28F-4E5F-93F3-0AA2CA91469D}" srcOrd="0" destOrd="0" parTransId="{82CED404-C722-4A01-B09A-11E9F18F6FCB}" sibTransId="{0BB81195-F70A-46A6-B419-C42B11DFD828}"/>
    <dgm:cxn modelId="{1FA901F9-1347-4953-878C-B1E198480B1D}" srcId="{7CA80132-361A-49FE-839F-E8BB9F75E76E}" destId="{A237AFB8-07C6-4B36-888F-67242753AD5C}" srcOrd="2" destOrd="0" parTransId="{184F6C5C-7275-4DAB-9AA1-9E441518DEFE}" sibTransId="{393F4654-1DAC-4363-BC0A-F3DA5ED5CBEE}"/>
    <dgm:cxn modelId="{9F5DB591-0F25-4DC5-8FE9-04232CA24B69}" type="presParOf" srcId="{3A2B5A6A-6087-4206-AB50-661EBA95C94B}" destId="{5A9A82D7-CDBF-4FB2-AB1E-09392AD733AC}" srcOrd="0" destOrd="0" presId="urn:microsoft.com/office/officeart/2018/2/layout/IconVerticalSolidList"/>
    <dgm:cxn modelId="{60C9C356-DBBD-4A09-BB10-86224EC293AD}" type="presParOf" srcId="{5A9A82D7-CDBF-4FB2-AB1E-09392AD733AC}" destId="{C466C1DF-4F7C-4F7A-AD72-58CBE201B06E}" srcOrd="0" destOrd="0" presId="urn:microsoft.com/office/officeart/2018/2/layout/IconVerticalSolidList"/>
    <dgm:cxn modelId="{89151042-A1F5-482D-97DF-2B98F97C6D11}" type="presParOf" srcId="{5A9A82D7-CDBF-4FB2-AB1E-09392AD733AC}" destId="{EFC2B20B-B653-4067-9FF9-88A94F28957C}" srcOrd="1" destOrd="0" presId="urn:microsoft.com/office/officeart/2018/2/layout/IconVerticalSolidList"/>
    <dgm:cxn modelId="{12BD3F5A-B2A6-4050-A9AE-CE2202EBD239}" type="presParOf" srcId="{5A9A82D7-CDBF-4FB2-AB1E-09392AD733AC}" destId="{7B9F80BB-69E1-4F9B-AA6D-481CC4FF33E7}" srcOrd="2" destOrd="0" presId="urn:microsoft.com/office/officeart/2018/2/layout/IconVerticalSolidList"/>
    <dgm:cxn modelId="{68FE9ACC-DB3A-4F9C-BCB2-30DEBF78BF5F}" type="presParOf" srcId="{5A9A82D7-CDBF-4FB2-AB1E-09392AD733AC}" destId="{94022597-3294-4897-81AD-46206FEDAA26}" srcOrd="3" destOrd="0" presId="urn:microsoft.com/office/officeart/2018/2/layout/IconVerticalSolidList"/>
    <dgm:cxn modelId="{6B1C1D0C-DCF9-4147-A803-B7DE1F7D19D5}" type="presParOf" srcId="{3A2B5A6A-6087-4206-AB50-661EBA95C94B}" destId="{D38D359F-1D19-4BF1-94E7-93C9EDBA8321}" srcOrd="1" destOrd="0" presId="urn:microsoft.com/office/officeart/2018/2/layout/IconVerticalSolidList"/>
    <dgm:cxn modelId="{FC756782-AF47-4AD2-B7A9-E871AB83D856}" type="presParOf" srcId="{3A2B5A6A-6087-4206-AB50-661EBA95C94B}" destId="{0375288F-8551-49BB-8BAD-80B0BE40300E}" srcOrd="2" destOrd="0" presId="urn:microsoft.com/office/officeart/2018/2/layout/IconVerticalSolidList"/>
    <dgm:cxn modelId="{BC75339B-9436-44C9-AC5F-741B37EC7327}" type="presParOf" srcId="{0375288F-8551-49BB-8BAD-80B0BE40300E}" destId="{B5B3160B-C337-4477-8D46-2BB2913E0CD3}" srcOrd="0" destOrd="0" presId="urn:microsoft.com/office/officeart/2018/2/layout/IconVerticalSolidList"/>
    <dgm:cxn modelId="{C0574A54-512A-4E5C-B158-63A2C197A279}" type="presParOf" srcId="{0375288F-8551-49BB-8BAD-80B0BE40300E}" destId="{411AED77-E715-4148-8B87-FB3C4706AD56}" srcOrd="1" destOrd="0" presId="urn:microsoft.com/office/officeart/2018/2/layout/IconVerticalSolidList"/>
    <dgm:cxn modelId="{D0B21926-F6B7-4546-8ACA-9A7CCD7BAFE5}" type="presParOf" srcId="{0375288F-8551-49BB-8BAD-80B0BE40300E}" destId="{09336B05-EE41-4865-9A4E-CC317D9CB3F3}" srcOrd="2" destOrd="0" presId="urn:microsoft.com/office/officeart/2018/2/layout/IconVerticalSolidList"/>
    <dgm:cxn modelId="{8FB81614-D847-4A2E-961E-5F2789EE382D}" type="presParOf" srcId="{0375288F-8551-49BB-8BAD-80B0BE40300E}" destId="{777119C4-4AA2-408D-BD48-6BE3259A96B7}" srcOrd="3" destOrd="0" presId="urn:microsoft.com/office/officeart/2018/2/layout/IconVerticalSolidList"/>
    <dgm:cxn modelId="{B3BBF464-CCE7-447F-9543-D244214018DF}" type="presParOf" srcId="{3A2B5A6A-6087-4206-AB50-661EBA95C94B}" destId="{5C00576A-67C1-40B4-85E0-0A522C0391A9}" srcOrd="3" destOrd="0" presId="urn:microsoft.com/office/officeart/2018/2/layout/IconVerticalSolidList"/>
    <dgm:cxn modelId="{17D784BA-B899-46BA-9C8C-04F81277B62F}" type="presParOf" srcId="{3A2B5A6A-6087-4206-AB50-661EBA95C94B}" destId="{0374F46C-D268-4686-9DE7-257A19DD5B79}" srcOrd="4" destOrd="0" presId="urn:microsoft.com/office/officeart/2018/2/layout/IconVerticalSolidList"/>
    <dgm:cxn modelId="{CA170FD0-11FF-44EB-89AB-5260E158A0CA}" type="presParOf" srcId="{0374F46C-D268-4686-9DE7-257A19DD5B79}" destId="{CAB072FD-E3BE-46F0-85A3-580E7076C88C}" srcOrd="0" destOrd="0" presId="urn:microsoft.com/office/officeart/2018/2/layout/IconVerticalSolidList"/>
    <dgm:cxn modelId="{161B006D-0BE7-453E-B80F-99A79FEEBDA8}" type="presParOf" srcId="{0374F46C-D268-4686-9DE7-257A19DD5B79}" destId="{77EE2C42-8A1E-4512-8399-30FBBF06DBF8}" srcOrd="1" destOrd="0" presId="urn:microsoft.com/office/officeart/2018/2/layout/IconVerticalSolidList"/>
    <dgm:cxn modelId="{913ACD2C-BE1B-49A5-90F7-9C9E9BBD5E18}" type="presParOf" srcId="{0374F46C-D268-4686-9DE7-257A19DD5B79}" destId="{5104CC1D-5600-4AD3-9CAA-C296FAEAA4C2}" srcOrd="2" destOrd="0" presId="urn:microsoft.com/office/officeart/2018/2/layout/IconVerticalSolidList"/>
    <dgm:cxn modelId="{DB463319-9081-4882-BCC7-0ECA7B919815}" type="presParOf" srcId="{0374F46C-D268-4686-9DE7-257A19DD5B79}" destId="{9D8145A9-FD5C-4BF6-986C-427E0FF520DE}" srcOrd="3" destOrd="0" presId="urn:microsoft.com/office/officeart/2018/2/layout/IconVerticalSolidList"/>
    <dgm:cxn modelId="{18DC131B-0F15-4079-A1F5-730BA9499986}" type="presParOf" srcId="{3A2B5A6A-6087-4206-AB50-661EBA95C94B}" destId="{DFEC0B9A-65EE-4075-B146-861359480E06}" srcOrd="5" destOrd="0" presId="urn:microsoft.com/office/officeart/2018/2/layout/IconVerticalSolidList"/>
    <dgm:cxn modelId="{D545B3FB-3B8D-42D6-8D24-0F03CD8DB8D4}" type="presParOf" srcId="{3A2B5A6A-6087-4206-AB50-661EBA95C94B}" destId="{50F80407-F79F-4D75-8287-A45625E84C0B}" srcOrd="6" destOrd="0" presId="urn:microsoft.com/office/officeart/2018/2/layout/IconVerticalSolidList"/>
    <dgm:cxn modelId="{11E5A8F8-1A45-4BC0-AB8C-32C5792C04BF}" type="presParOf" srcId="{50F80407-F79F-4D75-8287-A45625E84C0B}" destId="{739DC47B-158A-401D-8D0C-D673A5F8AA57}" srcOrd="0" destOrd="0" presId="urn:microsoft.com/office/officeart/2018/2/layout/IconVerticalSolidList"/>
    <dgm:cxn modelId="{2CAC6353-A989-4AB8-8A7B-635D00EEBC62}" type="presParOf" srcId="{50F80407-F79F-4D75-8287-A45625E84C0B}" destId="{532E8294-4C8C-4209-A9B7-46CAF144F241}" srcOrd="1" destOrd="0" presId="urn:microsoft.com/office/officeart/2018/2/layout/IconVerticalSolidList"/>
    <dgm:cxn modelId="{07B766CB-C52A-48DC-AE8B-3B4DB62EE59F}" type="presParOf" srcId="{50F80407-F79F-4D75-8287-A45625E84C0B}" destId="{E5E10903-1942-400B-B218-B26944BF400A}" srcOrd="2" destOrd="0" presId="urn:microsoft.com/office/officeart/2018/2/layout/IconVerticalSolidList"/>
    <dgm:cxn modelId="{B1A42A84-EE72-4951-AA5F-5ED3763A5166}" type="presParOf" srcId="{50F80407-F79F-4D75-8287-A45625E84C0B}" destId="{399E4044-10A6-424A-84D7-73034564C0F7}" srcOrd="3" destOrd="0" presId="urn:microsoft.com/office/officeart/2018/2/layout/IconVerticalSolidList"/>
    <dgm:cxn modelId="{F53A1741-78C8-485D-91C4-B18E7DDAE4FC}" type="presParOf" srcId="{3A2B5A6A-6087-4206-AB50-661EBA95C94B}" destId="{8D7A954B-7D2B-4A0F-A7C2-0213F5E76374}" srcOrd="7" destOrd="0" presId="urn:microsoft.com/office/officeart/2018/2/layout/IconVerticalSolidList"/>
    <dgm:cxn modelId="{5BB938CF-6816-4908-82DB-493FCD1AB513}" type="presParOf" srcId="{3A2B5A6A-6087-4206-AB50-661EBA95C94B}" destId="{FE194971-F455-43E8-9B6B-967F7CA64DC4}" srcOrd="8" destOrd="0" presId="urn:microsoft.com/office/officeart/2018/2/layout/IconVerticalSolidList"/>
    <dgm:cxn modelId="{B2D55FEB-0A0C-479B-8896-74F97864A4B7}" type="presParOf" srcId="{FE194971-F455-43E8-9B6B-967F7CA64DC4}" destId="{2B05D190-95E2-413D-BC8F-CA80829C902B}" srcOrd="0" destOrd="0" presId="urn:microsoft.com/office/officeart/2018/2/layout/IconVerticalSolidList"/>
    <dgm:cxn modelId="{7D1238CB-9454-434C-93AF-321066D8ADAA}" type="presParOf" srcId="{FE194971-F455-43E8-9B6B-967F7CA64DC4}" destId="{238E84EE-54ED-409B-93D2-897E42897899}" srcOrd="1" destOrd="0" presId="urn:microsoft.com/office/officeart/2018/2/layout/IconVerticalSolidList"/>
    <dgm:cxn modelId="{F473302C-DCC8-48C6-B237-84BA6D98D037}" type="presParOf" srcId="{FE194971-F455-43E8-9B6B-967F7CA64DC4}" destId="{CC4928AB-1282-4612-8891-363FCD429BCF}" srcOrd="2" destOrd="0" presId="urn:microsoft.com/office/officeart/2018/2/layout/IconVerticalSolidList"/>
    <dgm:cxn modelId="{2CD5830C-4738-402C-AEBF-420656003925}" type="presParOf" srcId="{FE194971-F455-43E8-9B6B-967F7CA64DC4}" destId="{EBE9CE9B-A878-4439-AEFB-7C8EFF3D5E0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52B7F1-AF9A-4E16-887D-725C89E93D04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2359383-9A4C-4ABE-9B62-F24F47CA074F}">
      <dgm:prSet/>
      <dgm:spPr/>
      <dgm:t>
        <a:bodyPr/>
        <a:lstStyle/>
        <a:p>
          <a:r>
            <a:rPr lang="en-US"/>
            <a:t>To prepare young people for adult services.</a:t>
          </a:r>
        </a:p>
      </dgm:t>
    </dgm:pt>
    <dgm:pt modelId="{469A882C-9DC6-4233-8C69-96B0C6FAAE52}" type="parTrans" cxnId="{F01FBED1-C6E0-4539-ADF6-BFEF0482CAB0}">
      <dgm:prSet/>
      <dgm:spPr/>
      <dgm:t>
        <a:bodyPr/>
        <a:lstStyle/>
        <a:p>
          <a:endParaRPr lang="en-US"/>
        </a:p>
      </dgm:t>
    </dgm:pt>
    <dgm:pt modelId="{20815700-4584-450E-8EFD-915DF8303EF4}" type="sibTrans" cxnId="{F01FBED1-C6E0-4539-ADF6-BFEF0482CAB0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FEC3B46E-5104-46DE-866A-3B75ACF30EB5}">
      <dgm:prSet/>
      <dgm:spPr/>
      <dgm:t>
        <a:bodyPr/>
        <a:lstStyle/>
        <a:p>
          <a:r>
            <a:rPr lang="en-US"/>
            <a:t>To increase your knowledge around Sickle Cell and the care you receive</a:t>
          </a:r>
        </a:p>
      </dgm:t>
    </dgm:pt>
    <dgm:pt modelId="{CFD444E0-0675-4CB8-AE19-1CF27E53F8BE}" type="parTrans" cxnId="{F9AB2CDC-66E2-4888-B1E0-D1217735456B}">
      <dgm:prSet/>
      <dgm:spPr/>
      <dgm:t>
        <a:bodyPr/>
        <a:lstStyle/>
        <a:p>
          <a:endParaRPr lang="en-US"/>
        </a:p>
      </dgm:t>
    </dgm:pt>
    <dgm:pt modelId="{D1059102-1BE6-4628-9AD2-13FA1A08B5FA}" type="sibTrans" cxnId="{F9AB2CDC-66E2-4888-B1E0-D1217735456B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0604A4CA-17E6-4647-8C80-474DC384116C}">
      <dgm:prSet/>
      <dgm:spPr/>
      <dgm:t>
        <a:bodyPr/>
        <a:lstStyle/>
        <a:p>
          <a:r>
            <a:rPr lang="en-US"/>
            <a:t>To increase your confidence</a:t>
          </a:r>
        </a:p>
      </dgm:t>
    </dgm:pt>
    <dgm:pt modelId="{F05AD13E-1A43-4C80-8B3F-BEE199A726C3}" type="parTrans" cxnId="{7D48622A-DE8B-4C73-8E90-0CD06B685085}">
      <dgm:prSet/>
      <dgm:spPr/>
      <dgm:t>
        <a:bodyPr/>
        <a:lstStyle/>
        <a:p>
          <a:endParaRPr lang="en-US"/>
        </a:p>
      </dgm:t>
    </dgm:pt>
    <dgm:pt modelId="{984C152F-43C7-4EA0-B93F-5C4545D51375}" type="sibTrans" cxnId="{7D48622A-DE8B-4C73-8E90-0CD06B685085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4F1380BE-3FCB-4093-9528-9BC14BAD0C02}">
      <dgm:prSet/>
      <dgm:spPr/>
      <dgm:t>
        <a:bodyPr/>
        <a:lstStyle/>
        <a:p>
          <a:r>
            <a:rPr lang="en-US"/>
            <a:t>To increase your independence</a:t>
          </a:r>
        </a:p>
      </dgm:t>
    </dgm:pt>
    <dgm:pt modelId="{B4496F4F-E0BF-4E33-B4E4-C38A49C6CFDC}" type="parTrans" cxnId="{9278DB47-376D-44FF-B34F-CD7FF3837026}">
      <dgm:prSet/>
      <dgm:spPr/>
      <dgm:t>
        <a:bodyPr/>
        <a:lstStyle/>
        <a:p>
          <a:endParaRPr lang="en-US"/>
        </a:p>
      </dgm:t>
    </dgm:pt>
    <dgm:pt modelId="{B81465AA-88B4-4424-AD10-A386A8EB4032}" type="sibTrans" cxnId="{9278DB47-376D-44FF-B34F-CD7FF3837026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972DD73C-44F8-43F9-A901-8DCD870711B5}">
      <dgm:prSet/>
      <dgm:spPr/>
      <dgm:t>
        <a:bodyPr/>
        <a:lstStyle/>
        <a:p>
          <a:r>
            <a:rPr lang="en-US"/>
            <a:t>To support you in managing your health </a:t>
          </a:r>
        </a:p>
      </dgm:t>
    </dgm:pt>
    <dgm:pt modelId="{64356F47-BB21-4356-8560-181836BC2E88}" type="parTrans" cxnId="{FAFB4F86-553F-4BFB-BF53-CA3F0B93A833}">
      <dgm:prSet/>
      <dgm:spPr/>
      <dgm:t>
        <a:bodyPr/>
        <a:lstStyle/>
        <a:p>
          <a:endParaRPr lang="en-US"/>
        </a:p>
      </dgm:t>
    </dgm:pt>
    <dgm:pt modelId="{594B7CE0-171B-4E4B-89DC-B0414E0A73F9}" type="sibTrans" cxnId="{FAFB4F86-553F-4BFB-BF53-CA3F0B93A833}">
      <dgm:prSet phldrT="05" phldr="0"/>
      <dgm:spPr/>
      <dgm:t>
        <a:bodyPr/>
        <a:lstStyle/>
        <a:p>
          <a:r>
            <a:rPr lang="en-US"/>
            <a:t>05</a:t>
          </a:r>
        </a:p>
      </dgm:t>
    </dgm:pt>
    <dgm:pt modelId="{88948B94-99F0-427E-ADAC-B60AC8944610}" type="pres">
      <dgm:prSet presAssocID="{9252B7F1-AF9A-4E16-887D-725C89E93D04}" presName="Name0" presStyleCnt="0">
        <dgm:presLayoutVars>
          <dgm:animLvl val="lvl"/>
          <dgm:resizeHandles val="exact"/>
        </dgm:presLayoutVars>
      </dgm:prSet>
      <dgm:spPr/>
    </dgm:pt>
    <dgm:pt modelId="{83004EE8-7DD3-457C-9625-92644CF43E22}" type="pres">
      <dgm:prSet presAssocID="{D2359383-9A4C-4ABE-9B62-F24F47CA074F}" presName="compositeNode" presStyleCnt="0">
        <dgm:presLayoutVars>
          <dgm:bulletEnabled val="1"/>
        </dgm:presLayoutVars>
      </dgm:prSet>
      <dgm:spPr/>
    </dgm:pt>
    <dgm:pt modelId="{D26D04E7-87D8-4DCE-84CB-EE422D098F45}" type="pres">
      <dgm:prSet presAssocID="{D2359383-9A4C-4ABE-9B62-F24F47CA074F}" presName="bgRect" presStyleLbl="alignNode1" presStyleIdx="0" presStyleCnt="5"/>
      <dgm:spPr/>
    </dgm:pt>
    <dgm:pt modelId="{CC9B7204-BC77-4AED-AC1E-633DF0B0FF43}" type="pres">
      <dgm:prSet presAssocID="{20815700-4584-450E-8EFD-915DF8303EF4}" presName="sibTransNodeRect" presStyleLbl="alignNode1" presStyleIdx="0" presStyleCnt="5">
        <dgm:presLayoutVars>
          <dgm:chMax val="0"/>
          <dgm:bulletEnabled val="1"/>
        </dgm:presLayoutVars>
      </dgm:prSet>
      <dgm:spPr/>
    </dgm:pt>
    <dgm:pt modelId="{DBFC5F29-FC91-4359-A28E-AB756A1EF152}" type="pres">
      <dgm:prSet presAssocID="{D2359383-9A4C-4ABE-9B62-F24F47CA074F}" presName="nodeRect" presStyleLbl="alignNode1" presStyleIdx="0" presStyleCnt="5">
        <dgm:presLayoutVars>
          <dgm:bulletEnabled val="1"/>
        </dgm:presLayoutVars>
      </dgm:prSet>
      <dgm:spPr/>
    </dgm:pt>
    <dgm:pt modelId="{4395A9B0-5EBE-435E-874A-11295B9F8994}" type="pres">
      <dgm:prSet presAssocID="{20815700-4584-450E-8EFD-915DF8303EF4}" presName="sibTrans" presStyleCnt="0"/>
      <dgm:spPr/>
    </dgm:pt>
    <dgm:pt modelId="{3D5E94DB-9373-4533-B938-F052E800C649}" type="pres">
      <dgm:prSet presAssocID="{FEC3B46E-5104-46DE-866A-3B75ACF30EB5}" presName="compositeNode" presStyleCnt="0">
        <dgm:presLayoutVars>
          <dgm:bulletEnabled val="1"/>
        </dgm:presLayoutVars>
      </dgm:prSet>
      <dgm:spPr/>
    </dgm:pt>
    <dgm:pt modelId="{EAF30189-2931-4100-A833-1BA267A7CEE5}" type="pres">
      <dgm:prSet presAssocID="{FEC3B46E-5104-46DE-866A-3B75ACF30EB5}" presName="bgRect" presStyleLbl="alignNode1" presStyleIdx="1" presStyleCnt="5"/>
      <dgm:spPr/>
    </dgm:pt>
    <dgm:pt modelId="{37E229DD-EE7D-47AB-A49A-35E128C55F67}" type="pres">
      <dgm:prSet presAssocID="{D1059102-1BE6-4628-9AD2-13FA1A08B5FA}" presName="sibTransNodeRect" presStyleLbl="alignNode1" presStyleIdx="1" presStyleCnt="5">
        <dgm:presLayoutVars>
          <dgm:chMax val="0"/>
          <dgm:bulletEnabled val="1"/>
        </dgm:presLayoutVars>
      </dgm:prSet>
      <dgm:spPr/>
    </dgm:pt>
    <dgm:pt modelId="{E6FD0F0E-A5CC-4059-899D-EB3A9B71CED6}" type="pres">
      <dgm:prSet presAssocID="{FEC3B46E-5104-46DE-866A-3B75ACF30EB5}" presName="nodeRect" presStyleLbl="alignNode1" presStyleIdx="1" presStyleCnt="5">
        <dgm:presLayoutVars>
          <dgm:bulletEnabled val="1"/>
        </dgm:presLayoutVars>
      </dgm:prSet>
      <dgm:spPr/>
    </dgm:pt>
    <dgm:pt modelId="{6A6274C9-56AF-4DEE-8FA1-1BFC4A7F032E}" type="pres">
      <dgm:prSet presAssocID="{D1059102-1BE6-4628-9AD2-13FA1A08B5FA}" presName="sibTrans" presStyleCnt="0"/>
      <dgm:spPr/>
    </dgm:pt>
    <dgm:pt modelId="{88A8FEF1-E275-4ABE-98ED-A1FF4A60979B}" type="pres">
      <dgm:prSet presAssocID="{0604A4CA-17E6-4647-8C80-474DC384116C}" presName="compositeNode" presStyleCnt="0">
        <dgm:presLayoutVars>
          <dgm:bulletEnabled val="1"/>
        </dgm:presLayoutVars>
      </dgm:prSet>
      <dgm:spPr/>
    </dgm:pt>
    <dgm:pt modelId="{9870C55F-FE66-4D8C-A907-BA45EA92AF8D}" type="pres">
      <dgm:prSet presAssocID="{0604A4CA-17E6-4647-8C80-474DC384116C}" presName="bgRect" presStyleLbl="alignNode1" presStyleIdx="2" presStyleCnt="5"/>
      <dgm:spPr/>
    </dgm:pt>
    <dgm:pt modelId="{E5BE619F-C00E-440A-AB86-917476F07DD7}" type="pres">
      <dgm:prSet presAssocID="{984C152F-43C7-4EA0-B93F-5C4545D51375}" presName="sibTransNodeRect" presStyleLbl="alignNode1" presStyleIdx="2" presStyleCnt="5">
        <dgm:presLayoutVars>
          <dgm:chMax val="0"/>
          <dgm:bulletEnabled val="1"/>
        </dgm:presLayoutVars>
      </dgm:prSet>
      <dgm:spPr/>
    </dgm:pt>
    <dgm:pt modelId="{B5C6504A-8213-4D42-8FDB-631B25853CDE}" type="pres">
      <dgm:prSet presAssocID="{0604A4CA-17E6-4647-8C80-474DC384116C}" presName="nodeRect" presStyleLbl="alignNode1" presStyleIdx="2" presStyleCnt="5">
        <dgm:presLayoutVars>
          <dgm:bulletEnabled val="1"/>
        </dgm:presLayoutVars>
      </dgm:prSet>
      <dgm:spPr/>
    </dgm:pt>
    <dgm:pt modelId="{7FA221CB-0174-4106-892F-1B787E357C4E}" type="pres">
      <dgm:prSet presAssocID="{984C152F-43C7-4EA0-B93F-5C4545D51375}" presName="sibTrans" presStyleCnt="0"/>
      <dgm:spPr/>
    </dgm:pt>
    <dgm:pt modelId="{2162DBB2-EE77-4C93-BA20-A8CC70FBCBDA}" type="pres">
      <dgm:prSet presAssocID="{4F1380BE-3FCB-4093-9528-9BC14BAD0C02}" presName="compositeNode" presStyleCnt="0">
        <dgm:presLayoutVars>
          <dgm:bulletEnabled val="1"/>
        </dgm:presLayoutVars>
      </dgm:prSet>
      <dgm:spPr/>
    </dgm:pt>
    <dgm:pt modelId="{B798D85A-4BB3-4E62-AB91-27F1D152BA10}" type="pres">
      <dgm:prSet presAssocID="{4F1380BE-3FCB-4093-9528-9BC14BAD0C02}" presName="bgRect" presStyleLbl="alignNode1" presStyleIdx="3" presStyleCnt="5"/>
      <dgm:spPr/>
    </dgm:pt>
    <dgm:pt modelId="{C1FBD75C-9910-42D0-8A37-0A105CECBF7D}" type="pres">
      <dgm:prSet presAssocID="{B81465AA-88B4-4424-AD10-A386A8EB4032}" presName="sibTransNodeRect" presStyleLbl="alignNode1" presStyleIdx="3" presStyleCnt="5">
        <dgm:presLayoutVars>
          <dgm:chMax val="0"/>
          <dgm:bulletEnabled val="1"/>
        </dgm:presLayoutVars>
      </dgm:prSet>
      <dgm:spPr/>
    </dgm:pt>
    <dgm:pt modelId="{B11052E3-B92D-43B1-A2DD-7EC5CBEF3713}" type="pres">
      <dgm:prSet presAssocID="{4F1380BE-3FCB-4093-9528-9BC14BAD0C02}" presName="nodeRect" presStyleLbl="alignNode1" presStyleIdx="3" presStyleCnt="5">
        <dgm:presLayoutVars>
          <dgm:bulletEnabled val="1"/>
        </dgm:presLayoutVars>
      </dgm:prSet>
      <dgm:spPr/>
    </dgm:pt>
    <dgm:pt modelId="{F76A1466-F7B5-4E2E-9D25-DBE838EC6A49}" type="pres">
      <dgm:prSet presAssocID="{B81465AA-88B4-4424-AD10-A386A8EB4032}" presName="sibTrans" presStyleCnt="0"/>
      <dgm:spPr/>
    </dgm:pt>
    <dgm:pt modelId="{848BC9A0-F168-4F1C-A489-25C4D23A1FB3}" type="pres">
      <dgm:prSet presAssocID="{972DD73C-44F8-43F9-A901-8DCD870711B5}" presName="compositeNode" presStyleCnt="0">
        <dgm:presLayoutVars>
          <dgm:bulletEnabled val="1"/>
        </dgm:presLayoutVars>
      </dgm:prSet>
      <dgm:spPr/>
    </dgm:pt>
    <dgm:pt modelId="{6D6F1FDB-E49F-4896-8B4F-E184CF179110}" type="pres">
      <dgm:prSet presAssocID="{972DD73C-44F8-43F9-A901-8DCD870711B5}" presName="bgRect" presStyleLbl="alignNode1" presStyleIdx="4" presStyleCnt="5"/>
      <dgm:spPr/>
    </dgm:pt>
    <dgm:pt modelId="{05E574F4-9793-4E58-910E-616F426C255B}" type="pres">
      <dgm:prSet presAssocID="{594B7CE0-171B-4E4B-89DC-B0414E0A73F9}" presName="sibTransNodeRect" presStyleLbl="alignNode1" presStyleIdx="4" presStyleCnt="5">
        <dgm:presLayoutVars>
          <dgm:chMax val="0"/>
          <dgm:bulletEnabled val="1"/>
        </dgm:presLayoutVars>
      </dgm:prSet>
      <dgm:spPr/>
    </dgm:pt>
    <dgm:pt modelId="{64BEB8F4-166C-4086-8B31-860FE6D03929}" type="pres">
      <dgm:prSet presAssocID="{972DD73C-44F8-43F9-A901-8DCD870711B5}" presName="nodeRect" presStyleLbl="alignNode1" presStyleIdx="4" presStyleCnt="5">
        <dgm:presLayoutVars>
          <dgm:bulletEnabled val="1"/>
        </dgm:presLayoutVars>
      </dgm:prSet>
      <dgm:spPr/>
    </dgm:pt>
  </dgm:ptLst>
  <dgm:cxnLst>
    <dgm:cxn modelId="{802B4815-AD0E-4684-A249-07640EC49BB6}" type="presOf" srcId="{FEC3B46E-5104-46DE-866A-3B75ACF30EB5}" destId="{EAF30189-2931-4100-A833-1BA267A7CEE5}" srcOrd="0" destOrd="0" presId="urn:microsoft.com/office/officeart/2016/7/layout/LinearBlockProcessNumbered"/>
    <dgm:cxn modelId="{7D48622A-DE8B-4C73-8E90-0CD06B685085}" srcId="{9252B7F1-AF9A-4E16-887D-725C89E93D04}" destId="{0604A4CA-17E6-4647-8C80-474DC384116C}" srcOrd="2" destOrd="0" parTransId="{F05AD13E-1A43-4C80-8B3F-BEE199A726C3}" sibTransId="{984C152F-43C7-4EA0-B93F-5C4545D51375}"/>
    <dgm:cxn modelId="{D30BB15B-1117-4DD3-833F-03F8C09E20F6}" type="presOf" srcId="{FEC3B46E-5104-46DE-866A-3B75ACF30EB5}" destId="{E6FD0F0E-A5CC-4059-899D-EB3A9B71CED6}" srcOrd="1" destOrd="0" presId="urn:microsoft.com/office/officeart/2016/7/layout/LinearBlockProcessNumbered"/>
    <dgm:cxn modelId="{8DA37560-C78E-4027-8FDE-61882B72C93D}" type="presOf" srcId="{594B7CE0-171B-4E4B-89DC-B0414E0A73F9}" destId="{05E574F4-9793-4E58-910E-616F426C255B}" srcOrd="0" destOrd="0" presId="urn:microsoft.com/office/officeart/2016/7/layout/LinearBlockProcessNumbered"/>
    <dgm:cxn modelId="{27E42A64-09B2-4270-AC0C-CA7AB9AB4DB5}" type="presOf" srcId="{D1059102-1BE6-4628-9AD2-13FA1A08B5FA}" destId="{37E229DD-EE7D-47AB-A49A-35E128C55F67}" srcOrd="0" destOrd="0" presId="urn:microsoft.com/office/officeart/2016/7/layout/LinearBlockProcessNumbered"/>
    <dgm:cxn modelId="{9278DB47-376D-44FF-B34F-CD7FF3837026}" srcId="{9252B7F1-AF9A-4E16-887D-725C89E93D04}" destId="{4F1380BE-3FCB-4093-9528-9BC14BAD0C02}" srcOrd="3" destOrd="0" parTransId="{B4496F4F-E0BF-4E33-B4E4-C38A49C6CFDC}" sibTransId="{B81465AA-88B4-4424-AD10-A386A8EB4032}"/>
    <dgm:cxn modelId="{858AF751-006C-4B34-820D-DE86543D65B8}" type="presOf" srcId="{0604A4CA-17E6-4647-8C80-474DC384116C}" destId="{B5C6504A-8213-4D42-8FDB-631B25853CDE}" srcOrd="1" destOrd="0" presId="urn:microsoft.com/office/officeart/2016/7/layout/LinearBlockProcessNumbered"/>
    <dgm:cxn modelId="{F4000776-FD67-4302-993D-753E1A4A80CD}" type="presOf" srcId="{20815700-4584-450E-8EFD-915DF8303EF4}" destId="{CC9B7204-BC77-4AED-AC1E-633DF0B0FF43}" srcOrd="0" destOrd="0" presId="urn:microsoft.com/office/officeart/2016/7/layout/LinearBlockProcessNumbered"/>
    <dgm:cxn modelId="{A8E4BD7F-08B7-458E-90BF-7F07DA35696E}" type="presOf" srcId="{972DD73C-44F8-43F9-A901-8DCD870711B5}" destId="{6D6F1FDB-E49F-4896-8B4F-E184CF179110}" srcOrd="0" destOrd="0" presId="urn:microsoft.com/office/officeart/2016/7/layout/LinearBlockProcessNumbered"/>
    <dgm:cxn modelId="{FAFB4F86-553F-4BFB-BF53-CA3F0B93A833}" srcId="{9252B7F1-AF9A-4E16-887D-725C89E93D04}" destId="{972DD73C-44F8-43F9-A901-8DCD870711B5}" srcOrd="4" destOrd="0" parTransId="{64356F47-BB21-4356-8560-181836BC2E88}" sibTransId="{594B7CE0-171B-4E4B-89DC-B0414E0A73F9}"/>
    <dgm:cxn modelId="{B84FA5A2-29C4-4B25-8405-26E62959A5F6}" type="presOf" srcId="{972DD73C-44F8-43F9-A901-8DCD870711B5}" destId="{64BEB8F4-166C-4086-8B31-860FE6D03929}" srcOrd="1" destOrd="0" presId="urn:microsoft.com/office/officeart/2016/7/layout/LinearBlockProcessNumbered"/>
    <dgm:cxn modelId="{696E63AC-1542-40F3-95D4-69997A645F10}" type="presOf" srcId="{B81465AA-88B4-4424-AD10-A386A8EB4032}" destId="{C1FBD75C-9910-42D0-8A37-0A105CECBF7D}" srcOrd="0" destOrd="0" presId="urn:microsoft.com/office/officeart/2016/7/layout/LinearBlockProcessNumbered"/>
    <dgm:cxn modelId="{4B6445B1-79C9-45B9-8F7C-1CD674F808BE}" type="presOf" srcId="{984C152F-43C7-4EA0-B93F-5C4545D51375}" destId="{E5BE619F-C00E-440A-AB86-917476F07DD7}" srcOrd="0" destOrd="0" presId="urn:microsoft.com/office/officeart/2016/7/layout/LinearBlockProcessNumbered"/>
    <dgm:cxn modelId="{771FBAC6-26A8-4C64-9BBE-C965C339CED0}" type="presOf" srcId="{4F1380BE-3FCB-4093-9528-9BC14BAD0C02}" destId="{B11052E3-B92D-43B1-A2DD-7EC5CBEF3713}" srcOrd="1" destOrd="0" presId="urn:microsoft.com/office/officeart/2016/7/layout/LinearBlockProcessNumbered"/>
    <dgm:cxn modelId="{F01FBED1-C6E0-4539-ADF6-BFEF0482CAB0}" srcId="{9252B7F1-AF9A-4E16-887D-725C89E93D04}" destId="{D2359383-9A4C-4ABE-9B62-F24F47CA074F}" srcOrd="0" destOrd="0" parTransId="{469A882C-9DC6-4233-8C69-96B0C6FAAE52}" sibTransId="{20815700-4584-450E-8EFD-915DF8303EF4}"/>
    <dgm:cxn modelId="{55F40DD4-BA51-48A8-A477-ED5F39E3895F}" type="presOf" srcId="{D2359383-9A4C-4ABE-9B62-F24F47CA074F}" destId="{DBFC5F29-FC91-4359-A28E-AB756A1EF152}" srcOrd="1" destOrd="0" presId="urn:microsoft.com/office/officeart/2016/7/layout/LinearBlockProcessNumbered"/>
    <dgm:cxn modelId="{6272A0D8-588A-4157-89F5-F31272C591C5}" type="presOf" srcId="{0604A4CA-17E6-4647-8C80-474DC384116C}" destId="{9870C55F-FE66-4D8C-A907-BA45EA92AF8D}" srcOrd="0" destOrd="0" presId="urn:microsoft.com/office/officeart/2016/7/layout/LinearBlockProcessNumbered"/>
    <dgm:cxn modelId="{F9AB2CDC-66E2-4888-B1E0-D1217735456B}" srcId="{9252B7F1-AF9A-4E16-887D-725C89E93D04}" destId="{FEC3B46E-5104-46DE-866A-3B75ACF30EB5}" srcOrd="1" destOrd="0" parTransId="{CFD444E0-0675-4CB8-AE19-1CF27E53F8BE}" sibTransId="{D1059102-1BE6-4628-9AD2-13FA1A08B5FA}"/>
    <dgm:cxn modelId="{E5CC9FE2-88FB-4379-A040-F72F959FBFA6}" type="presOf" srcId="{9252B7F1-AF9A-4E16-887D-725C89E93D04}" destId="{88948B94-99F0-427E-ADAC-B60AC8944610}" srcOrd="0" destOrd="0" presId="urn:microsoft.com/office/officeart/2016/7/layout/LinearBlockProcessNumbered"/>
    <dgm:cxn modelId="{0A7B2FE4-9682-4AD4-A1BD-24C481F17953}" type="presOf" srcId="{D2359383-9A4C-4ABE-9B62-F24F47CA074F}" destId="{D26D04E7-87D8-4DCE-84CB-EE422D098F45}" srcOrd="0" destOrd="0" presId="urn:microsoft.com/office/officeart/2016/7/layout/LinearBlockProcessNumbered"/>
    <dgm:cxn modelId="{99F237E8-1E72-4FD3-BC67-D5FAE252E39F}" type="presOf" srcId="{4F1380BE-3FCB-4093-9528-9BC14BAD0C02}" destId="{B798D85A-4BB3-4E62-AB91-27F1D152BA10}" srcOrd="0" destOrd="0" presId="urn:microsoft.com/office/officeart/2016/7/layout/LinearBlockProcessNumbered"/>
    <dgm:cxn modelId="{186D8EBF-9F6B-4BCC-ADD0-C359F1C0EF84}" type="presParOf" srcId="{88948B94-99F0-427E-ADAC-B60AC8944610}" destId="{83004EE8-7DD3-457C-9625-92644CF43E22}" srcOrd="0" destOrd="0" presId="urn:microsoft.com/office/officeart/2016/7/layout/LinearBlockProcessNumbered"/>
    <dgm:cxn modelId="{89FD23EC-DA89-4701-B99A-CBA4C606C066}" type="presParOf" srcId="{83004EE8-7DD3-457C-9625-92644CF43E22}" destId="{D26D04E7-87D8-4DCE-84CB-EE422D098F45}" srcOrd="0" destOrd="0" presId="urn:microsoft.com/office/officeart/2016/7/layout/LinearBlockProcessNumbered"/>
    <dgm:cxn modelId="{49E4A067-E99D-4A70-BEC4-5795259BFE41}" type="presParOf" srcId="{83004EE8-7DD3-457C-9625-92644CF43E22}" destId="{CC9B7204-BC77-4AED-AC1E-633DF0B0FF43}" srcOrd="1" destOrd="0" presId="urn:microsoft.com/office/officeart/2016/7/layout/LinearBlockProcessNumbered"/>
    <dgm:cxn modelId="{D9CFE2F7-6D0B-44DC-B1C2-A685BB20F2EC}" type="presParOf" srcId="{83004EE8-7DD3-457C-9625-92644CF43E22}" destId="{DBFC5F29-FC91-4359-A28E-AB756A1EF152}" srcOrd="2" destOrd="0" presId="urn:microsoft.com/office/officeart/2016/7/layout/LinearBlockProcessNumbered"/>
    <dgm:cxn modelId="{A7785509-C562-4B77-BC94-E533F436CE95}" type="presParOf" srcId="{88948B94-99F0-427E-ADAC-B60AC8944610}" destId="{4395A9B0-5EBE-435E-874A-11295B9F8994}" srcOrd="1" destOrd="0" presId="urn:microsoft.com/office/officeart/2016/7/layout/LinearBlockProcessNumbered"/>
    <dgm:cxn modelId="{81EDD2FE-469F-47C3-A1AF-040C07DA46C3}" type="presParOf" srcId="{88948B94-99F0-427E-ADAC-B60AC8944610}" destId="{3D5E94DB-9373-4533-B938-F052E800C649}" srcOrd="2" destOrd="0" presId="urn:microsoft.com/office/officeart/2016/7/layout/LinearBlockProcessNumbered"/>
    <dgm:cxn modelId="{0C469769-9636-46D2-B465-A194FE62D14A}" type="presParOf" srcId="{3D5E94DB-9373-4533-B938-F052E800C649}" destId="{EAF30189-2931-4100-A833-1BA267A7CEE5}" srcOrd="0" destOrd="0" presId="urn:microsoft.com/office/officeart/2016/7/layout/LinearBlockProcessNumbered"/>
    <dgm:cxn modelId="{37110AA9-80E6-43E0-9B87-87548C70FFFC}" type="presParOf" srcId="{3D5E94DB-9373-4533-B938-F052E800C649}" destId="{37E229DD-EE7D-47AB-A49A-35E128C55F67}" srcOrd="1" destOrd="0" presId="urn:microsoft.com/office/officeart/2016/7/layout/LinearBlockProcessNumbered"/>
    <dgm:cxn modelId="{E621AE46-2432-4210-B84F-F1762292BF8B}" type="presParOf" srcId="{3D5E94DB-9373-4533-B938-F052E800C649}" destId="{E6FD0F0E-A5CC-4059-899D-EB3A9B71CED6}" srcOrd="2" destOrd="0" presId="urn:microsoft.com/office/officeart/2016/7/layout/LinearBlockProcessNumbered"/>
    <dgm:cxn modelId="{22C43C30-784A-44E9-81BD-E8933C9C300D}" type="presParOf" srcId="{88948B94-99F0-427E-ADAC-B60AC8944610}" destId="{6A6274C9-56AF-4DEE-8FA1-1BFC4A7F032E}" srcOrd="3" destOrd="0" presId="urn:microsoft.com/office/officeart/2016/7/layout/LinearBlockProcessNumbered"/>
    <dgm:cxn modelId="{9B00198E-CAE8-4640-ABAF-B0FAE7EDF2F2}" type="presParOf" srcId="{88948B94-99F0-427E-ADAC-B60AC8944610}" destId="{88A8FEF1-E275-4ABE-98ED-A1FF4A60979B}" srcOrd="4" destOrd="0" presId="urn:microsoft.com/office/officeart/2016/7/layout/LinearBlockProcessNumbered"/>
    <dgm:cxn modelId="{9526F9B5-0204-465A-88BF-8EDF82A4489D}" type="presParOf" srcId="{88A8FEF1-E275-4ABE-98ED-A1FF4A60979B}" destId="{9870C55F-FE66-4D8C-A907-BA45EA92AF8D}" srcOrd="0" destOrd="0" presId="urn:microsoft.com/office/officeart/2016/7/layout/LinearBlockProcessNumbered"/>
    <dgm:cxn modelId="{A0C4C591-B0F6-40D2-91FD-78504FB1638D}" type="presParOf" srcId="{88A8FEF1-E275-4ABE-98ED-A1FF4A60979B}" destId="{E5BE619F-C00E-440A-AB86-917476F07DD7}" srcOrd="1" destOrd="0" presId="urn:microsoft.com/office/officeart/2016/7/layout/LinearBlockProcessNumbered"/>
    <dgm:cxn modelId="{DD44AB4F-E6C3-45B9-9076-C27B7B2E9BA9}" type="presParOf" srcId="{88A8FEF1-E275-4ABE-98ED-A1FF4A60979B}" destId="{B5C6504A-8213-4D42-8FDB-631B25853CDE}" srcOrd="2" destOrd="0" presId="urn:microsoft.com/office/officeart/2016/7/layout/LinearBlockProcessNumbered"/>
    <dgm:cxn modelId="{94DE6B68-BBD1-4571-9B69-726814E75F37}" type="presParOf" srcId="{88948B94-99F0-427E-ADAC-B60AC8944610}" destId="{7FA221CB-0174-4106-892F-1B787E357C4E}" srcOrd="5" destOrd="0" presId="urn:microsoft.com/office/officeart/2016/7/layout/LinearBlockProcessNumbered"/>
    <dgm:cxn modelId="{E8A9F6D5-0D65-4504-B21C-DDCB0D5F6BC1}" type="presParOf" srcId="{88948B94-99F0-427E-ADAC-B60AC8944610}" destId="{2162DBB2-EE77-4C93-BA20-A8CC70FBCBDA}" srcOrd="6" destOrd="0" presId="urn:microsoft.com/office/officeart/2016/7/layout/LinearBlockProcessNumbered"/>
    <dgm:cxn modelId="{12B2B38D-1FF3-40AF-B179-AC9ED365F9B2}" type="presParOf" srcId="{2162DBB2-EE77-4C93-BA20-A8CC70FBCBDA}" destId="{B798D85A-4BB3-4E62-AB91-27F1D152BA10}" srcOrd="0" destOrd="0" presId="urn:microsoft.com/office/officeart/2016/7/layout/LinearBlockProcessNumbered"/>
    <dgm:cxn modelId="{B698BF56-8A11-42A4-BE75-6DAB8041D5A3}" type="presParOf" srcId="{2162DBB2-EE77-4C93-BA20-A8CC70FBCBDA}" destId="{C1FBD75C-9910-42D0-8A37-0A105CECBF7D}" srcOrd="1" destOrd="0" presId="urn:microsoft.com/office/officeart/2016/7/layout/LinearBlockProcessNumbered"/>
    <dgm:cxn modelId="{28956B02-432B-4B55-9C4F-20EB7F673F0E}" type="presParOf" srcId="{2162DBB2-EE77-4C93-BA20-A8CC70FBCBDA}" destId="{B11052E3-B92D-43B1-A2DD-7EC5CBEF3713}" srcOrd="2" destOrd="0" presId="urn:microsoft.com/office/officeart/2016/7/layout/LinearBlockProcessNumbered"/>
    <dgm:cxn modelId="{4F986CC0-7151-422B-B769-F79DC108C4D6}" type="presParOf" srcId="{88948B94-99F0-427E-ADAC-B60AC8944610}" destId="{F76A1466-F7B5-4E2E-9D25-DBE838EC6A49}" srcOrd="7" destOrd="0" presId="urn:microsoft.com/office/officeart/2016/7/layout/LinearBlockProcessNumbered"/>
    <dgm:cxn modelId="{4CA61E50-91D1-4887-B2CB-CB93F88B4D6D}" type="presParOf" srcId="{88948B94-99F0-427E-ADAC-B60AC8944610}" destId="{848BC9A0-F168-4F1C-A489-25C4D23A1FB3}" srcOrd="8" destOrd="0" presId="urn:microsoft.com/office/officeart/2016/7/layout/LinearBlockProcessNumbered"/>
    <dgm:cxn modelId="{625D8652-A0C9-4E47-9057-25ED6C7188FD}" type="presParOf" srcId="{848BC9A0-F168-4F1C-A489-25C4D23A1FB3}" destId="{6D6F1FDB-E49F-4896-8B4F-E184CF179110}" srcOrd="0" destOrd="0" presId="urn:microsoft.com/office/officeart/2016/7/layout/LinearBlockProcessNumbered"/>
    <dgm:cxn modelId="{D9815933-3B76-40F5-8974-01B7D5F1BABF}" type="presParOf" srcId="{848BC9A0-F168-4F1C-A489-25C4D23A1FB3}" destId="{05E574F4-9793-4E58-910E-616F426C255B}" srcOrd="1" destOrd="0" presId="urn:microsoft.com/office/officeart/2016/7/layout/LinearBlockProcessNumbered"/>
    <dgm:cxn modelId="{277214D7-C250-4307-860B-88E89082EAB3}" type="presParOf" srcId="{848BC9A0-F168-4F1C-A489-25C4D23A1FB3}" destId="{64BEB8F4-166C-4086-8B31-860FE6D03929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70D06C-4696-4FE1-A05A-726319031B7E}" type="doc">
      <dgm:prSet loTypeId="urn:microsoft.com/office/officeart/2016/7/layout/BasicProcessNew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807EE15-0A85-4B95-96E4-8F0E7497594F}">
      <dgm:prSet/>
      <dgm:spPr/>
      <dgm:t>
        <a:bodyPr/>
        <a:lstStyle/>
        <a:p>
          <a:r>
            <a:rPr lang="en-GB"/>
            <a:t>The transition process happens over a long period of time. </a:t>
          </a:r>
          <a:endParaRPr lang="en-US"/>
        </a:p>
      </dgm:t>
    </dgm:pt>
    <dgm:pt modelId="{E9C6300D-4475-405D-A4E8-A3B699E0928A}" type="parTrans" cxnId="{4B86A2AE-5AF0-4888-AD1F-C6B64C899A87}">
      <dgm:prSet/>
      <dgm:spPr/>
      <dgm:t>
        <a:bodyPr/>
        <a:lstStyle/>
        <a:p>
          <a:endParaRPr lang="en-US"/>
        </a:p>
      </dgm:t>
    </dgm:pt>
    <dgm:pt modelId="{D99964C5-B10B-4EE4-A1A9-291244FD858B}" type="sibTrans" cxnId="{4B86A2AE-5AF0-4888-AD1F-C6B64C899A87}">
      <dgm:prSet/>
      <dgm:spPr/>
      <dgm:t>
        <a:bodyPr/>
        <a:lstStyle/>
        <a:p>
          <a:endParaRPr lang="en-US"/>
        </a:p>
      </dgm:t>
    </dgm:pt>
    <dgm:pt modelId="{9C906484-57C9-4BE1-A3CC-9A82630475CB}">
      <dgm:prSet/>
      <dgm:spPr/>
      <dgm:t>
        <a:bodyPr/>
        <a:lstStyle/>
        <a:p>
          <a:r>
            <a:rPr lang="en-GB" dirty="0"/>
            <a:t>Begins at 14yrs, generally. You can transition to your adult hospital at 16yrs but can stay with your children’s hospital until 18yrs if you feel you want/need to. </a:t>
          </a:r>
          <a:endParaRPr lang="en-US" dirty="0"/>
        </a:p>
      </dgm:t>
    </dgm:pt>
    <dgm:pt modelId="{AB30764A-D12C-4FE2-BD21-C6C02D15C7A3}" type="parTrans" cxnId="{DA068440-2DDD-4F3D-AEAA-4FB9399C5A9A}">
      <dgm:prSet/>
      <dgm:spPr/>
      <dgm:t>
        <a:bodyPr/>
        <a:lstStyle/>
        <a:p>
          <a:endParaRPr lang="en-US"/>
        </a:p>
      </dgm:t>
    </dgm:pt>
    <dgm:pt modelId="{7AF4F2FA-55EC-4152-93FC-8BADAD905B70}" type="sibTrans" cxnId="{DA068440-2DDD-4F3D-AEAA-4FB9399C5A9A}">
      <dgm:prSet/>
      <dgm:spPr/>
      <dgm:t>
        <a:bodyPr/>
        <a:lstStyle/>
        <a:p>
          <a:endParaRPr lang="en-US"/>
        </a:p>
      </dgm:t>
    </dgm:pt>
    <dgm:pt modelId="{47BFA2F9-BDF9-4268-BF75-28F9432CC057}">
      <dgm:prSet/>
      <dgm:spPr/>
      <dgm:t>
        <a:bodyPr/>
        <a:lstStyle/>
        <a:p>
          <a:r>
            <a:rPr lang="en-GB" i="1" u="sng"/>
            <a:t>Who’s included in the process? </a:t>
          </a:r>
          <a:endParaRPr lang="en-US"/>
        </a:p>
      </dgm:t>
    </dgm:pt>
    <dgm:pt modelId="{06F5A98E-6F05-47A4-A994-4CED79CC2C9F}" type="parTrans" cxnId="{DC9D5A10-04A2-4E37-A1F6-9218177CC548}">
      <dgm:prSet/>
      <dgm:spPr/>
      <dgm:t>
        <a:bodyPr/>
        <a:lstStyle/>
        <a:p>
          <a:endParaRPr lang="en-US"/>
        </a:p>
      </dgm:t>
    </dgm:pt>
    <dgm:pt modelId="{591E2A2B-D253-422A-A599-609C919F0C9A}" type="sibTrans" cxnId="{DC9D5A10-04A2-4E37-A1F6-9218177CC548}">
      <dgm:prSet/>
      <dgm:spPr/>
      <dgm:t>
        <a:bodyPr/>
        <a:lstStyle/>
        <a:p>
          <a:endParaRPr lang="en-US"/>
        </a:p>
      </dgm:t>
    </dgm:pt>
    <dgm:pt modelId="{3069EDFD-4784-4B37-BA69-DB70DA1B5FDB}">
      <dgm:prSet/>
      <dgm:spPr/>
      <dgm:t>
        <a:bodyPr/>
        <a:lstStyle/>
        <a:p>
          <a:r>
            <a:rPr lang="en-GB"/>
            <a:t>YOU !!!</a:t>
          </a:r>
          <a:endParaRPr lang="en-US"/>
        </a:p>
      </dgm:t>
    </dgm:pt>
    <dgm:pt modelId="{30ACA4D6-D9FB-4C89-A5EE-5AB629488CA6}" type="parTrans" cxnId="{F010D255-B1AD-48D3-A4C2-8C4DBFFF4DE3}">
      <dgm:prSet/>
      <dgm:spPr/>
      <dgm:t>
        <a:bodyPr/>
        <a:lstStyle/>
        <a:p>
          <a:endParaRPr lang="en-US"/>
        </a:p>
      </dgm:t>
    </dgm:pt>
    <dgm:pt modelId="{43C0E2C0-B858-4A46-8DFA-F9B72DB6A4B2}" type="sibTrans" cxnId="{F010D255-B1AD-48D3-A4C2-8C4DBFFF4DE3}">
      <dgm:prSet/>
      <dgm:spPr/>
      <dgm:t>
        <a:bodyPr/>
        <a:lstStyle/>
        <a:p>
          <a:endParaRPr lang="en-US"/>
        </a:p>
      </dgm:t>
    </dgm:pt>
    <dgm:pt modelId="{351EA26C-6B62-423C-AB2D-3CCCFB678429}">
      <dgm:prSet/>
      <dgm:spPr/>
      <dgm:t>
        <a:bodyPr/>
        <a:lstStyle/>
        <a:p>
          <a:r>
            <a:rPr lang="en-GB" dirty="0"/>
            <a:t>Your parent/carer, Your current consultant, Your current specialist nurse, the consultant you will be moving to and the specialist nurse team that will be supporting you. </a:t>
          </a:r>
          <a:endParaRPr lang="en-US" dirty="0"/>
        </a:p>
      </dgm:t>
    </dgm:pt>
    <dgm:pt modelId="{C5CFA079-5A90-41FF-AD2B-4B84A6355E25}" type="parTrans" cxnId="{297E7AC9-EE62-4BEB-BF06-0913A596B812}">
      <dgm:prSet/>
      <dgm:spPr/>
      <dgm:t>
        <a:bodyPr/>
        <a:lstStyle/>
        <a:p>
          <a:endParaRPr lang="en-US"/>
        </a:p>
      </dgm:t>
    </dgm:pt>
    <dgm:pt modelId="{5220095E-5818-4040-A354-155D917EDE17}" type="sibTrans" cxnId="{297E7AC9-EE62-4BEB-BF06-0913A596B812}">
      <dgm:prSet/>
      <dgm:spPr/>
      <dgm:t>
        <a:bodyPr/>
        <a:lstStyle/>
        <a:p>
          <a:endParaRPr lang="en-US"/>
        </a:p>
      </dgm:t>
    </dgm:pt>
    <dgm:pt modelId="{AD0F512F-0421-44CC-90A7-35475A50FD92}" type="pres">
      <dgm:prSet presAssocID="{DD70D06C-4696-4FE1-A05A-726319031B7E}" presName="Name0" presStyleCnt="0">
        <dgm:presLayoutVars>
          <dgm:dir/>
          <dgm:resizeHandles val="exact"/>
        </dgm:presLayoutVars>
      </dgm:prSet>
      <dgm:spPr/>
    </dgm:pt>
    <dgm:pt modelId="{B9566FE3-AA06-4722-ADC7-71D2B93AB077}" type="pres">
      <dgm:prSet presAssocID="{6807EE15-0A85-4B95-96E4-8F0E7497594F}" presName="node" presStyleLbl="node1" presStyleIdx="0" presStyleCnt="9">
        <dgm:presLayoutVars>
          <dgm:bulletEnabled val="1"/>
        </dgm:presLayoutVars>
      </dgm:prSet>
      <dgm:spPr/>
    </dgm:pt>
    <dgm:pt modelId="{DFD9D40A-47C8-4D48-A5DB-A2C78706C3C1}" type="pres">
      <dgm:prSet presAssocID="{D99964C5-B10B-4EE4-A1A9-291244FD858B}" presName="sibTransSpacerBeforeConnector" presStyleCnt="0"/>
      <dgm:spPr/>
    </dgm:pt>
    <dgm:pt modelId="{C88F27D6-1AF7-4BB4-BC05-2420BBCC9536}" type="pres">
      <dgm:prSet presAssocID="{D99964C5-B10B-4EE4-A1A9-291244FD858B}" presName="sibTrans" presStyleLbl="node1" presStyleIdx="1" presStyleCnt="9"/>
      <dgm:spPr/>
    </dgm:pt>
    <dgm:pt modelId="{BE88022E-6F06-4865-9BA4-2FD9ADD7F6CC}" type="pres">
      <dgm:prSet presAssocID="{D99964C5-B10B-4EE4-A1A9-291244FD858B}" presName="sibTransSpacerAfterConnector" presStyleCnt="0"/>
      <dgm:spPr/>
    </dgm:pt>
    <dgm:pt modelId="{788590BB-0509-4060-9784-040DF233043C}" type="pres">
      <dgm:prSet presAssocID="{9C906484-57C9-4BE1-A3CC-9A82630475CB}" presName="node" presStyleLbl="node1" presStyleIdx="2" presStyleCnt="9">
        <dgm:presLayoutVars>
          <dgm:bulletEnabled val="1"/>
        </dgm:presLayoutVars>
      </dgm:prSet>
      <dgm:spPr/>
    </dgm:pt>
    <dgm:pt modelId="{8C8E40C0-9EC1-4F53-9322-49A7C96AAB88}" type="pres">
      <dgm:prSet presAssocID="{7AF4F2FA-55EC-4152-93FC-8BADAD905B70}" presName="sibTransSpacerBeforeConnector" presStyleCnt="0"/>
      <dgm:spPr/>
    </dgm:pt>
    <dgm:pt modelId="{F60E8305-93D0-4756-AF11-74A89D67CE51}" type="pres">
      <dgm:prSet presAssocID="{7AF4F2FA-55EC-4152-93FC-8BADAD905B70}" presName="sibTrans" presStyleLbl="node1" presStyleIdx="3" presStyleCnt="9"/>
      <dgm:spPr/>
    </dgm:pt>
    <dgm:pt modelId="{E37DE26B-C500-4A64-BE4E-6FC9526930B5}" type="pres">
      <dgm:prSet presAssocID="{7AF4F2FA-55EC-4152-93FC-8BADAD905B70}" presName="sibTransSpacerAfterConnector" presStyleCnt="0"/>
      <dgm:spPr/>
    </dgm:pt>
    <dgm:pt modelId="{1717767C-D960-4505-AB88-2DA7B0E146D7}" type="pres">
      <dgm:prSet presAssocID="{47BFA2F9-BDF9-4268-BF75-28F9432CC057}" presName="node" presStyleLbl="node1" presStyleIdx="4" presStyleCnt="9">
        <dgm:presLayoutVars>
          <dgm:bulletEnabled val="1"/>
        </dgm:presLayoutVars>
      </dgm:prSet>
      <dgm:spPr/>
    </dgm:pt>
    <dgm:pt modelId="{80D9D953-E9D8-49EF-867D-185A54FF4B67}" type="pres">
      <dgm:prSet presAssocID="{591E2A2B-D253-422A-A599-609C919F0C9A}" presName="sibTransSpacerBeforeConnector" presStyleCnt="0"/>
      <dgm:spPr/>
    </dgm:pt>
    <dgm:pt modelId="{79FA9B60-E91F-404A-BE6B-3898854C767D}" type="pres">
      <dgm:prSet presAssocID="{591E2A2B-D253-422A-A599-609C919F0C9A}" presName="sibTrans" presStyleLbl="node1" presStyleIdx="5" presStyleCnt="9"/>
      <dgm:spPr/>
    </dgm:pt>
    <dgm:pt modelId="{84DDA80D-783A-467E-B72F-85DAC0CE59F2}" type="pres">
      <dgm:prSet presAssocID="{591E2A2B-D253-422A-A599-609C919F0C9A}" presName="sibTransSpacerAfterConnector" presStyleCnt="0"/>
      <dgm:spPr/>
    </dgm:pt>
    <dgm:pt modelId="{AD0595AD-2311-489D-8923-723BB20DE570}" type="pres">
      <dgm:prSet presAssocID="{3069EDFD-4784-4B37-BA69-DB70DA1B5FDB}" presName="node" presStyleLbl="node1" presStyleIdx="6" presStyleCnt="9">
        <dgm:presLayoutVars>
          <dgm:bulletEnabled val="1"/>
        </dgm:presLayoutVars>
      </dgm:prSet>
      <dgm:spPr/>
    </dgm:pt>
    <dgm:pt modelId="{B5FF3DC9-8EB2-40B7-BBFB-C5AA69AC61CA}" type="pres">
      <dgm:prSet presAssocID="{43C0E2C0-B858-4A46-8DFA-F9B72DB6A4B2}" presName="sibTransSpacerBeforeConnector" presStyleCnt="0"/>
      <dgm:spPr/>
    </dgm:pt>
    <dgm:pt modelId="{FBC30D27-4237-46F9-A738-A0B38EECAE2F}" type="pres">
      <dgm:prSet presAssocID="{43C0E2C0-B858-4A46-8DFA-F9B72DB6A4B2}" presName="sibTrans" presStyleLbl="node1" presStyleIdx="7" presStyleCnt="9"/>
      <dgm:spPr/>
    </dgm:pt>
    <dgm:pt modelId="{564ABAF8-97DF-453C-BFC7-4F491C6BD42C}" type="pres">
      <dgm:prSet presAssocID="{43C0E2C0-B858-4A46-8DFA-F9B72DB6A4B2}" presName="sibTransSpacerAfterConnector" presStyleCnt="0"/>
      <dgm:spPr/>
    </dgm:pt>
    <dgm:pt modelId="{C4349EB6-6CDF-4F81-8BCA-0BADD906A951}" type="pres">
      <dgm:prSet presAssocID="{351EA26C-6B62-423C-AB2D-3CCCFB678429}" presName="node" presStyleLbl="node1" presStyleIdx="8" presStyleCnt="9">
        <dgm:presLayoutVars>
          <dgm:bulletEnabled val="1"/>
        </dgm:presLayoutVars>
      </dgm:prSet>
      <dgm:spPr/>
    </dgm:pt>
  </dgm:ptLst>
  <dgm:cxnLst>
    <dgm:cxn modelId="{1544CD0A-6C62-4386-90C8-A6988E99F9A7}" type="presOf" srcId="{9C906484-57C9-4BE1-A3CC-9A82630475CB}" destId="{788590BB-0509-4060-9784-040DF233043C}" srcOrd="0" destOrd="0" presId="urn:microsoft.com/office/officeart/2016/7/layout/BasicProcessNew"/>
    <dgm:cxn modelId="{DC9D5A10-04A2-4E37-A1F6-9218177CC548}" srcId="{DD70D06C-4696-4FE1-A05A-726319031B7E}" destId="{47BFA2F9-BDF9-4268-BF75-28F9432CC057}" srcOrd="2" destOrd="0" parTransId="{06F5A98E-6F05-47A4-A994-4CED79CC2C9F}" sibTransId="{591E2A2B-D253-422A-A599-609C919F0C9A}"/>
    <dgm:cxn modelId="{F0DF0E37-4C94-4DC9-BEE6-40E473A4BE0B}" type="presOf" srcId="{3069EDFD-4784-4B37-BA69-DB70DA1B5FDB}" destId="{AD0595AD-2311-489D-8923-723BB20DE570}" srcOrd="0" destOrd="0" presId="urn:microsoft.com/office/officeart/2016/7/layout/BasicProcessNew"/>
    <dgm:cxn modelId="{39715C3D-745D-429C-B635-C3EF3EE504A2}" type="presOf" srcId="{43C0E2C0-B858-4A46-8DFA-F9B72DB6A4B2}" destId="{FBC30D27-4237-46F9-A738-A0B38EECAE2F}" srcOrd="0" destOrd="0" presId="urn:microsoft.com/office/officeart/2016/7/layout/BasicProcessNew"/>
    <dgm:cxn modelId="{DA068440-2DDD-4F3D-AEAA-4FB9399C5A9A}" srcId="{DD70D06C-4696-4FE1-A05A-726319031B7E}" destId="{9C906484-57C9-4BE1-A3CC-9A82630475CB}" srcOrd="1" destOrd="0" parTransId="{AB30764A-D12C-4FE2-BD21-C6C02D15C7A3}" sibTransId="{7AF4F2FA-55EC-4152-93FC-8BADAD905B70}"/>
    <dgm:cxn modelId="{36CB7060-63CE-4DBD-8C74-DBE3D35CAE39}" type="presOf" srcId="{7AF4F2FA-55EC-4152-93FC-8BADAD905B70}" destId="{F60E8305-93D0-4756-AF11-74A89D67CE51}" srcOrd="0" destOrd="0" presId="urn:microsoft.com/office/officeart/2016/7/layout/BasicProcessNew"/>
    <dgm:cxn modelId="{809DAB49-CC87-4548-A1BC-4260E74913E0}" type="presOf" srcId="{DD70D06C-4696-4FE1-A05A-726319031B7E}" destId="{AD0F512F-0421-44CC-90A7-35475A50FD92}" srcOrd="0" destOrd="0" presId="urn:microsoft.com/office/officeart/2016/7/layout/BasicProcessNew"/>
    <dgm:cxn modelId="{F0DD846A-1A30-40F1-97D0-08CD91C8F311}" type="presOf" srcId="{591E2A2B-D253-422A-A599-609C919F0C9A}" destId="{79FA9B60-E91F-404A-BE6B-3898854C767D}" srcOrd="0" destOrd="0" presId="urn:microsoft.com/office/officeart/2016/7/layout/BasicProcessNew"/>
    <dgm:cxn modelId="{CBA03F73-94B0-42BE-8620-CDB68854CDDF}" type="presOf" srcId="{351EA26C-6B62-423C-AB2D-3CCCFB678429}" destId="{C4349EB6-6CDF-4F81-8BCA-0BADD906A951}" srcOrd="0" destOrd="0" presId="urn:microsoft.com/office/officeart/2016/7/layout/BasicProcessNew"/>
    <dgm:cxn modelId="{F010D255-B1AD-48D3-A4C2-8C4DBFFF4DE3}" srcId="{DD70D06C-4696-4FE1-A05A-726319031B7E}" destId="{3069EDFD-4784-4B37-BA69-DB70DA1B5FDB}" srcOrd="3" destOrd="0" parTransId="{30ACA4D6-D9FB-4C89-A5EE-5AB629488CA6}" sibTransId="{43C0E2C0-B858-4A46-8DFA-F9B72DB6A4B2}"/>
    <dgm:cxn modelId="{2346307B-5EB9-44A3-97B9-FD575CCEE0CA}" type="presOf" srcId="{47BFA2F9-BDF9-4268-BF75-28F9432CC057}" destId="{1717767C-D960-4505-AB88-2DA7B0E146D7}" srcOrd="0" destOrd="0" presId="urn:microsoft.com/office/officeart/2016/7/layout/BasicProcessNew"/>
    <dgm:cxn modelId="{4B86A2AE-5AF0-4888-AD1F-C6B64C899A87}" srcId="{DD70D06C-4696-4FE1-A05A-726319031B7E}" destId="{6807EE15-0A85-4B95-96E4-8F0E7497594F}" srcOrd="0" destOrd="0" parTransId="{E9C6300D-4475-405D-A4E8-A3B699E0928A}" sibTransId="{D99964C5-B10B-4EE4-A1A9-291244FD858B}"/>
    <dgm:cxn modelId="{BA02D8C4-CCD7-4D63-9913-A44175D29816}" type="presOf" srcId="{6807EE15-0A85-4B95-96E4-8F0E7497594F}" destId="{B9566FE3-AA06-4722-ADC7-71D2B93AB077}" srcOrd="0" destOrd="0" presId="urn:microsoft.com/office/officeart/2016/7/layout/BasicProcessNew"/>
    <dgm:cxn modelId="{13DBCBC8-A08E-4E8A-A022-847F0F45A686}" type="presOf" srcId="{D99964C5-B10B-4EE4-A1A9-291244FD858B}" destId="{C88F27D6-1AF7-4BB4-BC05-2420BBCC9536}" srcOrd="0" destOrd="0" presId="urn:microsoft.com/office/officeart/2016/7/layout/BasicProcessNew"/>
    <dgm:cxn modelId="{297E7AC9-EE62-4BEB-BF06-0913A596B812}" srcId="{DD70D06C-4696-4FE1-A05A-726319031B7E}" destId="{351EA26C-6B62-423C-AB2D-3CCCFB678429}" srcOrd="4" destOrd="0" parTransId="{C5CFA079-5A90-41FF-AD2B-4B84A6355E25}" sibTransId="{5220095E-5818-4040-A354-155D917EDE17}"/>
    <dgm:cxn modelId="{289A835A-67AC-47B4-A95A-156D4D28FB71}" type="presParOf" srcId="{AD0F512F-0421-44CC-90A7-35475A50FD92}" destId="{B9566FE3-AA06-4722-ADC7-71D2B93AB077}" srcOrd="0" destOrd="0" presId="urn:microsoft.com/office/officeart/2016/7/layout/BasicProcessNew"/>
    <dgm:cxn modelId="{3786A790-0A5E-4171-B720-9BD8B561C69E}" type="presParOf" srcId="{AD0F512F-0421-44CC-90A7-35475A50FD92}" destId="{DFD9D40A-47C8-4D48-A5DB-A2C78706C3C1}" srcOrd="1" destOrd="0" presId="urn:microsoft.com/office/officeart/2016/7/layout/BasicProcessNew"/>
    <dgm:cxn modelId="{E42C11CC-849F-4D6F-9568-EDA3FBE519E7}" type="presParOf" srcId="{AD0F512F-0421-44CC-90A7-35475A50FD92}" destId="{C88F27D6-1AF7-4BB4-BC05-2420BBCC9536}" srcOrd="2" destOrd="0" presId="urn:microsoft.com/office/officeart/2016/7/layout/BasicProcessNew"/>
    <dgm:cxn modelId="{6E77310F-6A0E-41AA-943A-8A513BF1F134}" type="presParOf" srcId="{AD0F512F-0421-44CC-90A7-35475A50FD92}" destId="{BE88022E-6F06-4865-9BA4-2FD9ADD7F6CC}" srcOrd="3" destOrd="0" presId="urn:microsoft.com/office/officeart/2016/7/layout/BasicProcessNew"/>
    <dgm:cxn modelId="{3AD7BE73-9051-4C40-895C-EEA5E3284F49}" type="presParOf" srcId="{AD0F512F-0421-44CC-90A7-35475A50FD92}" destId="{788590BB-0509-4060-9784-040DF233043C}" srcOrd="4" destOrd="0" presId="urn:microsoft.com/office/officeart/2016/7/layout/BasicProcessNew"/>
    <dgm:cxn modelId="{F7C31D98-D3DB-4B4D-AA93-546280FB4B95}" type="presParOf" srcId="{AD0F512F-0421-44CC-90A7-35475A50FD92}" destId="{8C8E40C0-9EC1-4F53-9322-49A7C96AAB88}" srcOrd="5" destOrd="0" presId="urn:microsoft.com/office/officeart/2016/7/layout/BasicProcessNew"/>
    <dgm:cxn modelId="{66D0C468-9C0F-4602-800A-532343D407D1}" type="presParOf" srcId="{AD0F512F-0421-44CC-90A7-35475A50FD92}" destId="{F60E8305-93D0-4756-AF11-74A89D67CE51}" srcOrd="6" destOrd="0" presId="urn:microsoft.com/office/officeart/2016/7/layout/BasicProcessNew"/>
    <dgm:cxn modelId="{0164CDB7-41C8-4623-AB12-55A7F5EC2F36}" type="presParOf" srcId="{AD0F512F-0421-44CC-90A7-35475A50FD92}" destId="{E37DE26B-C500-4A64-BE4E-6FC9526930B5}" srcOrd="7" destOrd="0" presId="urn:microsoft.com/office/officeart/2016/7/layout/BasicProcessNew"/>
    <dgm:cxn modelId="{3FC8BB83-0136-4BB5-9A00-AB12E8E797EE}" type="presParOf" srcId="{AD0F512F-0421-44CC-90A7-35475A50FD92}" destId="{1717767C-D960-4505-AB88-2DA7B0E146D7}" srcOrd="8" destOrd="0" presId="urn:microsoft.com/office/officeart/2016/7/layout/BasicProcessNew"/>
    <dgm:cxn modelId="{CCB3029F-8DD3-490B-8457-3BB3E3CB1F7C}" type="presParOf" srcId="{AD0F512F-0421-44CC-90A7-35475A50FD92}" destId="{80D9D953-E9D8-49EF-867D-185A54FF4B67}" srcOrd="9" destOrd="0" presId="urn:microsoft.com/office/officeart/2016/7/layout/BasicProcessNew"/>
    <dgm:cxn modelId="{231351E0-ACD7-4DBD-B7B0-62F2CAE44688}" type="presParOf" srcId="{AD0F512F-0421-44CC-90A7-35475A50FD92}" destId="{79FA9B60-E91F-404A-BE6B-3898854C767D}" srcOrd="10" destOrd="0" presId="urn:microsoft.com/office/officeart/2016/7/layout/BasicProcessNew"/>
    <dgm:cxn modelId="{CD93A4A5-18A3-4157-87A0-C66D5DFE0793}" type="presParOf" srcId="{AD0F512F-0421-44CC-90A7-35475A50FD92}" destId="{84DDA80D-783A-467E-B72F-85DAC0CE59F2}" srcOrd="11" destOrd="0" presId="urn:microsoft.com/office/officeart/2016/7/layout/BasicProcessNew"/>
    <dgm:cxn modelId="{257E28EA-066C-477B-8165-7210E029174B}" type="presParOf" srcId="{AD0F512F-0421-44CC-90A7-35475A50FD92}" destId="{AD0595AD-2311-489D-8923-723BB20DE570}" srcOrd="12" destOrd="0" presId="urn:microsoft.com/office/officeart/2016/7/layout/BasicProcessNew"/>
    <dgm:cxn modelId="{833B6E1F-717E-4DFE-9DF1-C6636BB8F569}" type="presParOf" srcId="{AD0F512F-0421-44CC-90A7-35475A50FD92}" destId="{B5FF3DC9-8EB2-40B7-BBFB-C5AA69AC61CA}" srcOrd="13" destOrd="0" presId="urn:microsoft.com/office/officeart/2016/7/layout/BasicProcessNew"/>
    <dgm:cxn modelId="{00FF3760-BF0C-4DF7-A5CE-B40A966691F4}" type="presParOf" srcId="{AD0F512F-0421-44CC-90A7-35475A50FD92}" destId="{FBC30D27-4237-46F9-A738-A0B38EECAE2F}" srcOrd="14" destOrd="0" presId="urn:microsoft.com/office/officeart/2016/7/layout/BasicProcessNew"/>
    <dgm:cxn modelId="{7E97F62B-ED5B-4F89-9ABC-EA6BAE1A2033}" type="presParOf" srcId="{AD0F512F-0421-44CC-90A7-35475A50FD92}" destId="{564ABAF8-97DF-453C-BFC7-4F491C6BD42C}" srcOrd="15" destOrd="0" presId="urn:microsoft.com/office/officeart/2016/7/layout/BasicProcessNew"/>
    <dgm:cxn modelId="{70D5C1D5-4655-4B71-A42E-708C8BEC4C50}" type="presParOf" srcId="{AD0F512F-0421-44CC-90A7-35475A50FD92}" destId="{C4349EB6-6CDF-4F81-8BCA-0BADD906A951}" srcOrd="16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CDC9B6-98FD-4610-9616-8F78DAC54243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1B40331-7228-4BBA-A8F5-208B67EFDA95}">
      <dgm:prSet/>
      <dgm:spPr/>
      <dgm:t>
        <a:bodyPr/>
        <a:lstStyle/>
        <a:p>
          <a:r>
            <a:rPr lang="en-GB"/>
            <a:t>Teenagers and young adults are massive risk takers- </a:t>
          </a:r>
          <a:endParaRPr lang="en-US"/>
        </a:p>
      </dgm:t>
    </dgm:pt>
    <dgm:pt modelId="{25DA53A2-3DBD-4FEA-AB48-CE278C23C4D4}" type="parTrans" cxnId="{865D401E-134D-4168-B600-F59DB6771359}">
      <dgm:prSet/>
      <dgm:spPr/>
      <dgm:t>
        <a:bodyPr/>
        <a:lstStyle/>
        <a:p>
          <a:endParaRPr lang="en-US"/>
        </a:p>
      </dgm:t>
    </dgm:pt>
    <dgm:pt modelId="{6F6633C4-8140-4DA5-88B0-AEFFC357C2B9}" type="sibTrans" cxnId="{865D401E-134D-4168-B600-F59DB6771359}">
      <dgm:prSet/>
      <dgm:spPr/>
      <dgm:t>
        <a:bodyPr/>
        <a:lstStyle/>
        <a:p>
          <a:endParaRPr lang="en-US"/>
        </a:p>
      </dgm:t>
    </dgm:pt>
    <dgm:pt modelId="{E001F82C-8381-4EC0-8621-D615194C1ABF}">
      <dgm:prSet/>
      <dgm:spPr/>
      <dgm:t>
        <a:bodyPr/>
        <a:lstStyle/>
        <a:p>
          <a:r>
            <a:rPr lang="en-GB"/>
            <a:t>May not take medications at all or irregularly</a:t>
          </a:r>
          <a:endParaRPr lang="en-US"/>
        </a:p>
      </dgm:t>
    </dgm:pt>
    <dgm:pt modelId="{1FE4DB54-3202-4969-B534-6BD71982F6C6}" type="parTrans" cxnId="{A6434907-2FD4-4A44-A7C9-43F1C987F36C}">
      <dgm:prSet/>
      <dgm:spPr/>
      <dgm:t>
        <a:bodyPr/>
        <a:lstStyle/>
        <a:p>
          <a:endParaRPr lang="en-US"/>
        </a:p>
      </dgm:t>
    </dgm:pt>
    <dgm:pt modelId="{B9186531-89C8-4B8C-AAEA-FF8356F074FC}" type="sibTrans" cxnId="{A6434907-2FD4-4A44-A7C9-43F1C987F36C}">
      <dgm:prSet/>
      <dgm:spPr/>
      <dgm:t>
        <a:bodyPr/>
        <a:lstStyle/>
        <a:p>
          <a:endParaRPr lang="en-US"/>
        </a:p>
      </dgm:t>
    </dgm:pt>
    <dgm:pt modelId="{9E2042A7-CBD2-4644-8D9C-E0D16763CDAE}">
      <dgm:prSet/>
      <dgm:spPr/>
      <dgm:t>
        <a:bodyPr/>
        <a:lstStyle/>
        <a:p>
          <a:r>
            <a:rPr lang="en-GB"/>
            <a:t>May put themselves in high-risk situations</a:t>
          </a:r>
          <a:endParaRPr lang="en-US"/>
        </a:p>
      </dgm:t>
    </dgm:pt>
    <dgm:pt modelId="{CF6FFFA5-8371-483D-906F-750C5EA9EE53}" type="parTrans" cxnId="{218EBCC9-3B24-4E7A-9530-BC2FDEBA644D}">
      <dgm:prSet/>
      <dgm:spPr/>
      <dgm:t>
        <a:bodyPr/>
        <a:lstStyle/>
        <a:p>
          <a:endParaRPr lang="en-US"/>
        </a:p>
      </dgm:t>
    </dgm:pt>
    <dgm:pt modelId="{F2658E4B-B04B-490E-8194-E519EBBFDFD4}" type="sibTrans" cxnId="{218EBCC9-3B24-4E7A-9530-BC2FDEBA644D}">
      <dgm:prSet/>
      <dgm:spPr/>
      <dgm:t>
        <a:bodyPr/>
        <a:lstStyle/>
        <a:p>
          <a:endParaRPr lang="en-US"/>
        </a:p>
      </dgm:t>
    </dgm:pt>
    <dgm:pt modelId="{784CB918-BBD6-4962-BF73-858E402522C1}">
      <dgm:prSet/>
      <dgm:spPr/>
      <dgm:t>
        <a:bodyPr/>
        <a:lstStyle/>
        <a:p>
          <a:r>
            <a:rPr lang="en-GB"/>
            <a:t>Outside influences can affect compliance with medications and self care</a:t>
          </a:r>
          <a:endParaRPr lang="en-US"/>
        </a:p>
      </dgm:t>
    </dgm:pt>
    <dgm:pt modelId="{5B312585-F44B-4368-9C20-379613D41E69}" type="parTrans" cxnId="{F4B915B3-4477-4626-86A8-E65D2EB19CD1}">
      <dgm:prSet/>
      <dgm:spPr/>
      <dgm:t>
        <a:bodyPr/>
        <a:lstStyle/>
        <a:p>
          <a:endParaRPr lang="en-US"/>
        </a:p>
      </dgm:t>
    </dgm:pt>
    <dgm:pt modelId="{5BE983A8-AA9B-4B46-BFC5-492EEC340E7B}" type="sibTrans" cxnId="{F4B915B3-4477-4626-86A8-E65D2EB19CD1}">
      <dgm:prSet/>
      <dgm:spPr/>
      <dgm:t>
        <a:bodyPr/>
        <a:lstStyle/>
        <a:p>
          <a:endParaRPr lang="en-US"/>
        </a:p>
      </dgm:t>
    </dgm:pt>
    <dgm:pt modelId="{9120448D-C99A-4BDB-A673-402D794D986A}">
      <dgm:prSet/>
      <dgm:spPr/>
      <dgm:t>
        <a:bodyPr/>
        <a:lstStyle/>
        <a:p>
          <a:r>
            <a:rPr lang="en-GB"/>
            <a:t>Brain Development isn’t complete – </a:t>
          </a:r>
          <a:endParaRPr lang="en-US"/>
        </a:p>
      </dgm:t>
    </dgm:pt>
    <dgm:pt modelId="{C2253AE6-EE31-49C3-B01E-8A4501074FA5}" type="parTrans" cxnId="{6244B8CB-72BC-4EE8-BC9F-DF1ABCD58399}">
      <dgm:prSet/>
      <dgm:spPr/>
      <dgm:t>
        <a:bodyPr/>
        <a:lstStyle/>
        <a:p>
          <a:endParaRPr lang="en-US"/>
        </a:p>
      </dgm:t>
    </dgm:pt>
    <dgm:pt modelId="{0B07A662-8A0B-4002-9C49-D9D4F139BDC7}" type="sibTrans" cxnId="{6244B8CB-72BC-4EE8-BC9F-DF1ABCD58399}">
      <dgm:prSet/>
      <dgm:spPr/>
      <dgm:t>
        <a:bodyPr/>
        <a:lstStyle/>
        <a:p>
          <a:endParaRPr lang="en-US"/>
        </a:p>
      </dgm:t>
    </dgm:pt>
    <dgm:pt modelId="{EDD2F7B9-F0A5-46BA-AF8D-3263A08CF7B7}">
      <dgm:prSet/>
      <dgm:spPr/>
      <dgm:t>
        <a:bodyPr/>
        <a:lstStyle/>
        <a:p>
          <a:r>
            <a:rPr lang="en-GB"/>
            <a:t>Although you may think it is, your brain isn’t fully developed until about 25yrs.</a:t>
          </a:r>
          <a:endParaRPr lang="en-US"/>
        </a:p>
      </dgm:t>
    </dgm:pt>
    <dgm:pt modelId="{9DC3B5F0-CA1B-4822-BC0F-1F923FC811CA}" type="parTrans" cxnId="{9215B8A4-FFB9-4F1C-A006-AA660B074080}">
      <dgm:prSet/>
      <dgm:spPr/>
      <dgm:t>
        <a:bodyPr/>
        <a:lstStyle/>
        <a:p>
          <a:endParaRPr lang="en-US"/>
        </a:p>
      </dgm:t>
    </dgm:pt>
    <dgm:pt modelId="{0B96C1BC-D469-40F7-9B23-9548A05DA5C5}" type="sibTrans" cxnId="{9215B8A4-FFB9-4F1C-A006-AA660B074080}">
      <dgm:prSet/>
      <dgm:spPr/>
      <dgm:t>
        <a:bodyPr/>
        <a:lstStyle/>
        <a:p>
          <a:endParaRPr lang="en-US"/>
        </a:p>
      </dgm:t>
    </dgm:pt>
    <dgm:pt modelId="{739AFD45-F68F-4F97-96F5-F11E4E5F6D84}">
      <dgm:prSet/>
      <dgm:spPr/>
      <dgm:t>
        <a:bodyPr/>
        <a:lstStyle/>
        <a:p>
          <a:r>
            <a:rPr lang="en-GB"/>
            <a:t>Outside influences and other people’s opinions, idea’s, cultural Norms may influence how you feel about your health and how you care for yourself. </a:t>
          </a:r>
          <a:endParaRPr lang="en-US"/>
        </a:p>
      </dgm:t>
    </dgm:pt>
    <dgm:pt modelId="{06137A7A-6820-4E3B-8E77-E3ADAA501D0A}" type="parTrans" cxnId="{CE77521F-30BC-4772-AB6B-EA05A1C62FE7}">
      <dgm:prSet/>
      <dgm:spPr/>
      <dgm:t>
        <a:bodyPr/>
        <a:lstStyle/>
        <a:p>
          <a:endParaRPr lang="en-US"/>
        </a:p>
      </dgm:t>
    </dgm:pt>
    <dgm:pt modelId="{0B03B7D8-39D6-4E5E-81A4-DC6F7D5BE190}" type="sibTrans" cxnId="{CE77521F-30BC-4772-AB6B-EA05A1C62FE7}">
      <dgm:prSet/>
      <dgm:spPr/>
      <dgm:t>
        <a:bodyPr/>
        <a:lstStyle/>
        <a:p>
          <a:endParaRPr lang="en-US"/>
        </a:p>
      </dgm:t>
    </dgm:pt>
    <dgm:pt modelId="{CBEDFF9B-CF54-4D39-8B47-461FFA9A394D}">
      <dgm:prSet/>
      <dgm:spPr/>
      <dgm:t>
        <a:bodyPr/>
        <a:lstStyle/>
        <a:p>
          <a:r>
            <a:rPr lang="en-GB"/>
            <a:t>Massive time of change – Puberty, Exams, leaving home to go to university etc</a:t>
          </a:r>
          <a:endParaRPr lang="en-US"/>
        </a:p>
      </dgm:t>
    </dgm:pt>
    <dgm:pt modelId="{D1DFC35D-0FA0-4697-98C9-4B14CC66035B}" type="parTrans" cxnId="{9C316517-5068-4A0F-B83D-5ABDBE00BE79}">
      <dgm:prSet/>
      <dgm:spPr/>
      <dgm:t>
        <a:bodyPr/>
        <a:lstStyle/>
        <a:p>
          <a:endParaRPr lang="en-US"/>
        </a:p>
      </dgm:t>
    </dgm:pt>
    <dgm:pt modelId="{B5992B2F-D19C-4035-80B3-99E1B9E421BF}" type="sibTrans" cxnId="{9C316517-5068-4A0F-B83D-5ABDBE00BE79}">
      <dgm:prSet/>
      <dgm:spPr/>
      <dgm:t>
        <a:bodyPr/>
        <a:lstStyle/>
        <a:p>
          <a:endParaRPr lang="en-US"/>
        </a:p>
      </dgm:t>
    </dgm:pt>
    <dgm:pt modelId="{F2026422-E464-43A7-A0B2-D6B4F811F085}" type="pres">
      <dgm:prSet presAssocID="{F9CDC9B6-98FD-4610-9616-8F78DAC54243}" presName="diagram" presStyleCnt="0">
        <dgm:presLayoutVars>
          <dgm:dir/>
          <dgm:resizeHandles val="exact"/>
        </dgm:presLayoutVars>
      </dgm:prSet>
      <dgm:spPr/>
    </dgm:pt>
    <dgm:pt modelId="{0BF89CD8-D844-468C-A124-CD5128F54238}" type="pres">
      <dgm:prSet presAssocID="{A1B40331-7228-4BBA-A8F5-208B67EFDA95}" presName="node" presStyleLbl="node1" presStyleIdx="0" presStyleCnt="8">
        <dgm:presLayoutVars>
          <dgm:bulletEnabled val="1"/>
        </dgm:presLayoutVars>
      </dgm:prSet>
      <dgm:spPr/>
    </dgm:pt>
    <dgm:pt modelId="{699C9546-E2B2-4374-8A58-C9BCCB142CE6}" type="pres">
      <dgm:prSet presAssocID="{6F6633C4-8140-4DA5-88B0-AEFFC357C2B9}" presName="sibTrans" presStyleCnt="0"/>
      <dgm:spPr/>
    </dgm:pt>
    <dgm:pt modelId="{DC91CFC0-F61A-4F1F-8B76-C63B17C42339}" type="pres">
      <dgm:prSet presAssocID="{E001F82C-8381-4EC0-8621-D615194C1ABF}" presName="node" presStyleLbl="node1" presStyleIdx="1" presStyleCnt="8">
        <dgm:presLayoutVars>
          <dgm:bulletEnabled val="1"/>
        </dgm:presLayoutVars>
      </dgm:prSet>
      <dgm:spPr/>
    </dgm:pt>
    <dgm:pt modelId="{DE9A5137-90BE-4BEF-881C-B5A9DD6A982E}" type="pres">
      <dgm:prSet presAssocID="{B9186531-89C8-4B8C-AAEA-FF8356F074FC}" presName="sibTrans" presStyleCnt="0"/>
      <dgm:spPr/>
    </dgm:pt>
    <dgm:pt modelId="{2C20C21D-6A6C-4BAD-A150-B6283A9AB384}" type="pres">
      <dgm:prSet presAssocID="{9E2042A7-CBD2-4644-8D9C-E0D16763CDAE}" presName="node" presStyleLbl="node1" presStyleIdx="2" presStyleCnt="8">
        <dgm:presLayoutVars>
          <dgm:bulletEnabled val="1"/>
        </dgm:presLayoutVars>
      </dgm:prSet>
      <dgm:spPr/>
    </dgm:pt>
    <dgm:pt modelId="{F392E906-E7DE-4A8A-92E9-1D479C7C07CD}" type="pres">
      <dgm:prSet presAssocID="{F2658E4B-B04B-490E-8194-E519EBBFDFD4}" presName="sibTrans" presStyleCnt="0"/>
      <dgm:spPr/>
    </dgm:pt>
    <dgm:pt modelId="{EDC503F0-A4FA-4204-9884-1124D5DBFB6C}" type="pres">
      <dgm:prSet presAssocID="{784CB918-BBD6-4962-BF73-858E402522C1}" presName="node" presStyleLbl="node1" presStyleIdx="3" presStyleCnt="8">
        <dgm:presLayoutVars>
          <dgm:bulletEnabled val="1"/>
        </dgm:presLayoutVars>
      </dgm:prSet>
      <dgm:spPr/>
    </dgm:pt>
    <dgm:pt modelId="{34EE586B-E26F-47D5-9613-584FDAB32515}" type="pres">
      <dgm:prSet presAssocID="{5BE983A8-AA9B-4B46-BFC5-492EEC340E7B}" presName="sibTrans" presStyleCnt="0"/>
      <dgm:spPr/>
    </dgm:pt>
    <dgm:pt modelId="{B87BA5F6-7F57-411D-9E0D-78E96A9EF4A8}" type="pres">
      <dgm:prSet presAssocID="{9120448D-C99A-4BDB-A673-402D794D986A}" presName="node" presStyleLbl="node1" presStyleIdx="4" presStyleCnt="8">
        <dgm:presLayoutVars>
          <dgm:bulletEnabled val="1"/>
        </dgm:presLayoutVars>
      </dgm:prSet>
      <dgm:spPr/>
    </dgm:pt>
    <dgm:pt modelId="{7A78F904-47A0-48E7-9221-C95090F16383}" type="pres">
      <dgm:prSet presAssocID="{0B07A662-8A0B-4002-9C49-D9D4F139BDC7}" presName="sibTrans" presStyleCnt="0"/>
      <dgm:spPr/>
    </dgm:pt>
    <dgm:pt modelId="{D811513B-C252-4A62-B6E6-09FB5FAEA8E5}" type="pres">
      <dgm:prSet presAssocID="{EDD2F7B9-F0A5-46BA-AF8D-3263A08CF7B7}" presName="node" presStyleLbl="node1" presStyleIdx="5" presStyleCnt="8">
        <dgm:presLayoutVars>
          <dgm:bulletEnabled val="1"/>
        </dgm:presLayoutVars>
      </dgm:prSet>
      <dgm:spPr/>
    </dgm:pt>
    <dgm:pt modelId="{C43BDAFC-DDC5-4EBA-8356-C4779F78A9D1}" type="pres">
      <dgm:prSet presAssocID="{0B96C1BC-D469-40F7-9B23-9548A05DA5C5}" presName="sibTrans" presStyleCnt="0"/>
      <dgm:spPr/>
    </dgm:pt>
    <dgm:pt modelId="{E9EA6141-B7C1-4734-B542-CBA7763A8667}" type="pres">
      <dgm:prSet presAssocID="{739AFD45-F68F-4F97-96F5-F11E4E5F6D84}" presName="node" presStyleLbl="node1" presStyleIdx="6" presStyleCnt="8">
        <dgm:presLayoutVars>
          <dgm:bulletEnabled val="1"/>
        </dgm:presLayoutVars>
      </dgm:prSet>
      <dgm:spPr/>
    </dgm:pt>
    <dgm:pt modelId="{11D71057-4CDB-4402-8046-2AB06DD03425}" type="pres">
      <dgm:prSet presAssocID="{0B03B7D8-39D6-4E5E-81A4-DC6F7D5BE190}" presName="sibTrans" presStyleCnt="0"/>
      <dgm:spPr/>
    </dgm:pt>
    <dgm:pt modelId="{7CD9486A-203A-41BE-B52E-8D622AC18EBE}" type="pres">
      <dgm:prSet presAssocID="{CBEDFF9B-CF54-4D39-8B47-461FFA9A394D}" presName="node" presStyleLbl="node1" presStyleIdx="7" presStyleCnt="8">
        <dgm:presLayoutVars>
          <dgm:bulletEnabled val="1"/>
        </dgm:presLayoutVars>
      </dgm:prSet>
      <dgm:spPr/>
    </dgm:pt>
  </dgm:ptLst>
  <dgm:cxnLst>
    <dgm:cxn modelId="{A6434907-2FD4-4A44-A7C9-43F1C987F36C}" srcId="{F9CDC9B6-98FD-4610-9616-8F78DAC54243}" destId="{E001F82C-8381-4EC0-8621-D615194C1ABF}" srcOrd="1" destOrd="0" parTransId="{1FE4DB54-3202-4969-B534-6BD71982F6C6}" sibTransId="{B9186531-89C8-4B8C-AAEA-FF8356F074FC}"/>
    <dgm:cxn modelId="{8ACD960F-531B-4BF3-BF06-957F00E8DC87}" type="presOf" srcId="{F9CDC9B6-98FD-4610-9616-8F78DAC54243}" destId="{F2026422-E464-43A7-A0B2-D6B4F811F085}" srcOrd="0" destOrd="0" presId="urn:microsoft.com/office/officeart/2005/8/layout/default"/>
    <dgm:cxn modelId="{9C316517-5068-4A0F-B83D-5ABDBE00BE79}" srcId="{F9CDC9B6-98FD-4610-9616-8F78DAC54243}" destId="{CBEDFF9B-CF54-4D39-8B47-461FFA9A394D}" srcOrd="7" destOrd="0" parTransId="{D1DFC35D-0FA0-4697-98C9-4B14CC66035B}" sibTransId="{B5992B2F-D19C-4035-80B3-99E1B9E421BF}"/>
    <dgm:cxn modelId="{865D401E-134D-4168-B600-F59DB6771359}" srcId="{F9CDC9B6-98FD-4610-9616-8F78DAC54243}" destId="{A1B40331-7228-4BBA-A8F5-208B67EFDA95}" srcOrd="0" destOrd="0" parTransId="{25DA53A2-3DBD-4FEA-AB48-CE278C23C4D4}" sibTransId="{6F6633C4-8140-4DA5-88B0-AEFFC357C2B9}"/>
    <dgm:cxn modelId="{CE77521F-30BC-4772-AB6B-EA05A1C62FE7}" srcId="{F9CDC9B6-98FD-4610-9616-8F78DAC54243}" destId="{739AFD45-F68F-4F97-96F5-F11E4E5F6D84}" srcOrd="6" destOrd="0" parTransId="{06137A7A-6820-4E3B-8E77-E3ADAA501D0A}" sibTransId="{0B03B7D8-39D6-4E5E-81A4-DC6F7D5BE190}"/>
    <dgm:cxn modelId="{13B95040-AF1B-424A-8B43-E2771A0EA73A}" type="presOf" srcId="{9120448D-C99A-4BDB-A673-402D794D986A}" destId="{B87BA5F6-7F57-411D-9E0D-78E96A9EF4A8}" srcOrd="0" destOrd="0" presId="urn:microsoft.com/office/officeart/2005/8/layout/default"/>
    <dgm:cxn modelId="{5F2AB172-CBE5-454F-B598-07D4BC765E2B}" type="presOf" srcId="{739AFD45-F68F-4F97-96F5-F11E4E5F6D84}" destId="{E9EA6141-B7C1-4734-B542-CBA7763A8667}" srcOrd="0" destOrd="0" presId="urn:microsoft.com/office/officeart/2005/8/layout/default"/>
    <dgm:cxn modelId="{E2993395-6201-4D80-8367-4E1B5338C8EE}" type="presOf" srcId="{E001F82C-8381-4EC0-8621-D615194C1ABF}" destId="{DC91CFC0-F61A-4F1F-8B76-C63B17C42339}" srcOrd="0" destOrd="0" presId="urn:microsoft.com/office/officeart/2005/8/layout/default"/>
    <dgm:cxn modelId="{1803DCA1-1E0C-4B2F-84CE-EDBA688DB5C2}" type="presOf" srcId="{784CB918-BBD6-4962-BF73-858E402522C1}" destId="{EDC503F0-A4FA-4204-9884-1124D5DBFB6C}" srcOrd="0" destOrd="0" presId="urn:microsoft.com/office/officeart/2005/8/layout/default"/>
    <dgm:cxn modelId="{9215B8A4-FFB9-4F1C-A006-AA660B074080}" srcId="{F9CDC9B6-98FD-4610-9616-8F78DAC54243}" destId="{EDD2F7B9-F0A5-46BA-AF8D-3263A08CF7B7}" srcOrd="5" destOrd="0" parTransId="{9DC3B5F0-CA1B-4822-BC0F-1F923FC811CA}" sibTransId="{0B96C1BC-D469-40F7-9B23-9548A05DA5C5}"/>
    <dgm:cxn modelId="{F4B915B3-4477-4626-86A8-E65D2EB19CD1}" srcId="{F9CDC9B6-98FD-4610-9616-8F78DAC54243}" destId="{784CB918-BBD6-4962-BF73-858E402522C1}" srcOrd="3" destOrd="0" parTransId="{5B312585-F44B-4368-9C20-379613D41E69}" sibTransId="{5BE983A8-AA9B-4B46-BFC5-492EEC340E7B}"/>
    <dgm:cxn modelId="{218EBCC9-3B24-4E7A-9530-BC2FDEBA644D}" srcId="{F9CDC9B6-98FD-4610-9616-8F78DAC54243}" destId="{9E2042A7-CBD2-4644-8D9C-E0D16763CDAE}" srcOrd="2" destOrd="0" parTransId="{CF6FFFA5-8371-483D-906F-750C5EA9EE53}" sibTransId="{F2658E4B-B04B-490E-8194-E519EBBFDFD4}"/>
    <dgm:cxn modelId="{6244B8CB-72BC-4EE8-BC9F-DF1ABCD58399}" srcId="{F9CDC9B6-98FD-4610-9616-8F78DAC54243}" destId="{9120448D-C99A-4BDB-A673-402D794D986A}" srcOrd="4" destOrd="0" parTransId="{C2253AE6-EE31-49C3-B01E-8A4501074FA5}" sibTransId="{0B07A662-8A0B-4002-9C49-D9D4F139BDC7}"/>
    <dgm:cxn modelId="{CDD6ACCE-5005-4EF4-96B6-1ECF128C0A94}" type="presOf" srcId="{A1B40331-7228-4BBA-A8F5-208B67EFDA95}" destId="{0BF89CD8-D844-468C-A124-CD5128F54238}" srcOrd="0" destOrd="0" presId="urn:microsoft.com/office/officeart/2005/8/layout/default"/>
    <dgm:cxn modelId="{3332F3E2-5873-4546-84B7-DA1620A7948C}" type="presOf" srcId="{EDD2F7B9-F0A5-46BA-AF8D-3263A08CF7B7}" destId="{D811513B-C252-4A62-B6E6-09FB5FAEA8E5}" srcOrd="0" destOrd="0" presId="urn:microsoft.com/office/officeart/2005/8/layout/default"/>
    <dgm:cxn modelId="{ED1FDEE9-55CF-49B1-9A97-7FD3A8BB114F}" type="presOf" srcId="{9E2042A7-CBD2-4644-8D9C-E0D16763CDAE}" destId="{2C20C21D-6A6C-4BAD-A150-B6283A9AB384}" srcOrd="0" destOrd="0" presId="urn:microsoft.com/office/officeart/2005/8/layout/default"/>
    <dgm:cxn modelId="{02C7D3FE-B83F-4006-9538-571E44497FC7}" type="presOf" srcId="{CBEDFF9B-CF54-4D39-8B47-461FFA9A394D}" destId="{7CD9486A-203A-41BE-B52E-8D622AC18EBE}" srcOrd="0" destOrd="0" presId="urn:microsoft.com/office/officeart/2005/8/layout/default"/>
    <dgm:cxn modelId="{F751A2E3-B58C-456F-8B51-602185EDD26F}" type="presParOf" srcId="{F2026422-E464-43A7-A0B2-D6B4F811F085}" destId="{0BF89CD8-D844-468C-A124-CD5128F54238}" srcOrd="0" destOrd="0" presId="urn:microsoft.com/office/officeart/2005/8/layout/default"/>
    <dgm:cxn modelId="{B1BD8108-45BE-4149-A355-0494344D7C93}" type="presParOf" srcId="{F2026422-E464-43A7-A0B2-D6B4F811F085}" destId="{699C9546-E2B2-4374-8A58-C9BCCB142CE6}" srcOrd="1" destOrd="0" presId="urn:microsoft.com/office/officeart/2005/8/layout/default"/>
    <dgm:cxn modelId="{8A48C5F3-10CB-4847-9889-439EFA25822A}" type="presParOf" srcId="{F2026422-E464-43A7-A0B2-D6B4F811F085}" destId="{DC91CFC0-F61A-4F1F-8B76-C63B17C42339}" srcOrd="2" destOrd="0" presId="urn:microsoft.com/office/officeart/2005/8/layout/default"/>
    <dgm:cxn modelId="{42F81BFF-39F0-4C13-A831-A0BA4EE8142F}" type="presParOf" srcId="{F2026422-E464-43A7-A0B2-D6B4F811F085}" destId="{DE9A5137-90BE-4BEF-881C-B5A9DD6A982E}" srcOrd="3" destOrd="0" presId="urn:microsoft.com/office/officeart/2005/8/layout/default"/>
    <dgm:cxn modelId="{D0F5D1C4-D421-4FED-A8C6-7D2AE0CA615E}" type="presParOf" srcId="{F2026422-E464-43A7-A0B2-D6B4F811F085}" destId="{2C20C21D-6A6C-4BAD-A150-B6283A9AB384}" srcOrd="4" destOrd="0" presId="urn:microsoft.com/office/officeart/2005/8/layout/default"/>
    <dgm:cxn modelId="{81EB48F0-3883-4F94-B3B3-56C185F2D614}" type="presParOf" srcId="{F2026422-E464-43A7-A0B2-D6B4F811F085}" destId="{F392E906-E7DE-4A8A-92E9-1D479C7C07CD}" srcOrd="5" destOrd="0" presId="urn:microsoft.com/office/officeart/2005/8/layout/default"/>
    <dgm:cxn modelId="{33C265AE-3EC1-401A-8F6E-4EFAE1997AF7}" type="presParOf" srcId="{F2026422-E464-43A7-A0B2-D6B4F811F085}" destId="{EDC503F0-A4FA-4204-9884-1124D5DBFB6C}" srcOrd="6" destOrd="0" presId="urn:microsoft.com/office/officeart/2005/8/layout/default"/>
    <dgm:cxn modelId="{3A93EBA8-150F-4149-BAD9-C3D7EDF91211}" type="presParOf" srcId="{F2026422-E464-43A7-A0B2-D6B4F811F085}" destId="{34EE586B-E26F-47D5-9613-584FDAB32515}" srcOrd="7" destOrd="0" presId="urn:microsoft.com/office/officeart/2005/8/layout/default"/>
    <dgm:cxn modelId="{63F28F56-CEAD-4643-AB24-0F07370094D5}" type="presParOf" srcId="{F2026422-E464-43A7-A0B2-D6B4F811F085}" destId="{B87BA5F6-7F57-411D-9E0D-78E96A9EF4A8}" srcOrd="8" destOrd="0" presId="urn:microsoft.com/office/officeart/2005/8/layout/default"/>
    <dgm:cxn modelId="{82972B08-AB16-4169-8224-CF2C660BF600}" type="presParOf" srcId="{F2026422-E464-43A7-A0B2-D6B4F811F085}" destId="{7A78F904-47A0-48E7-9221-C95090F16383}" srcOrd="9" destOrd="0" presId="urn:microsoft.com/office/officeart/2005/8/layout/default"/>
    <dgm:cxn modelId="{414D2141-1822-45B4-9888-24D20DF56CE3}" type="presParOf" srcId="{F2026422-E464-43A7-A0B2-D6B4F811F085}" destId="{D811513B-C252-4A62-B6E6-09FB5FAEA8E5}" srcOrd="10" destOrd="0" presId="urn:microsoft.com/office/officeart/2005/8/layout/default"/>
    <dgm:cxn modelId="{2EDF64A4-140F-4C6E-9B46-BFE9BAAC6963}" type="presParOf" srcId="{F2026422-E464-43A7-A0B2-D6B4F811F085}" destId="{C43BDAFC-DDC5-4EBA-8356-C4779F78A9D1}" srcOrd="11" destOrd="0" presId="urn:microsoft.com/office/officeart/2005/8/layout/default"/>
    <dgm:cxn modelId="{23797F67-C20D-4774-867B-CEA16EB9327C}" type="presParOf" srcId="{F2026422-E464-43A7-A0B2-D6B4F811F085}" destId="{E9EA6141-B7C1-4734-B542-CBA7763A8667}" srcOrd="12" destOrd="0" presId="urn:microsoft.com/office/officeart/2005/8/layout/default"/>
    <dgm:cxn modelId="{B2AF4665-3EB8-4BC0-AA41-AE727197E990}" type="presParOf" srcId="{F2026422-E464-43A7-A0B2-D6B4F811F085}" destId="{11D71057-4CDB-4402-8046-2AB06DD03425}" srcOrd="13" destOrd="0" presId="urn:microsoft.com/office/officeart/2005/8/layout/default"/>
    <dgm:cxn modelId="{F050DD76-25FB-4215-8C0D-CF5E3FC4730A}" type="presParOf" srcId="{F2026422-E464-43A7-A0B2-D6B4F811F085}" destId="{7CD9486A-203A-41BE-B52E-8D622AC18EBE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700FF-4446-492B-81A7-A24F1686CC84}">
      <dsp:nvSpPr>
        <dsp:cNvPr id="0" name=""/>
        <dsp:cNvSpPr/>
      </dsp:nvSpPr>
      <dsp:spPr>
        <a:xfrm>
          <a:off x="2217792" y="470451"/>
          <a:ext cx="3640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4061" y="45720"/>
              </a:lnTo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89956" y="514198"/>
        <a:ext cx="19733" cy="3946"/>
      </dsp:txXfrm>
    </dsp:sp>
    <dsp:sp modelId="{7E527E45-EED7-41E0-8CF1-00232F68349A}">
      <dsp:nvSpPr>
        <dsp:cNvPr id="0" name=""/>
        <dsp:cNvSpPr/>
      </dsp:nvSpPr>
      <dsp:spPr>
        <a:xfrm>
          <a:off x="503671" y="1395"/>
          <a:ext cx="1715921" cy="102955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4082" tIns="88258" rIns="84082" bIns="8825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Building a good nutritional status and </a:t>
          </a:r>
          <a:r>
            <a:rPr lang="en-GB" sz="1400" b="1" kern="1200" dirty="0"/>
            <a:t>preventing Malnutrition:</a:t>
          </a:r>
          <a:endParaRPr lang="en-US" sz="1400" b="1" kern="1200" dirty="0"/>
        </a:p>
      </dsp:txBody>
      <dsp:txXfrm>
        <a:off x="503671" y="1395"/>
        <a:ext cx="1715921" cy="1029552"/>
      </dsp:txXfrm>
    </dsp:sp>
    <dsp:sp modelId="{19A8140A-6908-45AD-8F66-16A3820247D0}">
      <dsp:nvSpPr>
        <dsp:cNvPr id="0" name=""/>
        <dsp:cNvSpPr/>
      </dsp:nvSpPr>
      <dsp:spPr>
        <a:xfrm>
          <a:off x="1361631" y="1029148"/>
          <a:ext cx="2110583" cy="364061"/>
        </a:xfrm>
        <a:custGeom>
          <a:avLst/>
          <a:gdLst/>
          <a:ahLst/>
          <a:cxnLst/>
          <a:rect l="0" t="0" r="0" b="0"/>
          <a:pathLst>
            <a:path>
              <a:moveTo>
                <a:pt x="2110583" y="0"/>
              </a:moveTo>
              <a:lnTo>
                <a:pt x="2110583" y="199130"/>
              </a:lnTo>
              <a:lnTo>
                <a:pt x="0" y="199130"/>
              </a:lnTo>
              <a:lnTo>
                <a:pt x="0" y="364061"/>
              </a:lnTo>
            </a:path>
          </a:pathLst>
        </a:custGeom>
        <a:noFill/>
        <a:ln w="12700" cap="rnd" cmpd="sng" algn="ctr">
          <a:solidFill>
            <a:schemeClr val="accent5">
              <a:hueOff val="623814"/>
              <a:satOff val="-12622"/>
              <a:lumOff val="39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63244" y="1209205"/>
        <a:ext cx="107358" cy="3946"/>
      </dsp:txXfrm>
    </dsp:sp>
    <dsp:sp modelId="{B491457B-8EE2-4993-AEEE-047E03AD6A44}">
      <dsp:nvSpPr>
        <dsp:cNvPr id="0" name=""/>
        <dsp:cNvSpPr/>
      </dsp:nvSpPr>
      <dsp:spPr>
        <a:xfrm>
          <a:off x="2614254" y="1395"/>
          <a:ext cx="1715921" cy="1029552"/>
        </a:xfrm>
        <a:prstGeom prst="rect">
          <a:avLst/>
        </a:prstGeom>
        <a:solidFill>
          <a:schemeClr val="accent5">
            <a:hueOff val="499051"/>
            <a:satOff val="-10098"/>
            <a:lumOff val="314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4082" tIns="88258" rIns="84082" bIns="8825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 </a:t>
          </a:r>
          <a:r>
            <a:rPr lang="en-GB" sz="1400" b="1" kern="1200" dirty="0"/>
            <a:t>good nutritional status</a:t>
          </a:r>
          <a:r>
            <a:rPr lang="en-GB" sz="1400" kern="1200" dirty="0"/>
            <a:t> is all about you – </a:t>
          </a:r>
          <a:endParaRPr lang="en-US" sz="1400" kern="1200" dirty="0"/>
        </a:p>
      </dsp:txBody>
      <dsp:txXfrm>
        <a:off x="2614254" y="1395"/>
        <a:ext cx="1715921" cy="1029552"/>
      </dsp:txXfrm>
    </dsp:sp>
    <dsp:sp modelId="{C19C2ABB-30E2-4950-A3A6-113642587C2B}">
      <dsp:nvSpPr>
        <dsp:cNvPr id="0" name=""/>
        <dsp:cNvSpPr/>
      </dsp:nvSpPr>
      <dsp:spPr>
        <a:xfrm>
          <a:off x="2217792" y="1894666"/>
          <a:ext cx="3640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4061" y="45720"/>
              </a:lnTo>
            </a:path>
          </a:pathLst>
        </a:custGeom>
        <a:noFill/>
        <a:ln w="12700" cap="rnd" cmpd="sng" algn="ctr">
          <a:solidFill>
            <a:schemeClr val="accent5">
              <a:hueOff val="1247628"/>
              <a:satOff val="-25244"/>
              <a:lumOff val="78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89956" y="1938413"/>
        <a:ext cx="19733" cy="3946"/>
      </dsp:txXfrm>
    </dsp:sp>
    <dsp:sp modelId="{A82DEB3A-7E71-4E8F-B20F-A187991E172D}">
      <dsp:nvSpPr>
        <dsp:cNvPr id="0" name=""/>
        <dsp:cNvSpPr/>
      </dsp:nvSpPr>
      <dsp:spPr>
        <a:xfrm>
          <a:off x="503671" y="1425610"/>
          <a:ext cx="1715921" cy="1029552"/>
        </a:xfrm>
        <a:prstGeom prst="rect">
          <a:avLst/>
        </a:prstGeom>
        <a:solidFill>
          <a:schemeClr val="accent5">
            <a:hueOff val="998102"/>
            <a:satOff val="-20196"/>
            <a:lumOff val="628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4082" tIns="88258" rIns="84082" bIns="8825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Eating a healthy  balanced </a:t>
          </a:r>
          <a:r>
            <a:rPr lang="en-GB" sz="1400" kern="1200" dirty="0"/>
            <a:t>diet, Healthy weight  </a:t>
          </a:r>
          <a:endParaRPr lang="en-US" sz="1400" kern="1200" dirty="0"/>
        </a:p>
      </dsp:txBody>
      <dsp:txXfrm>
        <a:off x="503671" y="1425610"/>
        <a:ext cx="1715921" cy="1029552"/>
      </dsp:txXfrm>
    </dsp:sp>
    <dsp:sp modelId="{091786D1-7B5C-4DDF-9D25-965941DFB085}">
      <dsp:nvSpPr>
        <dsp:cNvPr id="0" name=""/>
        <dsp:cNvSpPr/>
      </dsp:nvSpPr>
      <dsp:spPr>
        <a:xfrm>
          <a:off x="1361631" y="2453362"/>
          <a:ext cx="2110583" cy="364061"/>
        </a:xfrm>
        <a:custGeom>
          <a:avLst/>
          <a:gdLst/>
          <a:ahLst/>
          <a:cxnLst/>
          <a:rect l="0" t="0" r="0" b="0"/>
          <a:pathLst>
            <a:path>
              <a:moveTo>
                <a:pt x="2110583" y="0"/>
              </a:moveTo>
              <a:lnTo>
                <a:pt x="2110583" y="199130"/>
              </a:lnTo>
              <a:lnTo>
                <a:pt x="0" y="199130"/>
              </a:lnTo>
              <a:lnTo>
                <a:pt x="0" y="364061"/>
              </a:lnTo>
            </a:path>
          </a:pathLst>
        </a:custGeom>
        <a:noFill/>
        <a:ln w="12700" cap="rnd" cmpd="sng" algn="ctr">
          <a:solidFill>
            <a:schemeClr val="accent5">
              <a:hueOff val="1871442"/>
              <a:satOff val="-37867"/>
              <a:lumOff val="117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63244" y="2633420"/>
        <a:ext cx="107358" cy="3946"/>
      </dsp:txXfrm>
    </dsp:sp>
    <dsp:sp modelId="{DAAD5104-CAF5-4827-AC9E-F27F420F91B5}">
      <dsp:nvSpPr>
        <dsp:cNvPr id="0" name=""/>
        <dsp:cNvSpPr/>
      </dsp:nvSpPr>
      <dsp:spPr>
        <a:xfrm>
          <a:off x="2614254" y="1425610"/>
          <a:ext cx="1715921" cy="1029552"/>
        </a:xfrm>
        <a:prstGeom prst="rect">
          <a:avLst/>
        </a:prstGeom>
        <a:solidFill>
          <a:schemeClr val="accent5">
            <a:hueOff val="1497154"/>
            <a:satOff val="-30293"/>
            <a:lumOff val="941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4082" tIns="88258" rIns="84082" bIns="8825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Eating the </a:t>
          </a:r>
          <a:r>
            <a:rPr lang="en-GB" sz="1400" b="1" kern="1200" dirty="0"/>
            <a:t>right type and amounts of food</a:t>
          </a:r>
          <a:r>
            <a:rPr lang="en-GB" sz="1400" kern="1200" dirty="0"/>
            <a:t>  </a:t>
          </a:r>
          <a:endParaRPr lang="en-US" sz="1400" kern="1200" dirty="0"/>
        </a:p>
      </dsp:txBody>
      <dsp:txXfrm>
        <a:off x="2614254" y="1425610"/>
        <a:ext cx="1715921" cy="1029552"/>
      </dsp:txXfrm>
    </dsp:sp>
    <dsp:sp modelId="{FC117E77-0083-478B-BA77-C49A57E99747}">
      <dsp:nvSpPr>
        <dsp:cNvPr id="0" name=""/>
        <dsp:cNvSpPr/>
      </dsp:nvSpPr>
      <dsp:spPr>
        <a:xfrm>
          <a:off x="2217792" y="3318881"/>
          <a:ext cx="3640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4061" y="45720"/>
              </a:lnTo>
            </a:path>
          </a:pathLst>
        </a:custGeom>
        <a:noFill/>
        <a:ln w="12700" cap="rnd" cmpd="sng" algn="ctr">
          <a:solidFill>
            <a:schemeClr val="accent5">
              <a:hueOff val="2495256"/>
              <a:satOff val="-50489"/>
              <a:lumOff val="156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89956" y="3362627"/>
        <a:ext cx="19733" cy="3946"/>
      </dsp:txXfrm>
    </dsp:sp>
    <dsp:sp modelId="{251F61A1-8640-4F2D-ABF1-9234ECE21E9E}">
      <dsp:nvSpPr>
        <dsp:cNvPr id="0" name=""/>
        <dsp:cNvSpPr/>
      </dsp:nvSpPr>
      <dsp:spPr>
        <a:xfrm>
          <a:off x="503671" y="2849824"/>
          <a:ext cx="1715921" cy="1029552"/>
        </a:xfrm>
        <a:prstGeom prst="rect">
          <a:avLst/>
        </a:prstGeom>
        <a:solidFill>
          <a:schemeClr val="accent5">
            <a:hueOff val="1996205"/>
            <a:satOff val="-40391"/>
            <a:lumOff val="1255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4082" tIns="88258" rIns="84082" bIns="8825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Choosing and eating the </a:t>
          </a:r>
          <a:r>
            <a:rPr lang="en-GB" sz="1400" b="1" kern="1200" dirty="0"/>
            <a:t>right variety of food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503671" y="2849824"/>
        <a:ext cx="1715921" cy="1029552"/>
      </dsp:txXfrm>
    </dsp:sp>
    <dsp:sp modelId="{A756BC53-F03A-496E-9D03-88E65484E2D8}">
      <dsp:nvSpPr>
        <dsp:cNvPr id="0" name=""/>
        <dsp:cNvSpPr/>
      </dsp:nvSpPr>
      <dsp:spPr>
        <a:xfrm>
          <a:off x="2614254" y="2849824"/>
          <a:ext cx="1715921" cy="1029552"/>
        </a:xfrm>
        <a:prstGeom prst="rect">
          <a:avLst/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4082" tIns="88258" rIns="84082" bIns="88258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Have all the nutrients your body needs to enjoy a </a:t>
          </a:r>
          <a:r>
            <a:rPr lang="en-GB" sz="1300" b="1" kern="1200" dirty="0"/>
            <a:t>good quality of LIFE</a:t>
          </a:r>
          <a:r>
            <a:rPr lang="en-GB" sz="1300" kern="1200" dirty="0"/>
            <a:t> </a:t>
          </a:r>
        </a:p>
      </dsp:txBody>
      <dsp:txXfrm>
        <a:off x="2614254" y="2849824"/>
        <a:ext cx="1715921" cy="10295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6C1DF-4F7C-4F7A-AD72-58CBE201B06E}">
      <dsp:nvSpPr>
        <dsp:cNvPr id="0" name=""/>
        <dsp:cNvSpPr/>
      </dsp:nvSpPr>
      <dsp:spPr>
        <a:xfrm>
          <a:off x="0" y="2687"/>
          <a:ext cx="3973943" cy="5724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C2B20B-B653-4067-9FF9-88A94F28957C}">
      <dsp:nvSpPr>
        <dsp:cNvPr id="0" name=""/>
        <dsp:cNvSpPr/>
      </dsp:nvSpPr>
      <dsp:spPr>
        <a:xfrm>
          <a:off x="173167" y="131490"/>
          <a:ext cx="314850" cy="31485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022597-3294-4897-81AD-46206FEDAA26}">
      <dsp:nvSpPr>
        <dsp:cNvPr id="0" name=""/>
        <dsp:cNvSpPr/>
      </dsp:nvSpPr>
      <dsp:spPr>
        <a:xfrm>
          <a:off x="661186" y="2687"/>
          <a:ext cx="3312756" cy="572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585" tIns="60585" rIns="60585" bIns="6058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Carbohydrates (CHO)- breads, cereals, potatoes, rice, pasta, yam, plantain </a:t>
          </a:r>
          <a:endParaRPr lang="en-US" sz="1400" kern="1200" dirty="0"/>
        </a:p>
      </dsp:txBody>
      <dsp:txXfrm>
        <a:off x="661186" y="2687"/>
        <a:ext cx="3312756" cy="572455"/>
      </dsp:txXfrm>
    </dsp:sp>
    <dsp:sp modelId="{B5B3160B-C337-4477-8D46-2BB2913E0CD3}">
      <dsp:nvSpPr>
        <dsp:cNvPr id="0" name=""/>
        <dsp:cNvSpPr/>
      </dsp:nvSpPr>
      <dsp:spPr>
        <a:xfrm>
          <a:off x="0" y="718257"/>
          <a:ext cx="3973943" cy="5724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1AED77-E715-4148-8B87-FB3C4706AD56}">
      <dsp:nvSpPr>
        <dsp:cNvPr id="0" name=""/>
        <dsp:cNvSpPr/>
      </dsp:nvSpPr>
      <dsp:spPr>
        <a:xfrm>
          <a:off x="173167" y="847059"/>
          <a:ext cx="314850" cy="31485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119C4-4AA2-408D-BD48-6BE3259A96B7}">
      <dsp:nvSpPr>
        <dsp:cNvPr id="0" name=""/>
        <dsp:cNvSpPr/>
      </dsp:nvSpPr>
      <dsp:spPr>
        <a:xfrm>
          <a:off x="661186" y="718257"/>
          <a:ext cx="3312756" cy="572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585" tIns="60585" rIns="60585" bIns="6058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Fruit and Vegetables (Your 5 a Day)</a:t>
          </a:r>
          <a:endParaRPr lang="en-US" sz="1400" kern="1200" dirty="0"/>
        </a:p>
      </dsp:txBody>
      <dsp:txXfrm>
        <a:off x="661186" y="718257"/>
        <a:ext cx="3312756" cy="572455"/>
      </dsp:txXfrm>
    </dsp:sp>
    <dsp:sp modelId="{CAB072FD-E3BE-46F0-85A3-580E7076C88C}">
      <dsp:nvSpPr>
        <dsp:cNvPr id="0" name=""/>
        <dsp:cNvSpPr/>
      </dsp:nvSpPr>
      <dsp:spPr>
        <a:xfrm>
          <a:off x="0" y="1433827"/>
          <a:ext cx="3973943" cy="5724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E2C42-8A1E-4512-8399-30FBBF06DBF8}">
      <dsp:nvSpPr>
        <dsp:cNvPr id="0" name=""/>
        <dsp:cNvSpPr/>
      </dsp:nvSpPr>
      <dsp:spPr>
        <a:xfrm>
          <a:off x="173167" y="1562629"/>
          <a:ext cx="314850" cy="31485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145A9-FD5C-4BF6-986C-427E0FF520DE}">
      <dsp:nvSpPr>
        <dsp:cNvPr id="0" name=""/>
        <dsp:cNvSpPr/>
      </dsp:nvSpPr>
      <dsp:spPr>
        <a:xfrm>
          <a:off x="661186" y="1433827"/>
          <a:ext cx="3312756" cy="572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585" tIns="60585" rIns="60585" bIns="6058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Proteins - Beans, pulses, meats and other protein, fish, eggs, other proteins</a:t>
          </a:r>
          <a:endParaRPr lang="en-US" sz="1400" kern="1200" dirty="0"/>
        </a:p>
      </dsp:txBody>
      <dsp:txXfrm>
        <a:off x="661186" y="1433827"/>
        <a:ext cx="3312756" cy="572455"/>
      </dsp:txXfrm>
    </dsp:sp>
    <dsp:sp modelId="{739DC47B-158A-401D-8D0C-D673A5F8AA57}">
      <dsp:nvSpPr>
        <dsp:cNvPr id="0" name=""/>
        <dsp:cNvSpPr/>
      </dsp:nvSpPr>
      <dsp:spPr>
        <a:xfrm>
          <a:off x="0" y="2149396"/>
          <a:ext cx="3973943" cy="5724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2E8294-4C8C-4209-A9B7-46CAF144F241}">
      <dsp:nvSpPr>
        <dsp:cNvPr id="0" name=""/>
        <dsp:cNvSpPr/>
      </dsp:nvSpPr>
      <dsp:spPr>
        <a:xfrm>
          <a:off x="173167" y="2278199"/>
          <a:ext cx="314850" cy="31485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E4044-10A6-424A-84D7-73034564C0F7}">
      <dsp:nvSpPr>
        <dsp:cNvPr id="0" name=""/>
        <dsp:cNvSpPr/>
      </dsp:nvSpPr>
      <dsp:spPr>
        <a:xfrm>
          <a:off x="661186" y="2149396"/>
          <a:ext cx="3312756" cy="572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585" tIns="60585" rIns="60585" bIns="6058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Dairy, milk and milk alternatives, cheese, yogurt</a:t>
          </a:r>
          <a:endParaRPr lang="en-US" sz="1400" kern="1200" dirty="0"/>
        </a:p>
      </dsp:txBody>
      <dsp:txXfrm>
        <a:off x="661186" y="2149396"/>
        <a:ext cx="3312756" cy="572455"/>
      </dsp:txXfrm>
    </dsp:sp>
    <dsp:sp modelId="{2B05D190-95E2-413D-BC8F-CA80829C902B}">
      <dsp:nvSpPr>
        <dsp:cNvPr id="0" name=""/>
        <dsp:cNvSpPr/>
      </dsp:nvSpPr>
      <dsp:spPr>
        <a:xfrm>
          <a:off x="0" y="2864966"/>
          <a:ext cx="3973943" cy="5724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E84EE-54ED-409B-93D2-897E42897899}">
      <dsp:nvSpPr>
        <dsp:cNvPr id="0" name=""/>
        <dsp:cNvSpPr/>
      </dsp:nvSpPr>
      <dsp:spPr>
        <a:xfrm>
          <a:off x="173167" y="2993769"/>
          <a:ext cx="314850" cy="31485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9CE9B-A878-4439-AEFB-7C8EFF3D5E0C}">
      <dsp:nvSpPr>
        <dsp:cNvPr id="0" name=""/>
        <dsp:cNvSpPr/>
      </dsp:nvSpPr>
      <dsp:spPr>
        <a:xfrm>
          <a:off x="661186" y="2864966"/>
          <a:ext cx="3312756" cy="572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585" tIns="60585" rIns="60585" bIns="6058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Fats and oils </a:t>
          </a:r>
          <a:endParaRPr lang="en-US" sz="1400" kern="1200" dirty="0"/>
        </a:p>
      </dsp:txBody>
      <dsp:txXfrm>
        <a:off x="661186" y="2864966"/>
        <a:ext cx="3312756" cy="5724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D04E7-87D8-4DCE-84CB-EE422D098F45}">
      <dsp:nvSpPr>
        <dsp:cNvPr id="0" name=""/>
        <dsp:cNvSpPr/>
      </dsp:nvSpPr>
      <dsp:spPr>
        <a:xfrm>
          <a:off x="6315" y="789892"/>
          <a:ext cx="1974242" cy="23690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11" tIns="0" rIns="195011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To prepare young people for adult services.</a:t>
          </a:r>
        </a:p>
      </dsp:txBody>
      <dsp:txXfrm>
        <a:off x="6315" y="1737528"/>
        <a:ext cx="1974242" cy="1421454"/>
      </dsp:txXfrm>
    </dsp:sp>
    <dsp:sp modelId="{CC9B7204-BC77-4AED-AC1E-633DF0B0FF43}">
      <dsp:nvSpPr>
        <dsp:cNvPr id="0" name=""/>
        <dsp:cNvSpPr/>
      </dsp:nvSpPr>
      <dsp:spPr>
        <a:xfrm>
          <a:off x="6315" y="789892"/>
          <a:ext cx="1974242" cy="947636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11" tIns="165100" rIns="195011" bIns="16510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01</a:t>
          </a:r>
        </a:p>
      </dsp:txBody>
      <dsp:txXfrm>
        <a:off x="6315" y="789892"/>
        <a:ext cx="1974242" cy="947636"/>
      </dsp:txXfrm>
    </dsp:sp>
    <dsp:sp modelId="{EAF30189-2931-4100-A833-1BA267A7CEE5}">
      <dsp:nvSpPr>
        <dsp:cNvPr id="0" name=""/>
        <dsp:cNvSpPr/>
      </dsp:nvSpPr>
      <dsp:spPr>
        <a:xfrm>
          <a:off x="2138497" y="789892"/>
          <a:ext cx="1974242" cy="2369090"/>
        </a:xfrm>
        <a:prstGeom prst="rect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accent5">
              <a:hueOff val="-3038037"/>
              <a:satOff val="-207"/>
              <a:lumOff val="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11" tIns="0" rIns="195011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To increase your knowledge around Sickle Cell and the care you receive</a:t>
          </a:r>
        </a:p>
      </dsp:txBody>
      <dsp:txXfrm>
        <a:off x="2138497" y="1737528"/>
        <a:ext cx="1974242" cy="1421454"/>
      </dsp:txXfrm>
    </dsp:sp>
    <dsp:sp modelId="{37E229DD-EE7D-47AB-A49A-35E128C55F67}">
      <dsp:nvSpPr>
        <dsp:cNvPr id="0" name=""/>
        <dsp:cNvSpPr/>
      </dsp:nvSpPr>
      <dsp:spPr>
        <a:xfrm>
          <a:off x="2138497" y="789892"/>
          <a:ext cx="1974242" cy="947636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11" tIns="165100" rIns="195011" bIns="16510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02</a:t>
          </a:r>
        </a:p>
      </dsp:txBody>
      <dsp:txXfrm>
        <a:off x="2138497" y="789892"/>
        <a:ext cx="1974242" cy="947636"/>
      </dsp:txXfrm>
    </dsp:sp>
    <dsp:sp modelId="{9870C55F-FE66-4D8C-A907-BA45EA92AF8D}">
      <dsp:nvSpPr>
        <dsp:cNvPr id="0" name=""/>
        <dsp:cNvSpPr/>
      </dsp:nvSpPr>
      <dsp:spPr>
        <a:xfrm>
          <a:off x="4270678" y="789892"/>
          <a:ext cx="1974242" cy="2369090"/>
        </a:xfrm>
        <a:prstGeom prst="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11" tIns="0" rIns="195011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To increase your confidence</a:t>
          </a:r>
        </a:p>
      </dsp:txBody>
      <dsp:txXfrm>
        <a:off x="4270678" y="1737528"/>
        <a:ext cx="1974242" cy="1421454"/>
      </dsp:txXfrm>
    </dsp:sp>
    <dsp:sp modelId="{E5BE619F-C00E-440A-AB86-917476F07DD7}">
      <dsp:nvSpPr>
        <dsp:cNvPr id="0" name=""/>
        <dsp:cNvSpPr/>
      </dsp:nvSpPr>
      <dsp:spPr>
        <a:xfrm>
          <a:off x="4270678" y="789892"/>
          <a:ext cx="1974242" cy="947636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11" tIns="165100" rIns="195011" bIns="16510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03</a:t>
          </a:r>
        </a:p>
      </dsp:txBody>
      <dsp:txXfrm>
        <a:off x="4270678" y="789892"/>
        <a:ext cx="1974242" cy="947636"/>
      </dsp:txXfrm>
    </dsp:sp>
    <dsp:sp modelId="{B798D85A-4BB3-4E62-AB91-27F1D152BA10}">
      <dsp:nvSpPr>
        <dsp:cNvPr id="0" name=""/>
        <dsp:cNvSpPr/>
      </dsp:nvSpPr>
      <dsp:spPr>
        <a:xfrm>
          <a:off x="6402860" y="789892"/>
          <a:ext cx="1974242" cy="2369090"/>
        </a:xfrm>
        <a:prstGeom prst="rect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accent5">
              <a:hueOff val="-9114112"/>
              <a:satOff val="-620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11" tIns="0" rIns="195011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To increase your independence</a:t>
          </a:r>
        </a:p>
      </dsp:txBody>
      <dsp:txXfrm>
        <a:off x="6402860" y="1737528"/>
        <a:ext cx="1974242" cy="1421454"/>
      </dsp:txXfrm>
    </dsp:sp>
    <dsp:sp modelId="{C1FBD75C-9910-42D0-8A37-0A105CECBF7D}">
      <dsp:nvSpPr>
        <dsp:cNvPr id="0" name=""/>
        <dsp:cNvSpPr/>
      </dsp:nvSpPr>
      <dsp:spPr>
        <a:xfrm>
          <a:off x="6402860" y="789892"/>
          <a:ext cx="1974242" cy="947636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11" tIns="165100" rIns="195011" bIns="16510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04</a:t>
          </a:r>
        </a:p>
      </dsp:txBody>
      <dsp:txXfrm>
        <a:off x="6402860" y="789892"/>
        <a:ext cx="1974242" cy="947636"/>
      </dsp:txXfrm>
    </dsp:sp>
    <dsp:sp modelId="{6D6F1FDB-E49F-4896-8B4F-E184CF179110}">
      <dsp:nvSpPr>
        <dsp:cNvPr id="0" name=""/>
        <dsp:cNvSpPr/>
      </dsp:nvSpPr>
      <dsp:spPr>
        <a:xfrm>
          <a:off x="8535042" y="789892"/>
          <a:ext cx="1974242" cy="2369090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11" tIns="0" rIns="195011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To support you in managing your health </a:t>
          </a:r>
        </a:p>
      </dsp:txBody>
      <dsp:txXfrm>
        <a:off x="8535042" y="1737528"/>
        <a:ext cx="1974242" cy="1421454"/>
      </dsp:txXfrm>
    </dsp:sp>
    <dsp:sp modelId="{05E574F4-9793-4E58-910E-616F426C255B}">
      <dsp:nvSpPr>
        <dsp:cNvPr id="0" name=""/>
        <dsp:cNvSpPr/>
      </dsp:nvSpPr>
      <dsp:spPr>
        <a:xfrm>
          <a:off x="8535042" y="789892"/>
          <a:ext cx="1974242" cy="947636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11" tIns="165100" rIns="195011" bIns="16510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05</a:t>
          </a:r>
        </a:p>
      </dsp:txBody>
      <dsp:txXfrm>
        <a:off x="8535042" y="789892"/>
        <a:ext cx="1974242" cy="9476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66FE3-AA06-4722-ADC7-71D2B93AB077}">
      <dsp:nvSpPr>
        <dsp:cNvPr id="0" name=""/>
        <dsp:cNvSpPr/>
      </dsp:nvSpPr>
      <dsp:spPr>
        <a:xfrm>
          <a:off x="4196" y="1341464"/>
          <a:ext cx="1149117" cy="27709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The transition process happens over a long period of time. </a:t>
          </a:r>
          <a:endParaRPr lang="en-US" sz="1100" kern="1200"/>
        </a:p>
      </dsp:txBody>
      <dsp:txXfrm>
        <a:off x="4196" y="1341464"/>
        <a:ext cx="1149117" cy="2770991"/>
      </dsp:txXfrm>
    </dsp:sp>
    <dsp:sp modelId="{C88F27D6-1AF7-4BB4-BC05-2420BBCC9536}">
      <dsp:nvSpPr>
        <dsp:cNvPr id="0" name=""/>
        <dsp:cNvSpPr/>
      </dsp:nvSpPr>
      <dsp:spPr>
        <a:xfrm>
          <a:off x="1181236" y="2605460"/>
          <a:ext cx="172367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8590BB-0509-4060-9784-040DF233043C}">
      <dsp:nvSpPr>
        <dsp:cNvPr id="0" name=""/>
        <dsp:cNvSpPr/>
      </dsp:nvSpPr>
      <dsp:spPr>
        <a:xfrm>
          <a:off x="1381527" y="1341464"/>
          <a:ext cx="1149117" cy="277099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Begins at 14yrs, generally. You can transition to your adult hospital at 16yrs but can stay with your children’s hospital until 18yrs if you feel you want/need to. </a:t>
          </a:r>
          <a:endParaRPr lang="en-US" sz="1100" kern="1200" dirty="0"/>
        </a:p>
      </dsp:txBody>
      <dsp:txXfrm>
        <a:off x="1381527" y="1341464"/>
        <a:ext cx="1149117" cy="2770991"/>
      </dsp:txXfrm>
    </dsp:sp>
    <dsp:sp modelId="{F60E8305-93D0-4756-AF11-74A89D67CE51}">
      <dsp:nvSpPr>
        <dsp:cNvPr id="0" name=""/>
        <dsp:cNvSpPr/>
      </dsp:nvSpPr>
      <dsp:spPr>
        <a:xfrm>
          <a:off x="2558567" y="2605460"/>
          <a:ext cx="172367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17767C-D960-4505-AB88-2DA7B0E146D7}">
      <dsp:nvSpPr>
        <dsp:cNvPr id="0" name=""/>
        <dsp:cNvSpPr/>
      </dsp:nvSpPr>
      <dsp:spPr>
        <a:xfrm>
          <a:off x="2758857" y="1341464"/>
          <a:ext cx="1149117" cy="277099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i="1" u="sng" kern="1200"/>
            <a:t>Who’s included in the process? </a:t>
          </a:r>
          <a:endParaRPr lang="en-US" sz="1100" kern="1200"/>
        </a:p>
      </dsp:txBody>
      <dsp:txXfrm>
        <a:off x="2758857" y="1341464"/>
        <a:ext cx="1149117" cy="2770991"/>
      </dsp:txXfrm>
    </dsp:sp>
    <dsp:sp modelId="{79FA9B60-E91F-404A-BE6B-3898854C767D}">
      <dsp:nvSpPr>
        <dsp:cNvPr id="0" name=""/>
        <dsp:cNvSpPr/>
      </dsp:nvSpPr>
      <dsp:spPr>
        <a:xfrm>
          <a:off x="3935897" y="2605460"/>
          <a:ext cx="172367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0595AD-2311-489D-8923-723BB20DE570}">
      <dsp:nvSpPr>
        <dsp:cNvPr id="0" name=""/>
        <dsp:cNvSpPr/>
      </dsp:nvSpPr>
      <dsp:spPr>
        <a:xfrm>
          <a:off x="4136188" y="1341464"/>
          <a:ext cx="1149117" cy="27709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YOU !!!</a:t>
          </a:r>
          <a:endParaRPr lang="en-US" sz="1100" kern="1200"/>
        </a:p>
      </dsp:txBody>
      <dsp:txXfrm>
        <a:off x="4136188" y="1341464"/>
        <a:ext cx="1149117" cy="2770991"/>
      </dsp:txXfrm>
    </dsp:sp>
    <dsp:sp modelId="{FBC30D27-4237-46F9-A738-A0B38EECAE2F}">
      <dsp:nvSpPr>
        <dsp:cNvPr id="0" name=""/>
        <dsp:cNvSpPr/>
      </dsp:nvSpPr>
      <dsp:spPr>
        <a:xfrm>
          <a:off x="5313228" y="2605460"/>
          <a:ext cx="172367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349EB6-6CDF-4F81-8BCA-0BADD906A951}">
      <dsp:nvSpPr>
        <dsp:cNvPr id="0" name=""/>
        <dsp:cNvSpPr/>
      </dsp:nvSpPr>
      <dsp:spPr>
        <a:xfrm>
          <a:off x="5513518" y="1341464"/>
          <a:ext cx="1149117" cy="277099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Your parent/carer, Your current consultant, Your current specialist nurse, the consultant you will be moving to and the specialist nurse team that will be supporting you. </a:t>
          </a:r>
          <a:endParaRPr lang="en-US" sz="1100" kern="1200" dirty="0"/>
        </a:p>
      </dsp:txBody>
      <dsp:txXfrm>
        <a:off x="5513518" y="1341464"/>
        <a:ext cx="1149117" cy="27709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89CD8-D844-468C-A124-CD5128F54238}">
      <dsp:nvSpPr>
        <dsp:cNvPr id="0" name=""/>
        <dsp:cNvSpPr/>
      </dsp:nvSpPr>
      <dsp:spPr>
        <a:xfrm>
          <a:off x="3080" y="385801"/>
          <a:ext cx="2444055" cy="14664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Teenagers and young adults are massive risk takers- </a:t>
          </a:r>
          <a:endParaRPr lang="en-US" sz="1600" kern="1200"/>
        </a:p>
      </dsp:txBody>
      <dsp:txXfrm>
        <a:off x="3080" y="385801"/>
        <a:ext cx="2444055" cy="1466433"/>
      </dsp:txXfrm>
    </dsp:sp>
    <dsp:sp modelId="{DC91CFC0-F61A-4F1F-8B76-C63B17C42339}">
      <dsp:nvSpPr>
        <dsp:cNvPr id="0" name=""/>
        <dsp:cNvSpPr/>
      </dsp:nvSpPr>
      <dsp:spPr>
        <a:xfrm>
          <a:off x="2691541" y="385801"/>
          <a:ext cx="2444055" cy="1466433"/>
        </a:xfrm>
        <a:prstGeom prst="rect">
          <a:avLst/>
        </a:prstGeom>
        <a:solidFill>
          <a:schemeClr val="accent5">
            <a:hueOff val="-1736021"/>
            <a:satOff val="-118"/>
            <a:lumOff val="28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May not take medications at all or irregularly</a:t>
          </a:r>
          <a:endParaRPr lang="en-US" sz="1600" kern="1200"/>
        </a:p>
      </dsp:txBody>
      <dsp:txXfrm>
        <a:off x="2691541" y="385801"/>
        <a:ext cx="2444055" cy="1466433"/>
      </dsp:txXfrm>
    </dsp:sp>
    <dsp:sp modelId="{2C20C21D-6A6C-4BAD-A150-B6283A9AB384}">
      <dsp:nvSpPr>
        <dsp:cNvPr id="0" name=""/>
        <dsp:cNvSpPr/>
      </dsp:nvSpPr>
      <dsp:spPr>
        <a:xfrm>
          <a:off x="5380002" y="385801"/>
          <a:ext cx="2444055" cy="1466433"/>
        </a:xfrm>
        <a:prstGeom prst="rect">
          <a:avLst/>
        </a:prstGeom>
        <a:solidFill>
          <a:schemeClr val="accent5">
            <a:hueOff val="-3472043"/>
            <a:satOff val="-236"/>
            <a:lumOff val="56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May put themselves in high-risk situations</a:t>
          </a:r>
          <a:endParaRPr lang="en-US" sz="1600" kern="1200"/>
        </a:p>
      </dsp:txBody>
      <dsp:txXfrm>
        <a:off x="5380002" y="385801"/>
        <a:ext cx="2444055" cy="1466433"/>
      </dsp:txXfrm>
    </dsp:sp>
    <dsp:sp modelId="{EDC503F0-A4FA-4204-9884-1124D5DBFB6C}">
      <dsp:nvSpPr>
        <dsp:cNvPr id="0" name=""/>
        <dsp:cNvSpPr/>
      </dsp:nvSpPr>
      <dsp:spPr>
        <a:xfrm>
          <a:off x="8068463" y="385801"/>
          <a:ext cx="2444055" cy="1466433"/>
        </a:xfrm>
        <a:prstGeom prst="rect">
          <a:avLst/>
        </a:prstGeom>
        <a:solidFill>
          <a:schemeClr val="accent5">
            <a:hueOff val="-5208064"/>
            <a:satOff val="-354"/>
            <a:lumOff val="84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Outside influences can affect compliance with medications and self care</a:t>
          </a:r>
          <a:endParaRPr lang="en-US" sz="1600" kern="1200"/>
        </a:p>
      </dsp:txBody>
      <dsp:txXfrm>
        <a:off x="8068463" y="385801"/>
        <a:ext cx="2444055" cy="1466433"/>
      </dsp:txXfrm>
    </dsp:sp>
    <dsp:sp modelId="{B87BA5F6-7F57-411D-9E0D-78E96A9EF4A8}">
      <dsp:nvSpPr>
        <dsp:cNvPr id="0" name=""/>
        <dsp:cNvSpPr/>
      </dsp:nvSpPr>
      <dsp:spPr>
        <a:xfrm>
          <a:off x="3080" y="2096640"/>
          <a:ext cx="2444055" cy="1466433"/>
        </a:xfrm>
        <a:prstGeom prst="rect">
          <a:avLst/>
        </a:prstGeom>
        <a:solidFill>
          <a:schemeClr val="accent5">
            <a:hueOff val="-6944086"/>
            <a:satOff val="-472"/>
            <a:lumOff val="11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Brain Development isn’t complete – </a:t>
          </a:r>
          <a:endParaRPr lang="en-US" sz="1600" kern="1200"/>
        </a:p>
      </dsp:txBody>
      <dsp:txXfrm>
        <a:off x="3080" y="2096640"/>
        <a:ext cx="2444055" cy="1466433"/>
      </dsp:txXfrm>
    </dsp:sp>
    <dsp:sp modelId="{D811513B-C252-4A62-B6E6-09FB5FAEA8E5}">
      <dsp:nvSpPr>
        <dsp:cNvPr id="0" name=""/>
        <dsp:cNvSpPr/>
      </dsp:nvSpPr>
      <dsp:spPr>
        <a:xfrm>
          <a:off x="2691541" y="2096640"/>
          <a:ext cx="2444055" cy="1466433"/>
        </a:xfrm>
        <a:prstGeom prst="rect">
          <a:avLst/>
        </a:prstGeom>
        <a:solidFill>
          <a:schemeClr val="accent5">
            <a:hueOff val="-8680107"/>
            <a:satOff val="-590"/>
            <a:lumOff val="140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Although you may think it is, your brain isn’t fully developed until about 25yrs.</a:t>
          </a:r>
          <a:endParaRPr lang="en-US" sz="1600" kern="1200"/>
        </a:p>
      </dsp:txBody>
      <dsp:txXfrm>
        <a:off x="2691541" y="2096640"/>
        <a:ext cx="2444055" cy="1466433"/>
      </dsp:txXfrm>
    </dsp:sp>
    <dsp:sp modelId="{E9EA6141-B7C1-4734-B542-CBA7763A8667}">
      <dsp:nvSpPr>
        <dsp:cNvPr id="0" name=""/>
        <dsp:cNvSpPr/>
      </dsp:nvSpPr>
      <dsp:spPr>
        <a:xfrm>
          <a:off x="5380002" y="2096640"/>
          <a:ext cx="2444055" cy="1466433"/>
        </a:xfrm>
        <a:prstGeom prst="rect">
          <a:avLst/>
        </a:prstGeom>
        <a:solidFill>
          <a:schemeClr val="accent5">
            <a:hueOff val="-10416129"/>
            <a:satOff val="-708"/>
            <a:lumOff val="16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Outside influences and other people’s opinions, idea’s, cultural Norms may influence how you feel about your health and how you care for yourself. </a:t>
          </a:r>
          <a:endParaRPr lang="en-US" sz="1600" kern="1200"/>
        </a:p>
      </dsp:txBody>
      <dsp:txXfrm>
        <a:off x="5380002" y="2096640"/>
        <a:ext cx="2444055" cy="1466433"/>
      </dsp:txXfrm>
    </dsp:sp>
    <dsp:sp modelId="{7CD9486A-203A-41BE-B52E-8D622AC18EBE}">
      <dsp:nvSpPr>
        <dsp:cNvPr id="0" name=""/>
        <dsp:cNvSpPr/>
      </dsp:nvSpPr>
      <dsp:spPr>
        <a:xfrm>
          <a:off x="8068463" y="2096640"/>
          <a:ext cx="2444055" cy="1466433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Massive time of change – Puberty, Exams, leaving home to go to university etc</a:t>
          </a:r>
          <a:endParaRPr lang="en-US" sz="1600" kern="1200"/>
        </a:p>
      </dsp:txBody>
      <dsp:txXfrm>
        <a:off x="8068463" y="2096640"/>
        <a:ext cx="2444055" cy="1466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E2695-1F73-43FD-A2CC-21BB13DA330E}" type="datetimeFigureOut">
              <a:rPr lang="en-GB" smtClean="0"/>
              <a:t>16/06/2026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85534-458F-499F-9742-8CED06DAF3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2524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DC209-D43A-0E80-7FBC-3F9CA338F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A2DB9B-09E1-6BEC-9C2B-B11FDB8FAC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75459A-27A1-A3BE-9C7F-4B4FBC1357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971C8-FE3E-2161-6805-1B15AEB53D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85534-458F-499F-9742-8CED06DAF3B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920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53E94-61CE-B138-66FC-0956379EF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732805-B09B-C064-4259-A8837619BB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8FE0E7-062E-8F67-2F28-08F531DBA8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13071-C1B9-A2B3-984D-302FA475A4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85534-458F-499F-9742-8CED06DAF3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39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909A7-5D22-4EF6-CF2F-E05E9F5F2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36CAD2-2240-D7FC-3661-DEB33F2172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C5FD17-3B6B-E1BC-A568-B3358A58B7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3B6DA-02D6-1E36-5EAB-6FC7EC4D36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85534-458F-499F-9742-8CED06DAF3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006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BE2AE-CA08-673E-CB28-56A282CD0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D5769D-1406-D854-CF3B-BBE2AEBDC5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4C46BD-F325-AFBD-6A00-F1194F7A56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57589-2E75-636E-732A-80477F23FB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85534-458F-499F-9742-8CED06DAF3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919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720E5-1BAC-D580-1AFE-3666BF4C0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C068E4-3A98-7419-A0D9-80D3FF869A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2C7EED-F233-999D-E4FE-457DA1E99B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221E8-4D4F-8CA2-EE97-6E4AC7436A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85534-458F-499F-9742-8CED06DAF3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708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16015-2360-66FD-97BD-E9F71B32B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8E8A06-8EFF-DA5D-274F-ADB889A93A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350CF3-92B4-D59A-0702-0CE97778B1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C0B81-763C-7D72-4E91-432B787FA9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85534-458F-499F-9742-8CED06DAF3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53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C9316-1422-E110-02C4-AC5CADFCF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52E4CD-4285-9564-40F6-76B7647205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45BDF9-7010-2C66-5CF4-5F63E14513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9D45E-482F-BA83-F861-DD5D1DCD9E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85534-458F-499F-9742-8CED06DAF3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943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C367D-5723-89E7-3F68-81AA1E0E9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C3B266-9CFA-8186-B165-BA94884F21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B02835-B8B2-28B3-A145-F541427BFD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7616BC-85EA-3680-727F-1861179542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85534-458F-499F-9742-8CED06DAF3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391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E028D-C3E8-4D0B-1C64-389BFE4BB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20BE0F-7AD0-1F82-83CE-6EF96EB693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1813D8-F20A-90B7-CDDF-BE69226A10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A1EFB-BB89-4A4F-A5E2-C56A32D5F5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85534-458F-499F-9742-8CED06DAF3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985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E028D-C3E8-4D0B-1C64-389BFE4BB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20BE0F-7AD0-1F82-83CE-6EF96EB693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1813D8-F20A-90B7-CDDF-BE69226A10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A1EFB-BB89-4A4F-A5E2-C56A32D5F5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85534-458F-499F-9742-8CED06DAF3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752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E028D-C3E8-4D0B-1C64-389BFE4BB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20BE0F-7AD0-1F82-83CE-6EF96EB693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1813D8-F20A-90B7-CDDF-BE69226A10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A1EFB-BB89-4A4F-A5E2-C56A32D5F5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85534-458F-499F-9742-8CED06DAF3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158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539CF-1388-2709-4D52-B98E1FA9B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26EFD6-D949-D91C-C2C8-8BBF2692A6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319656-76C4-7D06-DF48-A6667873F5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15F71-2759-292F-FF55-2087E24736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85534-458F-499F-9742-8CED06DAF3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5875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E028D-C3E8-4D0B-1C64-389BFE4BB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20BE0F-7AD0-1F82-83CE-6EF96EB693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1813D8-F20A-90B7-CDDF-BE69226A10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A1EFB-BB89-4A4F-A5E2-C56A32D5F5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85534-458F-499F-9742-8CED06DAF3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281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E028D-C3E8-4D0B-1C64-389BFE4BB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20BE0F-7AD0-1F82-83CE-6EF96EB693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1813D8-F20A-90B7-CDDF-BE69226A10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A1EFB-BB89-4A4F-A5E2-C56A32D5F5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85534-458F-499F-9742-8CED06DAF3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5199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E028D-C3E8-4D0B-1C64-389BFE4BB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20BE0F-7AD0-1F82-83CE-6EF96EB693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1813D8-F20A-90B7-CDDF-BE69226A10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A1EFB-BB89-4A4F-A5E2-C56A32D5F5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85534-458F-499F-9742-8CED06DAF3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4276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E028D-C3E8-4D0B-1C64-389BFE4BB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20BE0F-7AD0-1F82-83CE-6EF96EB693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1813D8-F20A-90B7-CDDF-BE69226A10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A1EFB-BB89-4A4F-A5E2-C56A32D5F5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85534-458F-499F-9742-8CED06DAF3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2629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E028D-C3E8-4D0B-1C64-389BFE4BB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20BE0F-7AD0-1F82-83CE-6EF96EB693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1813D8-F20A-90B7-CDDF-BE69226A10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A1EFB-BB89-4A4F-A5E2-C56A32D5F5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85534-458F-499F-9742-8CED06DAF3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3542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E028D-C3E8-4D0B-1C64-389BFE4BB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20BE0F-7AD0-1F82-83CE-6EF96EB693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1813D8-F20A-90B7-CDDF-BE69226A10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A1EFB-BB89-4A4F-A5E2-C56A32D5F5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85534-458F-499F-9742-8CED06DAF3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1351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E028D-C3E8-4D0B-1C64-389BFE4BB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20BE0F-7AD0-1F82-83CE-6EF96EB693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1813D8-F20A-90B7-CDDF-BE69226A10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A1EFB-BB89-4A4F-A5E2-C56A32D5F5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85534-458F-499F-9742-8CED06DAF3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3202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E028D-C3E8-4D0B-1C64-389BFE4BB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20BE0F-7AD0-1F82-83CE-6EF96EB693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1813D8-F20A-90B7-CDDF-BE69226A10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A1EFB-BB89-4A4F-A5E2-C56A32D5F5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85534-458F-499F-9742-8CED06DAF3BB}" type="slidenum">
              <a:rPr lang="en-GB" smtClean="0"/>
              <a:t>59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985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46DF6-267A-83AE-DADD-C7DA510ED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4322CB-D545-686F-F4E4-24BE3A2C23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629F16-DAA3-2A33-D7DD-ADD06CB185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D6425-0C4D-7ADE-BA7A-BC0ED36D61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85534-458F-499F-9742-8CED06DAF3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823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03AE4-7BE5-6A4A-3DF2-52D05D72E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270BCA-291F-C235-E9D9-11377208E9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FFD239-97AB-73FA-77C7-BBAA75853A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A270D-B6AE-52E6-2B85-C1D522046C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85534-458F-499F-9742-8CED06DAF3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39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52D11-86EF-424D-970A-42B7BF2E4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247FFC-D68D-CCBF-2692-DDE6336738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3CA9ED-5208-5DA6-8698-9FE6232AD4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D0EB7-0547-0633-8BD4-D83F04E610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85534-458F-499F-9742-8CED06DAF3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303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27847-FCAB-F184-6236-A827E79DE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922DB5-0DC2-777D-1EFD-4EBC9F364A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88DE9E-60DA-EA3B-5BD4-21146E7C24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C2504-97C7-F2A6-73D9-C110F13B3D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85534-458F-499F-9742-8CED06DAF3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312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A37CF-86F5-06BC-AD1E-604078401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9BE9F7-3797-B59F-CEED-3B84614C64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190B84-767A-7BD4-D1C4-D34374BAAA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33230-6C93-1E03-36E7-72DEAA2372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85534-458F-499F-9742-8CED06DAF3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695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BA238-CFF5-C377-9521-4A333AC65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00641F-6545-1656-8103-9800AD92D4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92A399-6B3C-3D4C-C8D1-920A6BAEE5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483B2-FFC7-8C08-93BD-B00761E01A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85534-458F-499F-9742-8CED06DAF3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562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99555-8C85-ABBE-3457-796DF3DC3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8D9A17-4493-86DD-4938-55554818A6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21084B-89C9-FB97-FC37-9AB9C57A66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3068C-110F-6CF6-9B22-1B78AA309D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85534-458F-499F-9742-8CED06DAF3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052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14C53-5E22-7B51-A063-5B393D766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EBE84F-055A-A07C-89AB-0A58C520D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0EA21-EBD4-92BB-75A5-8D439CB40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0245-F70B-4B84-9C29-F80A692E90DE}" type="datetimeFigureOut">
              <a:rPr lang="en-GB" smtClean="0"/>
              <a:t>16/06/2026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BD584-66F9-12F0-4D46-9E742388D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64CA5-42A9-ADA4-370F-967223B61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2E386-A501-4224-A36F-2A8A6C17D1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69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8A82A-A89B-979C-5BFD-396533743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04894C-6E57-69AA-273A-CCD820CF9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F3EE2-0E58-1BC1-892F-02CEECE46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0245-F70B-4B84-9C29-F80A692E90DE}" type="datetimeFigureOut">
              <a:rPr lang="en-GB" smtClean="0"/>
              <a:t>16/06/2026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94D9B-1A44-B986-1484-331C00D38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CCE40-B343-30FC-D1C0-3AC35418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2E386-A501-4224-A36F-2A8A6C17D1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350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AB4FDA-3B79-16E5-9E65-140DCDDED8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5CDAAA-4B2A-E4E1-E9E3-361635D26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EBB11-1E45-D3E0-D9D5-4A0468012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0245-F70B-4B84-9C29-F80A692E90DE}" type="datetimeFigureOut">
              <a:rPr lang="en-GB" smtClean="0"/>
              <a:t>16/06/2026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66FE8-0576-B09F-2A99-73D81F55A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FE399-0EB6-07A7-6D3F-C413D501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2E386-A501-4224-A36F-2A8A6C17D1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1830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D3BE-82CD-4877-A54C-CB8EDAE7AF11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3FAB-4082-4149-9517-21910D460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994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D3BE-82CD-4877-A54C-CB8EDAE7AF11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3FAB-4082-4149-9517-21910D460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817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D3BE-82CD-4877-A54C-CB8EDAE7AF11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3FAB-4082-4149-9517-21910D460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639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D3BE-82CD-4877-A54C-CB8EDAE7AF11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3FAB-4082-4149-9517-21910D460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754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D3BE-82CD-4877-A54C-CB8EDAE7AF11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3FAB-4082-4149-9517-21910D460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828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D3BE-82CD-4877-A54C-CB8EDAE7AF11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3FAB-4082-4149-9517-21910D460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98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D3BE-82CD-4877-A54C-CB8EDAE7AF11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3FAB-4082-4149-9517-21910D460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694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D3BE-82CD-4877-A54C-CB8EDAE7AF11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3FAB-4082-4149-9517-21910D460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745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43668-8D54-57B7-D83F-D284A1189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A1ADE-E04C-D990-FDA8-5BEF7996A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2389F-C97E-ECE7-E09E-AFD56F64C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0245-F70B-4B84-9C29-F80A692E90DE}" type="datetimeFigureOut">
              <a:rPr lang="en-GB" smtClean="0"/>
              <a:t>16/06/2026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3BED5-E2BB-ABA1-B647-722ABA758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EAA39-96BC-ABFF-36DD-1A9FB9F03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2E386-A501-4224-A36F-2A8A6C17D1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4329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D3BE-82CD-4877-A54C-CB8EDAE7AF11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3FAB-4082-4149-9517-21910D460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953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D3BE-82CD-4877-A54C-CB8EDAE7AF11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3FAB-4082-4149-9517-21910D460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395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D3BE-82CD-4877-A54C-CB8EDAE7AF11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3FAB-4082-4149-9517-21910D460A22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3489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D3BE-82CD-4877-A54C-CB8EDAE7AF11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3FAB-4082-4149-9517-21910D460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471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D3BE-82CD-4877-A54C-CB8EDAE7AF11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3FAB-4082-4149-9517-21910D460A22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240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D3BE-82CD-4877-A54C-CB8EDAE7AF11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3FAB-4082-4149-9517-21910D460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199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D3BE-82CD-4877-A54C-CB8EDAE7AF11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3FAB-4082-4149-9517-21910D460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21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D3BE-82CD-4877-A54C-CB8EDAE7AF11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3FAB-4082-4149-9517-21910D460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942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258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5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29116-A8B6-E1AE-ACA2-0D17EFC57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5FDB5-93E7-255B-3547-04EDCAFC3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48C2D-896C-E641-87D4-3427C8C2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0245-F70B-4B84-9C29-F80A692E90DE}" type="datetimeFigureOut">
              <a:rPr lang="en-GB" smtClean="0"/>
              <a:t>16/06/2026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3487A-8A50-8364-E316-3B67C03BA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3C06A-E6D1-C6B8-F78B-4ED67759D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2E386-A501-4224-A36F-2A8A6C17D1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7142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192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8292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7420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7895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64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81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0857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4073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934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D92C-C9C7-1AB6-D97C-01DFECDC1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93A6C-D8BA-A3AC-7571-B770FD5A85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3F695-47DD-E26B-D7D8-0BD23261C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E815B-B22A-2209-F08F-E222B08DB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0245-F70B-4B84-9C29-F80A692E90DE}" type="datetimeFigureOut">
              <a:rPr lang="en-GB" smtClean="0"/>
              <a:t>16/06/2026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9FCC84-3871-A7B2-8727-D4198DAE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5EDFF-D547-E81F-F7F8-DA08BC76E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2E386-A501-4224-A36F-2A8A6C17D1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38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2267-1967-76CA-F9E4-BD2025365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9153F-B3D3-F46D-994E-FC52853EA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9817B7-CD2F-EB1C-036F-C47DE0367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B745A0-CBA1-581E-CB2D-2CC5296125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58B097-C264-275D-C76D-C0639CED8C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B1DF51-2C87-ACA7-6C62-3C998CC2D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0245-F70B-4B84-9C29-F80A692E90DE}" type="datetimeFigureOut">
              <a:rPr lang="en-GB" smtClean="0"/>
              <a:t>16/06/2026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B876B9-1CC1-D902-7BF8-7BE350D43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086D9E-3181-EFE2-1D47-558BDA986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2E386-A501-4224-A36F-2A8A6C17D1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707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2598-9F03-C7BD-C8AD-2FF94F6C2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375310-53B4-6879-BB4E-D5F8A53E7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0245-F70B-4B84-9C29-F80A692E90DE}" type="datetimeFigureOut">
              <a:rPr lang="en-GB" smtClean="0"/>
              <a:t>16/06/2026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79FD49-72BF-E697-27F6-C196C50B5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05A43C-4EBB-F019-B43F-92434485B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2E386-A501-4224-A36F-2A8A6C17D1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8508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07DC5-EFCA-D3C4-8EB5-E052ADA09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0245-F70B-4B84-9C29-F80A692E90DE}" type="datetimeFigureOut">
              <a:rPr lang="en-GB" smtClean="0"/>
              <a:t>16/06/2026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068B43-505C-83E3-02D3-FB129C3A8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404B9-241F-208D-486F-6172B6CF9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2E386-A501-4224-A36F-2A8A6C17D1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79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AD279-011D-9459-9287-6336FE5B9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90DA2-DC61-5701-5F5B-B42D49AED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BA03A-AF4B-837C-4A59-65A73247D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85103-6869-6EF0-E380-5B6796EA4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0245-F70B-4B84-9C29-F80A692E90DE}" type="datetimeFigureOut">
              <a:rPr lang="en-GB" smtClean="0"/>
              <a:t>16/06/2026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2DCB77-3090-56BE-68C2-91EC83559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7A157C-825E-D547-3C83-DEBA7DFC9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2E386-A501-4224-A36F-2A8A6C17D1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649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337C0-BC32-F4AD-A83C-3EF6A5ED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D47F8E-E3C9-16E9-02E7-A83706DCEF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1F535C-0672-72EE-9959-8A2DF05C0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4A1FD9-3355-3617-16F2-B5BAD867D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0245-F70B-4B84-9C29-F80A692E90DE}" type="datetimeFigureOut">
              <a:rPr lang="en-GB" smtClean="0"/>
              <a:t>16/06/2026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858B9C-AF23-04A8-2C5E-36E5C82A2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2E233-5A92-0AEA-C49F-9FDCCF3F7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2E386-A501-4224-A36F-2A8A6C17D1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542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D7E492-0D77-1DD1-7E2D-A428E103B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CB129B-A428-4907-A29C-B4D1AF663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6E43E-81BA-3083-8F20-7215D65708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430245-F70B-4B84-9C29-F80A692E90DE}" type="datetimeFigureOut">
              <a:rPr lang="en-GB" smtClean="0"/>
              <a:t>16/06/2026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8CB0C-A2FB-CC22-1480-23A68F587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A6421-3371-11CF-15EA-EB856C754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32E386-A501-4224-A36F-2A8A6C17D1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970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0D3BE-82CD-4877-A54C-CB8EDAE7AF11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B3E3FAB-4082-4149-9517-21910D460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02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79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fif"/><Relationship Id="rId5" Type="http://schemas.openxmlformats.org/officeDocument/2006/relationships/image" Target="../media/image8.jfif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f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7.jpg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f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38DD49-86F9-9610-23CE-8744C1EF2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4E94F53-3C7B-DCCB-BC81-9EE535A40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BC240B-4E27-DB61-5E26-27436E19D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07F6B3-BAE0-76A4-2FBA-B4B72BA7F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F7A48B-5939-5546-F63B-066077AB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DB0B37A-B512-97E7-E7A0-F03DE851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6066A2-1EC5-1621-75FF-167E71686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979" y="244885"/>
            <a:ext cx="3812898" cy="1086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6D4EDE-C602-6B7D-228C-97CE1EBA682A}"/>
              </a:ext>
            </a:extLst>
          </p:cNvPr>
          <p:cNvSpPr txBox="1"/>
          <p:nvPr/>
        </p:nvSpPr>
        <p:spPr>
          <a:xfrm>
            <a:off x="490193" y="3108191"/>
            <a:ext cx="1077483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4400" dirty="0">
                <a:solidFill>
                  <a:srgbClr val="800000"/>
                </a:solidFill>
                <a:latin typeface="+mj-lt"/>
              </a:rPr>
              <a:t>Sickle Cell Disorder </a:t>
            </a:r>
          </a:p>
          <a:p>
            <a:pPr algn="l"/>
            <a:r>
              <a:rPr lang="en-GB" sz="4400" dirty="0">
                <a:latin typeface="+mj-lt"/>
              </a:rPr>
              <a:t>Patient Education Event</a:t>
            </a:r>
            <a:br>
              <a:rPr lang="en-GB" sz="4400" dirty="0">
                <a:latin typeface="+mj-lt"/>
              </a:rPr>
            </a:br>
            <a:r>
              <a:rPr lang="en-GB" sz="4400" dirty="0">
                <a:solidFill>
                  <a:srgbClr val="FF0000"/>
                </a:solidFill>
                <a:latin typeface="+mj-lt"/>
              </a:rPr>
              <a:t>21</a:t>
            </a:r>
            <a:r>
              <a:rPr lang="en-GB" sz="4400" baseline="30000" dirty="0">
                <a:solidFill>
                  <a:srgbClr val="FF0000"/>
                </a:solidFill>
                <a:latin typeface="+mj-lt"/>
              </a:rPr>
              <a:t>st</a:t>
            </a:r>
            <a:r>
              <a:rPr lang="en-GB" sz="4400" dirty="0">
                <a:solidFill>
                  <a:srgbClr val="FF0000"/>
                </a:solidFill>
                <a:latin typeface="+mj-lt"/>
              </a:rPr>
              <a:t> June 2025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778583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41647C-E157-6DE6-1082-FB091FFBA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9B9B81-0D90-EF57-B012-27DBD7FCA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979" y="244885"/>
            <a:ext cx="3812898" cy="10866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732B6-5889-5016-7BC8-4EA41DDFCA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3E960FA-2734-F3A5-542C-3B7CCC94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415779" cy="966436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Does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HbS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Cause Problems?</a:t>
            </a:r>
          </a:p>
        </p:txBody>
      </p:sp>
      <p:pic>
        <p:nvPicPr>
          <p:cNvPr id="2" name="Content Placeholder 3" descr="Sickle-shaped red blood cells">
            <a:extLst>
              <a:ext uri="{FF2B5EF4-FFF2-40B4-BE49-F238E27FC236}">
                <a16:creationId xmlns:a16="http://schemas.microsoft.com/office/drawing/2014/main" id="{26B7DB22-B9C6-953C-F6BD-38E43114B0AF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051076" y="1825625"/>
            <a:ext cx="2755847" cy="4351338"/>
          </a:xfrm>
          <a:prstGeom prst="rect">
            <a:avLst/>
          </a:prstGeom>
        </p:spPr>
      </p:pic>
      <p:pic>
        <p:nvPicPr>
          <p:cNvPr id="7" name="Content Placeholder 8" descr="A close up of a person's face">
            <a:extLst>
              <a:ext uri="{FF2B5EF4-FFF2-40B4-BE49-F238E27FC236}">
                <a16:creationId xmlns:a16="http://schemas.microsoft.com/office/drawing/2014/main" id="{A8CB7A5C-0E8E-04C7-5DAE-03F7B2C59B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35" y="2013483"/>
            <a:ext cx="3800475" cy="1200150"/>
          </a:xfrm>
        </p:spPr>
      </p:pic>
      <p:pic>
        <p:nvPicPr>
          <p:cNvPr id="9" name="Picture 8" descr="A close-up of a person's body&#10;&#10;AI-generated content may be incorrect.">
            <a:extLst>
              <a:ext uri="{FF2B5EF4-FFF2-40B4-BE49-F238E27FC236}">
                <a16:creationId xmlns:a16="http://schemas.microsoft.com/office/drawing/2014/main" id="{2228A2F8-1942-8EF1-5D73-1D68585E28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46" y="4110706"/>
            <a:ext cx="2442093" cy="195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81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9AC35B-00C8-F468-DF3F-D6CE7FE90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51E2196-1220-0C92-0FA9-A808138D4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AC0B21-32EF-24B1-FC15-8F43642C9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785953-1288-78C8-102C-AD2BF2183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76DF9C7-A53F-F348-3AE6-06662BDFD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D1A073-0F2A-C584-08FA-C0FD5F9E3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6830A-8AD1-A32D-3298-63CA75F450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4" y="353160"/>
            <a:ext cx="7091300" cy="898581"/>
          </a:xfrm>
        </p:spPr>
        <p:txBody>
          <a:bodyPr anchor="ctr">
            <a:noAutofit/>
          </a:bodyPr>
          <a:lstStyle/>
          <a:p>
            <a:pPr algn="l"/>
            <a:r>
              <a:rPr lang="en-GB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Sickle Cell Disease Present?</a:t>
            </a:r>
            <a:br>
              <a:rPr lang="en-GB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2D46F20-C80C-B091-1344-06BE53F68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979" y="244885"/>
            <a:ext cx="3812898" cy="1086676"/>
          </a:xfrm>
          <a:prstGeom prst="rect">
            <a:avLst/>
          </a:prstGeom>
        </p:spPr>
      </p:pic>
      <p:pic>
        <p:nvPicPr>
          <p:cNvPr id="3" name="Content Placeholder 4" descr="A cartoon of a person with text&#10;&#10;AI-generated content may be incorrect.">
            <a:extLst>
              <a:ext uri="{FF2B5EF4-FFF2-40B4-BE49-F238E27FC236}">
                <a16:creationId xmlns:a16="http://schemas.microsoft.com/office/drawing/2014/main" id="{6DD31732-44E7-7D7B-9AFF-F65DAEDA6B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598" y="1838324"/>
            <a:ext cx="4578154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24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067345-589A-F85F-BBFB-75AF8C381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1B2F88D-6468-C02C-C323-18BBE3304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430AAC-DDFA-979E-A9EB-54CAB30B5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8AA49A5-F6B8-9640-728C-369F62DB4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265B0D-AFE5-8904-7F6B-D9BC0B2A3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B7A5010-2E39-8F80-622D-0D50CE3C2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97F7F2-E9A8-51B3-F3BD-BF06F7E45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4" y="353160"/>
            <a:ext cx="7091300" cy="898581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GB" sz="4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Complications of Sickle Cell Disease</a:t>
            </a:r>
            <a:br>
              <a:rPr lang="en-GB" sz="2800" dirty="0">
                <a:solidFill>
                  <a:srgbClr val="FFFFFF"/>
                </a:solidFill>
              </a:rPr>
            </a:br>
            <a:endParaRPr lang="en-GB" sz="2800" dirty="0">
              <a:solidFill>
                <a:srgbClr val="FFFFFF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DA7C67-D601-7FF5-F1F9-BD8F47D52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979" y="244885"/>
            <a:ext cx="3812898" cy="1086676"/>
          </a:xfrm>
          <a:prstGeom prst="rect">
            <a:avLst/>
          </a:prstGeom>
        </p:spPr>
      </p:pic>
      <p:pic>
        <p:nvPicPr>
          <p:cNvPr id="3" name="Picture 7" descr="sickle cell periph blood">
            <a:extLst>
              <a:ext uri="{FF2B5EF4-FFF2-40B4-BE49-F238E27FC236}">
                <a16:creationId xmlns:a16="http://schemas.microsoft.com/office/drawing/2014/main" id="{1B29BE8D-DB76-5274-0361-BC4116868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3100161"/>
            <a:ext cx="28702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x-ray of a chest and a blood academy">
            <a:extLst>
              <a:ext uri="{FF2B5EF4-FFF2-40B4-BE49-F238E27FC236}">
                <a16:creationId xmlns:a16="http://schemas.microsoft.com/office/drawing/2014/main" id="{51100A35-628C-D523-463D-5D0DDBF34D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93" y="1705278"/>
            <a:ext cx="2282561" cy="1773238"/>
          </a:xfrm>
          <a:prstGeom prst="rect">
            <a:avLst/>
          </a:prstGeom>
        </p:spPr>
      </p:pic>
      <p:pic>
        <p:nvPicPr>
          <p:cNvPr id="6" name="Content Placeholder 10" descr="A close-up of a person's body&#10;&#10;AI-generated content may be incorrect.">
            <a:extLst>
              <a:ext uri="{FF2B5EF4-FFF2-40B4-BE49-F238E27FC236}">
                <a16:creationId xmlns:a16="http://schemas.microsoft.com/office/drawing/2014/main" id="{EFFCD4D5-267C-2650-EA52-241C37FFBD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549" y="4861311"/>
            <a:ext cx="1813490" cy="145336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314C587-9480-DC99-132D-4907B724F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12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746" y="4662434"/>
            <a:ext cx="1865990" cy="195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" name="Picture 30" descr="gallstones">
            <a:extLst>
              <a:ext uri="{FF2B5EF4-FFF2-40B4-BE49-F238E27FC236}">
                <a16:creationId xmlns:a16="http://schemas.microsoft.com/office/drawing/2014/main" id="{041844A4-52E0-599A-309F-DE9BB2CB8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536" y="1681874"/>
            <a:ext cx="22352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0">
            <a:extLst>
              <a:ext uri="{FF2B5EF4-FFF2-40B4-BE49-F238E27FC236}">
                <a16:creationId xmlns:a16="http://schemas.microsoft.com/office/drawing/2014/main" id="{497F8686-0963-6AD6-042C-ABC745FBF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5896" y="5822935"/>
            <a:ext cx="1688144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Priapism</a:t>
            </a:r>
          </a:p>
        </p:txBody>
      </p:sp>
      <p:sp>
        <p:nvSpPr>
          <p:cNvPr id="13" name="Text Box 25">
            <a:extLst>
              <a:ext uri="{FF2B5EF4-FFF2-40B4-BE49-F238E27FC236}">
                <a16:creationId xmlns:a16="http://schemas.microsoft.com/office/drawing/2014/main" id="{4DD069E1-FCCB-3EBE-CEBE-8479BC7B5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839" y="1557339"/>
            <a:ext cx="1512887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Enuresis</a:t>
            </a: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A7F049EA-610F-4795-74A7-DA588B1047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0326" y="3860800"/>
            <a:ext cx="7921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Line 31">
            <a:extLst>
              <a:ext uri="{FF2B5EF4-FFF2-40B4-BE49-F238E27FC236}">
                <a16:creationId xmlns:a16="http://schemas.microsoft.com/office/drawing/2014/main" id="{100A03ED-BED4-76EA-12B3-2013B2EBB0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36049" y="2503590"/>
            <a:ext cx="358775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Line 28">
            <a:extLst>
              <a:ext uri="{FF2B5EF4-FFF2-40B4-BE49-F238E27FC236}">
                <a16:creationId xmlns:a16="http://schemas.microsoft.com/office/drawing/2014/main" id="{4C505396-86E7-9B72-4E75-93E817D606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238102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B5DAB347-E9F3-4565-746C-9B5DBB69A61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3205" y="524565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Line 9">
            <a:extLst>
              <a:ext uri="{FF2B5EF4-FFF2-40B4-BE49-F238E27FC236}">
                <a16:creationId xmlns:a16="http://schemas.microsoft.com/office/drawing/2014/main" id="{7FB6BA23-262E-5DAE-F0BD-951F0B1473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57756" y="4952358"/>
            <a:ext cx="9350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Line 27">
            <a:extLst>
              <a:ext uri="{FF2B5EF4-FFF2-40B4-BE49-F238E27FC236}">
                <a16:creationId xmlns:a16="http://schemas.microsoft.com/office/drawing/2014/main" id="{0A1C0189-1DDF-D512-6F78-2C768E51EA8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13085" y="2903540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81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D799B3-D069-54E1-AEE5-A3FF5ABD6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DCBCD4D-91BA-B9AF-B304-929722C73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1008D3-7D7D-2E72-F70E-DC946CD3C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B193FB-F21E-133F-E5F6-4A460FE2B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12C4E95-A791-2C81-0DC4-39AF37A3F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FAA7C3-9509-5C4B-C661-CFDA8537B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A5016E-9038-76D2-2B83-956054EE2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4" y="353160"/>
            <a:ext cx="7091300" cy="898581"/>
          </a:xfrm>
        </p:spPr>
        <p:txBody>
          <a:bodyPr anchor="ctr">
            <a:normAutofit fontScale="90000"/>
          </a:bodyPr>
          <a:lstStyle/>
          <a:p>
            <a:pPr algn="l"/>
            <a:br>
              <a:rPr lang="en-GB" sz="2800" dirty="0">
                <a:solidFill>
                  <a:srgbClr val="FFFFFF"/>
                </a:solidFill>
              </a:rPr>
            </a:br>
            <a:r>
              <a:rPr lang="en-GB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Manage Pain At Home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A2F4FE-70FC-A2D8-9340-7E00FBDB7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979" y="244885"/>
            <a:ext cx="3812898" cy="1086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7DD33B-5022-B824-6E55-EF5AA3950253}"/>
              </a:ext>
            </a:extLst>
          </p:cNvPr>
          <p:cNvSpPr txBox="1"/>
          <p:nvPr/>
        </p:nvSpPr>
        <p:spPr>
          <a:xfrm>
            <a:off x="211015" y="1686686"/>
            <a:ext cx="11485265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Distraction techniques – read a book/ play game/meditation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Drink plenty of fluids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Keep warm – have a bath/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wheaty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bags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Pain relief: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Paracetamol +/- NSAID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Opioid medication – codeine/morphine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pain not resolved need to attend hospital for consideration of intranasal/ intravenous analgesia/ IV fluids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539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51ACA3-5FBC-B713-CD3A-ADAAD3DE6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92E0CF5-572E-DB41-C4D3-D6832E107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45DD11-6C01-066B-1C94-8DC46C864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DC076C-D51F-44FC-1894-C7E848CBE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5A8BDD-C992-7C10-9739-001E1EC6A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C91891-7D1E-0A3D-0308-7EFC10A0C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83C279-F16A-268D-CAAB-F0204F369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4" y="353160"/>
            <a:ext cx="7091300" cy="898581"/>
          </a:xfrm>
        </p:spPr>
        <p:txBody>
          <a:bodyPr anchor="ctr">
            <a:noAutofit/>
          </a:bodyPr>
          <a:lstStyle/>
          <a:p>
            <a:pPr algn="l"/>
            <a:r>
              <a:rPr lang="en-GB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I do to help myself?</a:t>
            </a:r>
            <a:br>
              <a:rPr lang="en-GB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F3D7D5F-CAB9-40F7-BEF8-2355A0E3B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979" y="244885"/>
            <a:ext cx="3812898" cy="1086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DAF99E-C7E6-CEC0-8898-7FBF3D9AB292}"/>
              </a:ext>
            </a:extLst>
          </p:cNvPr>
          <p:cNvSpPr txBox="1"/>
          <p:nvPr/>
        </p:nvSpPr>
        <p:spPr>
          <a:xfrm>
            <a:off x="211015" y="1686686"/>
            <a:ext cx="1148526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Try to keep blood flowing freely 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Keep warm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Keep well hydrated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Health: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Exercise regularly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Eat a good diet with fruit/vegetables for all nutrients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Try and manage stress/anxiety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Take prescribed medicines from the hospital: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Penicillin V (to prevent infection)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Folic Acid (to give nutrients needed to make red blood cells)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Paracetamol/Ibuprofen if pain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Vaccinations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Routine childhood vaccinations and additional flu vaccine/pneumococcal vaccine/Men ACWY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unwell need to seek medical advice early</a:t>
            </a:r>
          </a:p>
        </p:txBody>
      </p:sp>
    </p:spTree>
    <p:extLst>
      <p:ext uri="{BB962C8B-B14F-4D97-AF65-F5344CB8AC3E}">
        <p14:creationId xmlns:p14="http://schemas.microsoft.com/office/powerpoint/2010/main" val="1512314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54D02E-8A8D-211D-F2F0-06F0F0949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B1FEA3F-9304-9B0D-9389-EAFEFBF39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0CF4B6-4C44-422E-6FD9-FE38D5FF1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B6C061-F4D8-9263-DADD-39B6F41F1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05F652-71B4-9EA3-4F60-46571A381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3C8892-5F0B-CC48-A54A-9CBA5900F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9FD58F-A275-BE67-8245-4B8C644A89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4" y="353160"/>
            <a:ext cx="7091300" cy="898581"/>
          </a:xfrm>
        </p:spPr>
        <p:txBody>
          <a:bodyPr anchor="ctr">
            <a:noAutofit/>
          </a:bodyPr>
          <a:lstStyle/>
          <a:p>
            <a:pPr algn="l"/>
            <a:r>
              <a:rPr lang="en-GB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I Need To Come To Clinic?</a:t>
            </a:r>
            <a:br>
              <a:rPr lang="en-GB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2091937-B42B-F2CA-E891-CD2AD93B0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979" y="244885"/>
            <a:ext cx="3812898" cy="1086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70B10B-1EF5-3EC3-1F63-4EAAD3AB39D0}"/>
              </a:ext>
            </a:extLst>
          </p:cNvPr>
          <p:cNvSpPr txBox="1"/>
          <p:nvPr/>
        </p:nvSpPr>
        <p:spPr>
          <a:xfrm>
            <a:off x="211015" y="1686686"/>
            <a:ext cx="1148526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provide support with living/caring with sickle cell disease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discuss any problems managed at home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check bloods and ensure no damage because of sickle cell disease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ensure growing/puberty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examine to ensure no damage due to sickle cell disease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discuss medications available and monitor if taking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discuss any new advances in sickle cell disease</a:t>
            </a:r>
          </a:p>
        </p:txBody>
      </p:sp>
    </p:spTree>
    <p:extLst>
      <p:ext uri="{BB962C8B-B14F-4D97-AF65-F5344CB8AC3E}">
        <p14:creationId xmlns:p14="http://schemas.microsoft.com/office/powerpoint/2010/main" val="3746748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A15AF8-9390-FA2B-97C9-878CF4AA9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010928-6653-E3E7-D0FB-7AA9CC2C3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979" y="244885"/>
            <a:ext cx="3812898" cy="10866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10CC2-DFED-12C1-E3E0-9208134784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pPr algn="ctr"/>
            <a:endParaRPr lang="en-GB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EA77A52-2142-9FCA-E6A5-C547A27E3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415779" cy="966436"/>
          </a:xfrm>
          <a:solidFill>
            <a:schemeClr val="tx2"/>
          </a:solidFill>
        </p:spPr>
        <p:txBody>
          <a:bodyPr>
            <a:normAutofit/>
          </a:bodyPr>
          <a:lstStyle/>
          <a:p>
            <a:endParaRPr lang="en-GB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Question Mark Animation Clip Art ...">
            <a:extLst>
              <a:ext uri="{FF2B5EF4-FFF2-40B4-BE49-F238E27FC236}">
                <a16:creationId xmlns:a16="http://schemas.microsoft.com/office/drawing/2014/main" id="{CE8F652B-704E-927F-5ADB-BAC65278798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992" y="2390224"/>
            <a:ext cx="2328530" cy="325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862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0526" y="1345475"/>
            <a:ext cx="8437980" cy="2063931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 dirty="0"/>
              <a:t>Your Diet Your Health: </a:t>
            </a:r>
            <a:r>
              <a:rPr lang="en-GB" sz="3600" b="1" dirty="0"/>
              <a:t>Considering Healthy Eating Principles, Habits and Behaviours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8876" y="4184128"/>
            <a:ext cx="6193800" cy="2360363"/>
          </a:xfrm>
        </p:spPr>
        <p:txBody>
          <a:bodyPr>
            <a:noAutofit/>
          </a:bodyPr>
          <a:lstStyle/>
          <a:p>
            <a:pPr algn="ctr"/>
            <a:r>
              <a:rPr lang="en-GB" sz="2000" dirty="0">
                <a:solidFill>
                  <a:schemeClr val="accent1"/>
                </a:solidFill>
                <a:latin typeface="+mj-lt"/>
              </a:rPr>
              <a:t>Presented by </a:t>
            </a:r>
          </a:p>
          <a:p>
            <a:pPr algn="ctr"/>
            <a:r>
              <a:rPr lang="en-GB" sz="2000" dirty="0">
                <a:solidFill>
                  <a:schemeClr val="accent1"/>
                </a:solidFill>
                <a:latin typeface="+mj-lt"/>
              </a:rPr>
              <a:t>Dr Claudine Matthews </a:t>
            </a:r>
            <a:r>
              <a:rPr lang="en-GB" sz="2000" dirty="0">
                <a:solidFill>
                  <a:schemeClr val="accent1"/>
                </a:solidFill>
                <a:latin typeface="+mj-lt"/>
                <a:cs typeface="Futura Condensed"/>
              </a:rPr>
              <a:t>DPROF HSC RD FHEA</a:t>
            </a:r>
            <a:r>
              <a:rPr lang="en-GB" sz="2000" dirty="0">
                <a:solidFill>
                  <a:schemeClr val="accent1"/>
                </a:solidFill>
                <a:latin typeface="+mj-lt"/>
              </a:rPr>
              <a:t> </a:t>
            </a:r>
          </a:p>
          <a:p>
            <a:pPr algn="ctr"/>
            <a:endParaRPr lang="en-GB" sz="2000" dirty="0">
              <a:solidFill>
                <a:schemeClr val="accent1"/>
              </a:solidFill>
              <a:latin typeface="+mj-lt"/>
            </a:endParaRPr>
          </a:p>
          <a:p>
            <a:pPr algn="ctr"/>
            <a:r>
              <a:rPr lang="en-GB" sz="2000" dirty="0">
                <a:solidFill>
                  <a:schemeClr val="accent1"/>
                </a:solidFill>
                <a:latin typeface="+mj-lt"/>
              </a:rPr>
              <a:t>NE &amp; Y Patient Education Event - Nutrition </a:t>
            </a:r>
          </a:p>
          <a:p>
            <a:pPr algn="ctr"/>
            <a:r>
              <a:rPr lang="en-GB" sz="2000" dirty="0">
                <a:solidFill>
                  <a:schemeClr val="accent1"/>
                </a:solidFill>
                <a:latin typeface="+mj-lt"/>
              </a:rPr>
              <a:t>21</a:t>
            </a:r>
            <a:r>
              <a:rPr lang="en-GB" sz="2000" baseline="30000" dirty="0">
                <a:solidFill>
                  <a:schemeClr val="accent1"/>
                </a:solidFill>
                <a:latin typeface="+mj-lt"/>
              </a:rPr>
              <a:t>st</a:t>
            </a:r>
            <a:r>
              <a:rPr lang="en-GB" sz="2000" dirty="0">
                <a:solidFill>
                  <a:schemeClr val="accent1"/>
                </a:solidFill>
                <a:latin typeface="+mj-lt"/>
              </a:rPr>
              <a:t> June 2025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70" y="4598894"/>
            <a:ext cx="2259106" cy="225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08688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40" name="Picture 39" descr="Assorted vegetables and fruits">
            <a:extLst>
              <a:ext uri="{FF2B5EF4-FFF2-40B4-BE49-F238E27FC236}">
                <a16:creationId xmlns:a16="http://schemas.microsoft.com/office/drawing/2014/main" id="{333D67AB-9827-C611-9E1E-F76ECD615D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394" r="16096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7037A5-77DB-402F-935D-01B22F2CC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5754" y="1678664"/>
            <a:ext cx="5584459" cy="3589371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Education Session (2) Agenda: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000" b="1" dirty="0"/>
              <a:t>Part 1:</a:t>
            </a:r>
            <a:r>
              <a:rPr lang="en-US" sz="2000" dirty="0"/>
              <a:t> Why good nutrition is important: Be intentional with your diet and lifestyle choices   </a:t>
            </a:r>
            <a:br>
              <a:rPr lang="en-US" sz="2000" dirty="0"/>
            </a:b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dirty="0"/>
              <a:t>Part 2:</a:t>
            </a:r>
            <a:r>
              <a:rPr lang="en-US" sz="2000" dirty="0"/>
              <a:t> The Sickle Cell Nutrition Eatwell guide – healthy principles to eat and live with </a:t>
            </a:r>
            <a:br>
              <a:rPr lang="en-US" sz="2000" dirty="0"/>
            </a:b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dirty="0"/>
              <a:t>Part 3:</a:t>
            </a:r>
            <a:r>
              <a:rPr lang="en-US" sz="2000" dirty="0"/>
              <a:t> Empowerment to improve your quality-of-life outcomes  </a:t>
            </a:r>
          </a:p>
        </p:txBody>
      </p:sp>
    </p:spTree>
    <p:extLst>
      <p:ext uri="{BB962C8B-B14F-4D97-AF65-F5344CB8AC3E}">
        <p14:creationId xmlns:p14="http://schemas.microsoft.com/office/powerpoint/2010/main" val="197884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4DF823-5334-31BF-43DB-D6E70D368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9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70" name="Isosceles Triangle 69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71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72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73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75" name="Isosceles Triangle 74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5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9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1" name="Isosceles Triangle 90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40264CF-E07C-601B-4B8C-BD5A5ACD9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136" y="1020871"/>
            <a:ext cx="6960759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Part One: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D0C61C-E595-DCC7-5FCE-EC2BE39CA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8104" y="3962088"/>
            <a:ext cx="6112077" cy="118610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lvl="0"/>
            <a:r>
              <a:rPr lang="en-US" sz="2400" dirty="0">
                <a:solidFill>
                  <a:srgbClr val="FFFFFF">
                    <a:alpha val="70000"/>
                  </a:srgbClr>
                </a:solidFill>
              </a:rPr>
              <a:t>1.Why Good Nutrition is Important:</a:t>
            </a:r>
          </a:p>
          <a:p>
            <a:pPr lvl="0"/>
            <a:r>
              <a:rPr lang="en-US" sz="2400" dirty="0">
                <a:solidFill>
                  <a:srgbClr val="FFFFFF">
                    <a:alpha val="70000"/>
                  </a:srgbClr>
                </a:solidFill>
              </a:rPr>
              <a:t>Be intentional with your diet and lifestyle choices </a:t>
            </a:r>
          </a:p>
        </p:txBody>
      </p:sp>
      <p:sp>
        <p:nvSpPr>
          <p:cNvPr id="95" name="Isosceles Triangle 94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535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194E12-E397-131D-82E9-16E49D41C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18ED089-2149-C581-51EC-BBA2AA033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7DB5B2-294F-099F-974D-A99958F72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3BF788-7062-CDF8-0F4C-198526E4D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B9C575-36B2-C8CD-38F6-BF336CBE3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A264173-43FE-9909-DFC3-00A96CAE5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5D1B0A6-D053-D205-847E-6051BD2FC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979" y="244885"/>
            <a:ext cx="3812898" cy="1086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D1F225-B6DD-5AEF-D9A6-1BBB7CA26201}"/>
              </a:ext>
            </a:extLst>
          </p:cNvPr>
          <p:cNvSpPr txBox="1"/>
          <p:nvPr/>
        </p:nvSpPr>
        <p:spPr>
          <a:xfrm>
            <a:off x="361741" y="1969477"/>
            <a:ext cx="1101299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Is Sickle Cell Disease?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 Emma Astwood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Paediatric Haematologist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Sheffield Children’s Hospital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094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ssorted vegetables and fruits">
            <a:extLst>
              <a:ext uri="{FF2B5EF4-FFF2-40B4-BE49-F238E27FC236}">
                <a16:creationId xmlns:a16="http://schemas.microsoft.com/office/drawing/2014/main" id="{C070BD24-5D65-A361-9C41-97897EE72D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496" r="5395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1B5AD4-6989-389A-0887-41C76D0BC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100"/>
              <a:t>Rationale for Sickle Cell Nutrition?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7DEA6-7216-36D4-2BAC-61EC78CBD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23869"/>
            <a:ext cx="4299400" cy="51341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 dirty="0"/>
              <a:t>Cause</a:t>
            </a:r>
          </a:p>
          <a:p>
            <a:pPr lvl="1">
              <a:lnSpc>
                <a:spcPct val="90000"/>
              </a:lnSpc>
            </a:pPr>
            <a:r>
              <a:rPr lang="en-GB" sz="1400" dirty="0"/>
              <a:t>Ongoing break down of your red blood cells</a:t>
            </a:r>
          </a:p>
          <a:p>
            <a:pPr lvl="1">
              <a:lnSpc>
                <a:spcPct val="90000"/>
              </a:lnSpc>
            </a:pPr>
            <a:r>
              <a:rPr lang="en-GB" sz="1400" dirty="0"/>
              <a:t>Sickle cell crisis causes tissue and organ damage </a:t>
            </a:r>
          </a:p>
          <a:p>
            <a:pPr lvl="1">
              <a:lnSpc>
                <a:spcPct val="90000"/>
              </a:lnSpc>
            </a:pPr>
            <a:r>
              <a:rPr lang="en-GB" sz="1400" dirty="0"/>
              <a:t>Increased risk of infection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Impact</a:t>
            </a:r>
          </a:p>
          <a:p>
            <a:pPr lvl="1">
              <a:lnSpc>
                <a:spcPct val="90000"/>
              </a:lnSpc>
            </a:pPr>
            <a:r>
              <a:rPr lang="en-GB" sz="1400" dirty="0"/>
              <a:t>Growth Delays </a:t>
            </a:r>
          </a:p>
          <a:p>
            <a:pPr lvl="1">
              <a:lnSpc>
                <a:spcPct val="90000"/>
              </a:lnSpc>
            </a:pPr>
            <a:r>
              <a:rPr lang="en-GB" sz="1400" dirty="0"/>
              <a:t>Delayed Puberty</a:t>
            </a:r>
          </a:p>
          <a:p>
            <a:pPr lvl="1">
              <a:lnSpc>
                <a:spcPct val="90000"/>
              </a:lnSpc>
            </a:pPr>
            <a:r>
              <a:rPr lang="en-GB" sz="1400" dirty="0"/>
              <a:t>Impaired immunity </a:t>
            </a:r>
          </a:p>
          <a:p>
            <a:pPr lvl="1">
              <a:lnSpc>
                <a:spcPct val="90000"/>
              </a:lnSpc>
            </a:pPr>
            <a:r>
              <a:rPr lang="en-GB" sz="1400" dirty="0"/>
              <a:t>Increased risk of stroke 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Management</a:t>
            </a:r>
          </a:p>
          <a:p>
            <a:pPr lvl="1">
              <a:lnSpc>
                <a:spcPct val="90000"/>
              </a:lnSpc>
            </a:pPr>
            <a:r>
              <a:rPr lang="en-GB" sz="1400" dirty="0"/>
              <a:t>Eating a Healthy Balanced Diet</a:t>
            </a:r>
          </a:p>
          <a:p>
            <a:pPr lvl="1">
              <a:lnSpc>
                <a:spcPct val="90000"/>
              </a:lnSpc>
            </a:pPr>
            <a:r>
              <a:rPr lang="en-GB" sz="1400" dirty="0"/>
              <a:t>Engage in healthy lifestyle activities like regular activity– BUT</a:t>
            </a:r>
          </a:p>
          <a:p>
            <a:pPr lvl="1">
              <a:lnSpc>
                <a:spcPct val="90000"/>
              </a:lnSpc>
            </a:pPr>
            <a:r>
              <a:rPr lang="en-GB" sz="1400" dirty="0"/>
              <a:t>Don’t smoke, limit alcohol intake </a:t>
            </a:r>
          </a:p>
          <a:p>
            <a:pPr>
              <a:lnSpc>
                <a:spcPct val="90000"/>
              </a:lnSpc>
            </a:pPr>
            <a:endParaRPr lang="en-GB" sz="1100" dirty="0"/>
          </a:p>
          <a:p>
            <a:pPr>
              <a:lnSpc>
                <a:spcPct val="90000"/>
              </a:lnSpc>
            </a:pPr>
            <a:endParaRPr lang="en-GB" sz="11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908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366A6-1426-C7DE-F414-E228B2635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/>
              <a:t>Why is good nutrition important?  </a:t>
            </a:r>
          </a:p>
        </p:txBody>
      </p:sp>
      <p:pic>
        <p:nvPicPr>
          <p:cNvPr id="3" name="Content Placeholder 4" descr="Bread with avocado, cucumber, and tomato in white bowl">
            <a:extLst>
              <a:ext uri="{FF2B5EF4-FFF2-40B4-BE49-F238E27FC236}">
                <a16:creationId xmlns:a16="http://schemas.microsoft.com/office/drawing/2014/main" id="{6F1CCF6E-8723-EC2A-9276-DDD89A2CC5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8" r="17501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3C2552-58B3-5AE8-BF76-16716860135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09563" y="2160589"/>
          <a:ext cx="4833847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2243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8E2EB503-A017-4457-A105-53638C97D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Content Placeholder 4" descr="Western food arranged on table">
            <a:extLst>
              <a:ext uri="{FF2B5EF4-FFF2-40B4-BE49-F238E27FC236}">
                <a16:creationId xmlns:a16="http://schemas.microsoft.com/office/drawing/2014/main" id="{E3B363E2-AE7C-8FA8-A16D-F079864648C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04"/>
          <a:stretch/>
        </p:blipFill>
        <p:spPr>
          <a:xfrm>
            <a:off x="20" y="-1"/>
            <a:ext cx="12188804" cy="68664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230DEA-E76A-4CDA-1EFA-D7A1CA301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765972"/>
            <a:ext cx="8596668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400" dirty="0">
                <a:solidFill>
                  <a:schemeClr val="tx1"/>
                </a:solidFill>
              </a:rPr>
              <a:t>Healthy Eating habits and Behaviours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D7C39-B9F2-849A-37E9-CFC7DE92F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14204"/>
            <a:ext cx="6192949" cy="3460024"/>
          </a:xfrm>
        </p:spPr>
        <p:txBody>
          <a:bodyPr anchor="ctr">
            <a:normAutofit/>
          </a:bodyPr>
          <a:lstStyle/>
          <a:p>
            <a:r>
              <a:rPr lang="en-GB" sz="2400" dirty="0"/>
              <a:t>Your Diet Your Health </a:t>
            </a:r>
          </a:p>
          <a:p>
            <a:pPr lvl="1"/>
            <a:r>
              <a:rPr lang="en-GB" sz="1800" dirty="0"/>
              <a:t>We all have a </a:t>
            </a:r>
            <a:r>
              <a:rPr lang="en-GB" sz="1800" b="1" dirty="0">
                <a:solidFill>
                  <a:srgbClr val="FF0000"/>
                </a:solidFill>
              </a:rPr>
              <a:t>CHOICE</a:t>
            </a:r>
            <a:r>
              <a:rPr lang="en-GB" sz="1800" dirty="0"/>
              <a:t> to make</a:t>
            </a:r>
          </a:p>
          <a:p>
            <a:pPr lvl="1"/>
            <a:r>
              <a:rPr lang="en-GB" sz="1800" dirty="0"/>
              <a:t>Will it be Chicken and chips, KFC or MD’s or a HEALTHY Balanced DIET</a:t>
            </a:r>
          </a:p>
          <a:p>
            <a:pPr lvl="1"/>
            <a:r>
              <a:rPr lang="en-GB" sz="1800" dirty="0"/>
              <a:t>Knowledge is </a:t>
            </a:r>
            <a:r>
              <a:rPr lang="en-GB" sz="1800" b="1" dirty="0"/>
              <a:t>POWER</a:t>
            </a:r>
          </a:p>
          <a:p>
            <a:pPr lvl="1"/>
            <a:r>
              <a:rPr lang="en-GB" sz="1800" dirty="0"/>
              <a:t>Knowledge without </a:t>
            </a:r>
            <a:r>
              <a:rPr lang="en-GB" sz="1800" b="1" dirty="0"/>
              <a:t>ACTION</a:t>
            </a:r>
            <a:r>
              <a:rPr lang="en-GB" sz="1800" dirty="0"/>
              <a:t> is </a:t>
            </a:r>
            <a:r>
              <a:rPr lang="en-GB" sz="1800" b="1" dirty="0"/>
              <a:t>INACTION </a:t>
            </a:r>
          </a:p>
          <a:p>
            <a:pPr lvl="1"/>
            <a:r>
              <a:rPr lang="en-GB" sz="1800" b="1" dirty="0"/>
              <a:t>START</a:t>
            </a:r>
            <a:r>
              <a:rPr lang="en-GB" sz="1800" dirty="0"/>
              <a:t> </a:t>
            </a:r>
            <a:r>
              <a:rPr lang="en-GB" sz="1800" b="1" dirty="0"/>
              <a:t>EARLY to </a:t>
            </a:r>
            <a:r>
              <a:rPr lang="en-GB" sz="1800" dirty="0"/>
              <a:t>build a </a:t>
            </a:r>
            <a:r>
              <a:rPr lang="en-GB" sz="1800" b="1" dirty="0"/>
              <a:t>FOUNDATION</a:t>
            </a:r>
            <a:r>
              <a:rPr lang="en-GB" sz="1800" dirty="0"/>
              <a:t> for </a:t>
            </a:r>
            <a:r>
              <a:rPr lang="en-GB" sz="1800" b="1" dirty="0"/>
              <a:t>long term HEALTH</a:t>
            </a:r>
            <a:r>
              <a:rPr lang="en-GB" sz="1800" dirty="0"/>
              <a:t> and </a:t>
            </a:r>
            <a:r>
              <a:rPr lang="en-GB" sz="1800" b="1" dirty="0"/>
              <a:t>WELLBEING</a:t>
            </a:r>
          </a:p>
          <a:p>
            <a:pPr lvl="1"/>
            <a:r>
              <a:rPr lang="en-GB" sz="1800" dirty="0"/>
              <a:t>WHAT are you going to </a:t>
            </a:r>
            <a:r>
              <a:rPr lang="en-GB" sz="1800" b="1" dirty="0">
                <a:solidFill>
                  <a:srgbClr val="FF0000"/>
                </a:solidFill>
              </a:rPr>
              <a:t>CHOOSE</a:t>
            </a:r>
            <a:r>
              <a:rPr lang="en-GB" sz="1800" b="1" dirty="0"/>
              <a:t>…??</a:t>
            </a:r>
          </a:p>
        </p:txBody>
      </p:sp>
      <p:pic>
        <p:nvPicPr>
          <p:cNvPr id="7" name="Picture 6" descr="Red heart plushy">
            <a:extLst>
              <a:ext uri="{FF2B5EF4-FFF2-40B4-BE49-F238E27FC236}">
                <a16:creationId xmlns:a16="http://schemas.microsoft.com/office/drawing/2014/main" id="{FE8E9E37-F4B8-08F6-956A-832DEB226C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2" r="3" b="3"/>
          <a:stretch/>
        </p:blipFill>
        <p:spPr>
          <a:xfrm>
            <a:off x="7537704" y="1389160"/>
            <a:ext cx="4010830" cy="328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2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631DC1-AE53-E3CC-FED6-3D2B98AD1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9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70" name="Isosceles Triangle 69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71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72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73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75" name="Isosceles Triangle 74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5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9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1" name="Isosceles Triangle 90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C681BD1-EDA5-203B-31B7-2BAAA04BC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136" y="1020871"/>
            <a:ext cx="6960759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Part Two: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4FF55A-09A9-9FBA-E4AD-10DFBF9E1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613" y="4037825"/>
            <a:ext cx="6112077" cy="1186108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sz="2400" dirty="0">
                <a:solidFill>
                  <a:srgbClr val="FFFFFF">
                    <a:alpha val="70000"/>
                  </a:srgbClr>
                </a:solidFill>
              </a:rPr>
              <a:t>2. Sickle Cell Nutrition Eatwell Guide – healthy principles to Live well with sickle cell </a:t>
            </a:r>
          </a:p>
        </p:txBody>
      </p:sp>
      <p:sp>
        <p:nvSpPr>
          <p:cNvPr id="95" name="Isosceles Triangle 94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488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F220FC70-78C7-A92D-DC3D-4AA90E33AA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78" t="19193" r="12462" b="118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45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7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9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70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71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72" name="Isosceles Triangle 71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73" name="Isosceles Triangle 72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7F7323-10F9-795B-45B9-ABBCB993B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chemeClr val="bg1"/>
                </a:solidFill>
              </a:rPr>
              <a:t>7 Key Healthy Messages in the SCD Eatwell Guide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4E01FAF-A0C7-F4A7-D8FC-E93F0C21B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754" y="2160590"/>
            <a:ext cx="3973943" cy="34401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1. Include energy boosting foods </a:t>
            </a:r>
          </a:p>
          <a:p>
            <a:r>
              <a:rPr lang="en-US" dirty="0">
                <a:solidFill>
                  <a:schemeClr val="bg1"/>
                </a:solidFill>
              </a:rPr>
              <a:t>2. Increase protein intake </a:t>
            </a:r>
          </a:p>
          <a:p>
            <a:r>
              <a:rPr lang="en-US" dirty="0">
                <a:solidFill>
                  <a:schemeClr val="bg1"/>
                </a:solidFill>
              </a:rPr>
              <a:t>3. Regulate immunity -include antioxidant foods</a:t>
            </a:r>
          </a:p>
          <a:p>
            <a:r>
              <a:rPr lang="en-US" dirty="0">
                <a:solidFill>
                  <a:schemeClr val="bg1"/>
                </a:solidFill>
              </a:rPr>
              <a:t>4. Reduce Inflammation</a:t>
            </a:r>
          </a:p>
          <a:p>
            <a:r>
              <a:rPr lang="en-US" dirty="0">
                <a:solidFill>
                  <a:schemeClr val="bg1"/>
                </a:solidFill>
              </a:rPr>
              <a:t>5. Improve bone health </a:t>
            </a:r>
          </a:p>
          <a:p>
            <a:r>
              <a:rPr lang="en-US" dirty="0">
                <a:solidFill>
                  <a:schemeClr val="bg1"/>
                </a:solidFill>
              </a:rPr>
              <a:t>6. Prevent Dehydration</a:t>
            </a:r>
          </a:p>
          <a:p>
            <a:r>
              <a:rPr lang="en-US" dirty="0">
                <a:solidFill>
                  <a:schemeClr val="bg1"/>
                </a:solidFill>
              </a:rPr>
              <a:t>7. Choose Healthy options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F5A5258-0069-8F14-9E58-DF36DC290E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4289" t="24440" r="10132" b="8953"/>
          <a:stretch/>
        </p:blipFill>
        <p:spPr>
          <a:xfrm>
            <a:off x="5645023" y="1953456"/>
            <a:ext cx="6208310" cy="3847737"/>
          </a:xfrm>
          <a:prstGeom prst="rect">
            <a:avLst/>
          </a:prstGeom>
        </p:spPr>
      </p:pic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17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A105A2-2371-4A76-34FB-6B954F36D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5 Food Groups</a:t>
            </a: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5F3DC227-5E90-CAEC-C685-5DEEAFC321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289" t="24440" r="10132" b="8953"/>
          <a:stretch/>
        </p:blipFill>
        <p:spPr>
          <a:xfrm>
            <a:off x="6096001" y="1499016"/>
            <a:ext cx="5143500" cy="4287187"/>
          </a:xfrm>
          <a:prstGeom prst="rect">
            <a:avLst/>
          </a:prstGeom>
        </p:spPr>
      </p:pic>
      <p:sp>
        <p:nvSpPr>
          <p:cNvPr id="67" name="Isosceles Triangle 6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743EDE5F-0563-9959-3E16-9ED74F05DC0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3754" y="2160590"/>
          <a:ext cx="3973943" cy="344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4823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DB0F7D-F3D5-E5FA-1CA0-EB5FF8FD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0A9CA0-51B5-DDF0-1212-94DECCBF09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320" t="19000" r="11475" b="116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04A289-5F2E-8997-7F27-1B6648BF4848}"/>
              </a:ext>
            </a:extLst>
          </p:cNvPr>
          <p:cNvSpPr txBox="1"/>
          <p:nvPr/>
        </p:nvSpPr>
        <p:spPr>
          <a:xfrm>
            <a:off x="4539887" y="1668790"/>
            <a:ext cx="5411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Additional Health Principles</a:t>
            </a:r>
          </a:p>
        </p:txBody>
      </p:sp>
    </p:spTree>
    <p:extLst>
      <p:ext uri="{BB962C8B-B14F-4D97-AF65-F5344CB8AC3E}">
        <p14:creationId xmlns:p14="http://schemas.microsoft.com/office/powerpoint/2010/main" val="3596211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>
            <a:extLst>
              <a:ext uri="{FF2B5EF4-FFF2-40B4-BE49-F238E27FC236}">
                <a16:creationId xmlns:a16="http://schemas.microsoft.com/office/drawing/2014/main" id="{1EA3DE74-31A6-48AD-8C0A-E33A679B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AFFDDEBC-790E-43B4-8282-92702E0A8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53F624CC-585A-4177-8E95-77462EA61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23">
              <a:extLst>
                <a:ext uri="{FF2B5EF4-FFF2-40B4-BE49-F238E27FC236}">
                  <a16:creationId xmlns:a16="http://schemas.microsoft.com/office/drawing/2014/main" id="{B18999F3-4745-477E-B6DA-E5B0BCD53F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86" name="Rectangle 25">
              <a:extLst>
                <a:ext uri="{FF2B5EF4-FFF2-40B4-BE49-F238E27FC236}">
                  <a16:creationId xmlns:a16="http://schemas.microsoft.com/office/drawing/2014/main" id="{B780C728-EC47-4108-8DC4-B5ACDAD0B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87" name="Isosceles Triangle 86">
              <a:extLst>
                <a:ext uri="{FF2B5EF4-FFF2-40B4-BE49-F238E27FC236}">
                  <a16:creationId xmlns:a16="http://schemas.microsoft.com/office/drawing/2014/main" id="{E5535F23-07A0-49FD-BF88-208C0FBEE0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88" name="Rectangle 27">
              <a:extLst>
                <a:ext uri="{FF2B5EF4-FFF2-40B4-BE49-F238E27FC236}">
                  <a16:creationId xmlns:a16="http://schemas.microsoft.com/office/drawing/2014/main" id="{944D95CD-2ADB-4E41-AFD2-5ED06FD6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89" name="Rectangle 28">
              <a:extLst>
                <a:ext uri="{FF2B5EF4-FFF2-40B4-BE49-F238E27FC236}">
                  <a16:creationId xmlns:a16="http://schemas.microsoft.com/office/drawing/2014/main" id="{36509339-BF07-4ED1-B1DA-74D2D956F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90" name="Rectangle 29">
              <a:extLst>
                <a:ext uri="{FF2B5EF4-FFF2-40B4-BE49-F238E27FC236}">
                  <a16:creationId xmlns:a16="http://schemas.microsoft.com/office/drawing/2014/main" id="{6317DACF-CCA7-442B-B867-2CF567E4B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91" name="Isosceles Triangle 90">
              <a:extLst>
                <a:ext uri="{FF2B5EF4-FFF2-40B4-BE49-F238E27FC236}">
                  <a16:creationId xmlns:a16="http://schemas.microsoft.com/office/drawing/2014/main" id="{7E917ACA-0CB0-4A07-9594-33E63B91B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92" name="Isosceles Triangle 91">
              <a:extLst>
                <a:ext uri="{FF2B5EF4-FFF2-40B4-BE49-F238E27FC236}">
                  <a16:creationId xmlns:a16="http://schemas.microsoft.com/office/drawing/2014/main" id="{21DF86A2-1E2E-48FD-8EF7-F9D6744FA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D82A9BC7-EEAF-49AD-B91B-FB498202B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 descr="Top view of banana, coffee, and toast on a wood tray">
            <a:extLst>
              <a:ext uri="{FF2B5EF4-FFF2-40B4-BE49-F238E27FC236}">
                <a16:creationId xmlns:a16="http://schemas.microsoft.com/office/drawing/2014/main" id="{1FC74418-A024-FC8D-51B7-54D3811139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3" r="43089" b="2"/>
          <a:stretch/>
        </p:blipFill>
        <p:spPr>
          <a:xfrm>
            <a:off x="7426304" y="-3"/>
            <a:ext cx="4765696" cy="6858000"/>
          </a:xfrm>
          <a:custGeom>
            <a:avLst/>
            <a:gdLst/>
            <a:ahLst/>
            <a:cxnLst/>
            <a:rect l="l" t="t" r="r" b="b"/>
            <a:pathLst>
              <a:path w="4765696" h="6858000">
                <a:moveTo>
                  <a:pt x="2068579" y="0"/>
                </a:moveTo>
                <a:lnTo>
                  <a:pt x="4765696" y="0"/>
                </a:lnTo>
                <a:lnTo>
                  <a:pt x="47656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Picture 6" descr="Ripe banana">
            <a:extLst>
              <a:ext uri="{FF2B5EF4-FFF2-40B4-BE49-F238E27FC236}">
                <a16:creationId xmlns:a16="http://schemas.microsoft.com/office/drawing/2014/main" id="{0F1059D5-8B17-3F62-DAFF-CA7860CA79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8" r="2" b="2"/>
          <a:stretch/>
        </p:blipFill>
        <p:spPr>
          <a:xfrm>
            <a:off x="2573336" y="3530380"/>
            <a:ext cx="5808283" cy="3327623"/>
          </a:xfrm>
          <a:custGeom>
            <a:avLst/>
            <a:gdLst/>
            <a:ahLst/>
            <a:cxnLst/>
            <a:rect l="l" t="t" r="r" b="b"/>
            <a:pathLst>
              <a:path w="5808283" h="3327623">
                <a:moveTo>
                  <a:pt x="1003711" y="0"/>
                </a:moveTo>
                <a:lnTo>
                  <a:pt x="5808283" y="0"/>
                </a:lnTo>
                <a:lnTo>
                  <a:pt x="4804572" y="3327623"/>
                </a:lnTo>
                <a:lnTo>
                  <a:pt x="0" y="3327623"/>
                </a:lnTo>
                <a:close/>
              </a:path>
            </a:pathLst>
          </a:custGeom>
        </p:spPr>
      </p:pic>
      <p:pic>
        <p:nvPicPr>
          <p:cNvPr id="2" name="Picture 1" descr="Bowl of cereal with milk">
            <a:extLst>
              <a:ext uri="{FF2B5EF4-FFF2-40B4-BE49-F238E27FC236}">
                <a16:creationId xmlns:a16="http://schemas.microsoft.com/office/drawing/2014/main" id="{C631F125-EB8C-0FDC-E8D4-7D68F2725E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1" r="22992" b="1"/>
          <a:stretch/>
        </p:blipFill>
        <p:spPr>
          <a:xfrm>
            <a:off x="20" y="-3"/>
            <a:ext cx="4600666" cy="6858000"/>
          </a:xfrm>
          <a:custGeom>
            <a:avLst/>
            <a:gdLst/>
            <a:ahLst/>
            <a:cxnLst/>
            <a:rect l="l" t="t" r="r" b="b"/>
            <a:pathLst>
              <a:path w="4600686" h="6858000">
                <a:moveTo>
                  <a:pt x="0" y="0"/>
                </a:moveTo>
                <a:lnTo>
                  <a:pt x="4600686" y="0"/>
                </a:lnTo>
                <a:lnTo>
                  <a:pt x="25321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Picture 3" descr="Omelet on plate">
            <a:extLst>
              <a:ext uri="{FF2B5EF4-FFF2-40B4-BE49-F238E27FC236}">
                <a16:creationId xmlns:a16="http://schemas.microsoft.com/office/drawing/2014/main" id="{29E9B8F3-B998-85BC-93D3-DDA26A94E6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2" r="3" b="1906"/>
          <a:stretch/>
        </p:blipFill>
        <p:spPr>
          <a:xfrm>
            <a:off x="3593835" y="3"/>
            <a:ext cx="5852652" cy="3474719"/>
          </a:xfrm>
          <a:custGeom>
            <a:avLst/>
            <a:gdLst/>
            <a:ahLst/>
            <a:cxnLst/>
            <a:rect l="l" t="t" r="r" b="b"/>
            <a:pathLst>
              <a:path w="5852652" h="3474719">
                <a:moveTo>
                  <a:pt x="1048080" y="0"/>
                </a:moveTo>
                <a:lnTo>
                  <a:pt x="5852652" y="0"/>
                </a:lnTo>
                <a:lnTo>
                  <a:pt x="4804572" y="3474719"/>
                </a:lnTo>
                <a:lnTo>
                  <a:pt x="0" y="3474719"/>
                </a:lnTo>
                <a:close/>
              </a:path>
            </a:pathLst>
          </a:custGeom>
        </p:spPr>
      </p:pic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B4D7A11D-7A08-4A91-B386-CCE5F20E3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089042"/>
            <a:ext cx="5912339" cy="2882670"/>
          </a:xfrm>
          <a:custGeom>
            <a:avLst/>
            <a:gdLst>
              <a:gd name="connsiteX0" fmla="*/ 0 w 5912339"/>
              <a:gd name="connsiteY0" fmla="*/ 0 h 2882670"/>
              <a:gd name="connsiteX1" fmla="*/ 5912339 w 5912339"/>
              <a:gd name="connsiteY1" fmla="*/ 0 h 2882670"/>
              <a:gd name="connsiteX2" fmla="*/ 5055350 w 5912339"/>
              <a:gd name="connsiteY2" fmla="*/ 2882670 h 2882670"/>
              <a:gd name="connsiteX3" fmla="*/ 0 w 5912339"/>
              <a:gd name="connsiteY3" fmla="*/ 2882670 h 2882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2339" h="2882670">
                <a:moveTo>
                  <a:pt x="0" y="0"/>
                </a:moveTo>
                <a:lnTo>
                  <a:pt x="5912339" y="0"/>
                </a:lnTo>
                <a:lnTo>
                  <a:pt x="5055350" y="2882670"/>
                </a:lnTo>
                <a:lnTo>
                  <a:pt x="0" y="2882670"/>
                </a:ln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2166BF8-E4E6-CD7C-6CB2-6C79CD1A0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55" y="2592087"/>
            <a:ext cx="4590661" cy="12565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/>
              <a:t>Healthy Breakfast Ideas</a:t>
            </a:r>
          </a:p>
        </p:txBody>
      </p:sp>
    </p:spTree>
    <p:extLst>
      <p:ext uri="{BB962C8B-B14F-4D97-AF65-F5344CB8AC3E}">
        <p14:creationId xmlns:p14="http://schemas.microsoft.com/office/powerpoint/2010/main" val="196495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EA3DE74-31A6-48AD-8C0A-E33A679B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FFDDEBC-790E-43B4-8282-92702E0A8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3F624CC-585A-4177-8E95-77462EA61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23">
              <a:extLst>
                <a:ext uri="{FF2B5EF4-FFF2-40B4-BE49-F238E27FC236}">
                  <a16:creationId xmlns:a16="http://schemas.microsoft.com/office/drawing/2014/main" id="{B18999F3-4745-477E-B6DA-E5B0BCD53F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4" name="Rectangle 25">
              <a:extLst>
                <a:ext uri="{FF2B5EF4-FFF2-40B4-BE49-F238E27FC236}">
                  <a16:creationId xmlns:a16="http://schemas.microsoft.com/office/drawing/2014/main" id="{B780C728-EC47-4108-8DC4-B5ACDAD0B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E5535F23-07A0-49FD-BF88-208C0FBEE0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6" name="Rectangle 27">
              <a:extLst>
                <a:ext uri="{FF2B5EF4-FFF2-40B4-BE49-F238E27FC236}">
                  <a16:creationId xmlns:a16="http://schemas.microsoft.com/office/drawing/2014/main" id="{944D95CD-2ADB-4E41-AFD2-5ED06FD6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7" name="Rectangle 28">
              <a:extLst>
                <a:ext uri="{FF2B5EF4-FFF2-40B4-BE49-F238E27FC236}">
                  <a16:creationId xmlns:a16="http://schemas.microsoft.com/office/drawing/2014/main" id="{36509339-BF07-4ED1-B1DA-74D2D956F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8" name="Rectangle 29">
              <a:extLst>
                <a:ext uri="{FF2B5EF4-FFF2-40B4-BE49-F238E27FC236}">
                  <a16:creationId xmlns:a16="http://schemas.microsoft.com/office/drawing/2014/main" id="{6317DACF-CCA7-442B-B867-2CF567E4B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7E917ACA-0CB0-4A07-9594-33E63B91B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21DF86A2-1E2E-48FD-8EF7-F9D6744FA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D82A9BC7-EEAF-49AD-B91B-FB498202B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Picture 6" descr="Fresh fajitas">
            <a:extLst>
              <a:ext uri="{FF2B5EF4-FFF2-40B4-BE49-F238E27FC236}">
                <a16:creationId xmlns:a16="http://schemas.microsoft.com/office/drawing/2014/main" id="{55EABAC6-7366-68B7-DFCD-9E96DD2531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1" r="14605" b="-1"/>
          <a:stretch/>
        </p:blipFill>
        <p:spPr>
          <a:xfrm>
            <a:off x="20" y="10"/>
            <a:ext cx="7497313" cy="6857990"/>
          </a:xfrm>
          <a:prstGeom prst="rect">
            <a:avLst/>
          </a:prstGeom>
        </p:spPr>
      </p:pic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B4D7A11D-7A08-4A91-B386-CCE5F20E3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265037"/>
            <a:ext cx="5912339" cy="2882670"/>
          </a:xfrm>
          <a:custGeom>
            <a:avLst/>
            <a:gdLst>
              <a:gd name="connsiteX0" fmla="*/ 0 w 5912339"/>
              <a:gd name="connsiteY0" fmla="*/ 0 h 2882670"/>
              <a:gd name="connsiteX1" fmla="*/ 5912339 w 5912339"/>
              <a:gd name="connsiteY1" fmla="*/ 0 h 2882670"/>
              <a:gd name="connsiteX2" fmla="*/ 5055350 w 5912339"/>
              <a:gd name="connsiteY2" fmla="*/ 2882670 h 2882670"/>
              <a:gd name="connsiteX3" fmla="*/ 0 w 5912339"/>
              <a:gd name="connsiteY3" fmla="*/ 2882670 h 2882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2339" h="2882670">
                <a:moveTo>
                  <a:pt x="0" y="0"/>
                </a:moveTo>
                <a:lnTo>
                  <a:pt x="5912339" y="0"/>
                </a:lnTo>
                <a:lnTo>
                  <a:pt x="5055350" y="2882670"/>
                </a:lnTo>
                <a:lnTo>
                  <a:pt x="0" y="288267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A7E782-C142-2E6E-264C-42885E2DD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55" y="2768082"/>
            <a:ext cx="4590661" cy="12565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/>
              <a:t>Healthy Lunch Ideas</a:t>
            </a:r>
          </a:p>
        </p:txBody>
      </p:sp>
      <p:pic>
        <p:nvPicPr>
          <p:cNvPr id="3" name="Content Placeholder 2" descr="Pizza slices on board">
            <a:extLst>
              <a:ext uri="{FF2B5EF4-FFF2-40B4-BE49-F238E27FC236}">
                <a16:creationId xmlns:a16="http://schemas.microsoft.com/office/drawing/2014/main" id="{B39988D0-426B-934F-37F3-6BB2F5207E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" r="2713" b="4"/>
          <a:stretch/>
        </p:blipFill>
        <p:spPr>
          <a:xfrm>
            <a:off x="7497330" y="10"/>
            <a:ext cx="4694666" cy="2285990"/>
          </a:xfrm>
          <a:prstGeom prst="rect">
            <a:avLst/>
          </a:prstGeom>
        </p:spPr>
      </p:pic>
      <p:pic>
        <p:nvPicPr>
          <p:cNvPr id="6" name="Picture 5" descr="Caprese sandwiches">
            <a:extLst>
              <a:ext uri="{FF2B5EF4-FFF2-40B4-BE49-F238E27FC236}">
                <a16:creationId xmlns:a16="http://schemas.microsoft.com/office/drawing/2014/main" id="{7BE2941F-E8E8-E42A-168E-277384EAC4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67" b="39930"/>
          <a:stretch/>
        </p:blipFill>
        <p:spPr>
          <a:xfrm>
            <a:off x="7501131" y="2286000"/>
            <a:ext cx="4694665" cy="2286000"/>
          </a:xfrm>
          <a:prstGeom prst="rect">
            <a:avLst/>
          </a:prstGeom>
        </p:spPr>
      </p:pic>
      <p:pic>
        <p:nvPicPr>
          <p:cNvPr id="2" name="Picture 1" descr="Overhead of open lunch boxes">
            <a:extLst>
              <a:ext uri="{FF2B5EF4-FFF2-40B4-BE49-F238E27FC236}">
                <a16:creationId xmlns:a16="http://schemas.microsoft.com/office/drawing/2014/main" id="{F6CCCE47-A4C2-324E-0F85-1681CBB294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46" r="-2" b="19320"/>
          <a:stretch/>
        </p:blipFill>
        <p:spPr>
          <a:xfrm>
            <a:off x="7501128" y="4572000"/>
            <a:ext cx="469087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45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C2D117-B335-E419-8170-9E99402CE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18D1781-50AE-A131-D24E-7AE6053FD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E48504-8FB7-E654-942D-4DA2919ED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332313-94C5-CD55-9566-C57FE587C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8E5FFB-A6DD-67B0-0203-1BA904895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FD0F009-EDB2-3C54-B108-AD93FE8C9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DC9D2E-1A84-1C15-7D35-7F0CE6E8D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979" y="244885"/>
            <a:ext cx="3812898" cy="1086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43CEB9-B2B5-F08B-FCB9-295453846F69}"/>
              </a:ext>
            </a:extLst>
          </p:cNvPr>
          <p:cNvSpPr txBox="1"/>
          <p:nvPr/>
        </p:nvSpPr>
        <p:spPr>
          <a:xfrm>
            <a:off x="361741" y="1969477"/>
            <a:ext cx="1101299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understand: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sickle cell disease is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sickle cell disease presents and why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Possible complications of sickle cell disease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to manage sickle cell disease at home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0035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1EA3DE74-31A6-48AD-8C0A-E33A679B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FFDDEBC-790E-43B4-8282-92702E0A8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3F624CC-585A-4177-8E95-77462EA61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23">
              <a:extLst>
                <a:ext uri="{FF2B5EF4-FFF2-40B4-BE49-F238E27FC236}">
                  <a16:creationId xmlns:a16="http://schemas.microsoft.com/office/drawing/2014/main" id="{B18999F3-4745-477E-B6DA-E5B0BCD53F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88" name="Rectangle 25">
              <a:extLst>
                <a:ext uri="{FF2B5EF4-FFF2-40B4-BE49-F238E27FC236}">
                  <a16:creationId xmlns:a16="http://schemas.microsoft.com/office/drawing/2014/main" id="{B780C728-EC47-4108-8DC4-B5ACDAD0B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E5535F23-07A0-49FD-BF88-208C0FBEE0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92" name="Rectangle 27">
              <a:extLst>
                <a:ext uri="{FF2B5EF4-FFF2-40B4-BE49-F238E27FC236}">
                  <a16:creationId xmlns:a16="http://schemas.microsoft.com/office/drawing/2014/main" id="{944D95CD-2ADB-4E41-AFD2-5ED06FD6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93" name="Rectangle 28">
              <a:extLst>
                <a:ext uri="{FF2B5EF4-FFF2-40B4-BE49-F238E27FC236}">
                  <a16:creationId xmlns:a16="http://schemas.microsoft.com/office/drawing/2014/main" id="{36509339-BF07-4ED1-B1DA-74D2D956F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94" name="Rectangle 29">
              <a:extLst>
                <a:ext uri="{FF2B5EF4-FFF2-40B4-BE49-F238E27FC236}">
                  <a16:creationId xmlns:a16="http://schemas.microsoft.com/office/drawing/2014/main" id="{6317DACF-CCA7-442B-B867-2CF567E4B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7E917ACA-0CB0-4A07-9594-33E63B91B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id="{21DF86A2-1E2E-48FD-8EF7-F9D6744FA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015E3E78-BF51-4607-86CE-A0299B88F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Content Placeholder 4" descr="Western food arranged on table">
            <a:extLst>
              <a:ext uri="{FF2B5EF4-FFF2-40B4-BE49-F238E27FC236}">
                <a16:creationId xmlns:a16="http://schemas.microsoft.com/office/drawing/2014/main" id="{6BF16A30-E1F7-21D9-006B-C877500DD89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7" r="13961" b="-1"/>
          <a:stretch/>
        </p:blipFill>
        <p:spPr>
          <a:xfrm>
            <a:off x="20" y="10"/>
            <a:ext cx="7259971" cy="6856105"/>
          </a:xfrm>
          <a:custGeom>
            <a:avLst/>
            <a:gdLst/>
            <a:ahLst/>
            <a:cxnLst/>
            <a:rect l="l" t="t" r="r" b="b"/>
            <a:pathLst>
              <a:path w="7259991" h="6856115">
                <a:moveTo>
                  <a:pt x="0" y="0"/>
                </a:moveTo>
                <a:lnTo>
                  <a:pt x="5841644" y="0"/>
                </a:lnTo>
                <a:lnTo>
                  <a:pt x="7253976" y="4479990"/>
                </a:lnTo>
                <a:lnTo>
                  <a:pt x="7259991" y="4484422"/>
                </a:lnTo>
                <a:lnTo>
                  <a:pt x="5514446" y="6852824"/>
                </a:lnTo>
                <a:lnTo>
                  <a:pt x="6776547" y="6852824"/>
                </a:lnTo>
                <a:lnTo>
                  <a:pt x="6776547" y="6856115"/>
                </a:lnTo>
                <a:lnTo>
                  <a:pt x="0" y="6856115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B2EA7E7-44CE-E140-D6CD-AF7B3D3CA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24" y="2404534"/>
            <a:ext cx="5669280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400">
                <a:solidFill>
                  <a:srgbClr val="FFFFFF"/>
                </a:solidFill>
              </a:rPr>
              <a:t>Healthy Dinner options </a:t>
            </a:r>
          </a:p>
        </p:txBody>
      </p:sp>
      <p:pic>
        <p:nvPicPr>
          <p:cNvPr id="6" name="Picture 5" descr="Close-up view of grilled sardine fishes served in oil with baked potatoes">
            <a:extLst>
              <a:ext uri="{FF2B5EF4-FFF2-40B4-BE49-F238E27FC236}">
                <a16:creationId xmlns:a16="http://schemas.microsoft.com/office/drawing/2014/main" id="{3C460AE5-4D41-C9AC-48EF-9301CAD7D8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8" r="-2" b="30153"/>
          <a:stretch/>
        </p:blipFill>
        <p:spPr>
          <a:xfrm>
            <a:off x="5883879" y="10"/>
            <a:ext cx="6304947" cy="2285990"/>
          </a:xfrm>
          <a:custGeom>
            <a:avLst/>
            <a:gdLst/>
            <a:ahLst/>
            <a:cxnLst/>
            <a:rect l="l" t="t" r="r" b="b"/>
            <a:pathLst>
              <a:path w="6304947" h="2286000">
                <a:moveTo>
                  <a:pt x="0" y="0"/>
                </a:moveTo>
                <a:lnTo>
                  <a:pt x="6304947" y="0"/>
                </a:lnTo>
                <a:lnTo>
                  <a:pt x="6304947" y="2286000"/>
                </a:lnTo>
                <a:lnTo>
                  <a:pt x="720670" y="2286000"/>
                </a:lnTo>
                <a:close/>
              </a:path>
            </a:pathLst>
          </a:custGeom>
        </p:spPr>
      </p:pic>
      <p:sp>
        <p:nvSpPr>
          <p:cNvPr id="98" name="Isosceles Triangle 97">
            <a:extLst>
              <a:ext uri="{FF2B5EF4-FFF2-40B4-BE49-F238E27FC236}">
                <a16:creationId xmlns:a16="http://schemas.microsoft.com/office/drawing/2014/main" id="{AFCFD6D8-B11A-4FF8-AA6D-F63F472A2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8" name="Picture 7" descr="Fresh Greek salad">
            <a:extLst>
              <a:ext uri="{FF2B5EF4-FFF2-40B4-BE49-F238E27FC236}">
                <a16:creationId xmlns:a16="http://schemas.microsoft.com/office/drawing/2014/main" id="{1411F543-1581-20F1-432C-B772F1C56B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8" r="2" b="20325"/>
          <a:stretch/>
        </p:blipFill>
        <p:spPr>
          <a:xfrm>
            <a:off x="6604548" y="2286000"/>
            <a:ext cx="5584275" cy="2286000"/>
          </a:xfrm>
          <a:custGeom>
            <a:avLst/>
            <a:gdLst/>
            <a:ahLst/>
            <a:cxnLst/>
            <a:rect l="l" t="t" r="r" b="b"/>
            <a:pathLst>
              <a:path w="5584275" h="2286000">
                <a:moveTo>
                  <a:pt x="0" y="0"/>
                </a:moveTo>
                <a:lnTo>
                  <a:pt x="5584275" y="0"/>
                </a:lnTo>
                <a:lnTo>
                  <a:pt x="5584275" y="2286000"/>
                </a:lnTo>
                <a:lnTo>
                  <a:pt x="626046" y="2286000"/>
                </a:lnTo>
                <a:lnTo>
                  <a:pt x="692258" y="2195876"/>
                </a:lnTo>
                <a:close/>
              </a:path>
            </a:pathLst>
          </a:custGeom>
        </p:spPr>
      </p:pic>
      <p:pic>
        <p:nvPicPr>
          <p:cNvPr id="5" name="Picture 4" descr="Plated turkey legs wrapped in bacon">
            <a:extLst>
              <a:ext uri="{FF2B5EF4-FFF2-40B4-BE49-F238E27FC236}">
                <a16:creationId xmlns:a16="http://schemas.microsoft.com/office/drawing/2014/main" id="{807A23B9-FC60-B259-6AEA-A7E5167B86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8" r="-1" b="31371"/>
          <a:stretch/>
        </p:blipFill>
        <p:spPr>
          <a:xfrm>
            <a:off x="5551112" y="4572000"/>
            <a:ext cx="6640888" cy="2286000"/>
          </a:xfrm>
          <a:custGeom>
            <a:avLst/>
            <a:gdLst/>
            <a:ahLst/>
            <a:cxnLst/>
            <a:rect l="l" t="t" r="r" b="b"/>
            <a:pathLst>
              <a:path w="6640888" h="2286000">
                <a:moveTo>
                  <a:pt x="1679482" y="0"/>
                </a:moveTo>
                <a:lnTo>
                  <a:pt x="6640888" y="0"/>
                </a:lnTo>
                <a:lnTo>
                  <a:pt x="6640888" y="2286000"/>
                </a:lnTo>
                <a:lnTo>
                  <a:pt x="0" y="2286000"/>
                </a:lnTo>
                <a:close/>
              </a:path>
            </a:pathLst>
          </a:custGeom>
        </p:spPr>
      </p:pic>
      <p:sp>
        <p:nvSpPr>
          <p:cNvPr id="83" name="Rectangle 29">
            <a:extLst>
              <a:ext uri="{FF2B5EF4-FFF2-40B4-BE49-F238E27FC236}">
                <a16:creationId xmlns:a16="http://schemas.microsoft.com/office/drawing/2014/main" id="{99CDFA5B-0593-4946-8B2B-61B888895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5BC01963-BAEA-42F8-A0A1-D5323FDF5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B60E152-277A-4689-827B-214A55B3D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993689F-A4B8-43C0-ADED-5E8C083DC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Rectangle 23">
            <a:extLst>
              <a:ext uri="{FF2B5EF4-FFF2-40B4-BE49-F238E27FC236}">
                <a16:creationId xmlns:a16="http://schemas.microsoft.com/office/drawing/2014/main" id="{9A55474B-4D9C-4A4D-AC41-524963CDB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750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EA3DE74-31A6-48AD-8C0A-E33A679B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AFFDDEBC-790E-43B4-8282-92702E0A8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53F624CC-585A-4177-8E95-77462EA61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23">
              <a:extLst>
                <a:ext uri="{FF2B5EF4-FFF2-40B4-BE49-F238E27FC236}">
                  <a16:creationId xmlns:a16="http://schemas.microsoft.com/office/drawing/2014/main" id="{B18999F3-4745-477E-B6DA-E5B0BCD53F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06" name="Rectangle 25">
              <a:extLst>
                <a:ext uri="{FF2B5EF4-FFF2-40B4-BE49-F238E27FC236}">
                  <a16:creationId xmlns:a16="http://schemas.microsoft.com/office/drawing/2014/main" id="{B780C728-EC47-4108-8DC4-B5ACDAD0B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07" name="Isosceles Triangle 106">
              <a:extLst>
                <a:ext uri="{FF2B5EF4-FFF2-40B4-BE49-F238E27FC236}">
                  <a16:creationId xmlns:a16="http://schemas.microsoft.com/office/drawing/2014/main" id="{E5535F23-07A0-49FD-BF88-208C0FBEE0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08" name="Rectangle 27">
              <a:extLst>
                <a:ext uri="{FF2B5EF4-FFF2-40B4-BE49-F238E27FC236}">
                  <a16:creationId xmlns:a16="http://schemas.microsoft.com/office/drawing/2014/main" id="{944D95CD-2ADB-4E41-AFD2-5ED06FD6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09" name="Rectangle 28">
              <a:extLst>
                <a:ext uri="{FF2B5EF4-FFF2-40B4-BE49-F238E27FC236}">
                  <a16:creationId xmlns:a16="http://schemas.microsoft.com/office/drawing/2014/main" id="{36509339-BF07-4ED1-B1DA-74D2D956F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0" name="Rectangle 29">
              <a:extLst>
                <a:ext uri="{FF2B5EF4-FFF2-40B4-BE49-F238E27FC236}">
                  <a16:creationId xmlns:a16="http://schemas.microsoft.com/office/drawing/2014/main" id="{6317DACF-CCA7-442B-B867-2CF567E4B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1" name="Isosceles Triangle 110">
              <a:extLst>
                <a:ext uri="{FF2B5EF4-FFF2-40B4-BE49-F238E27FC236}">
                  <a16:creationId xmlns:a16="http://schemas.microsoft.com/office/drawing/2014/main" id="{7E917ACA-0CB0-4A07-9594-33E63B91B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2" name="Isosceles Triangle 111">
              <a:extLst>
                <a:ext uri="{FF2B5EF4-FFF2-40B4-BE49-F238E27FC236}">
                  <a16:creationId xmlns:a16="http://schemas.microsoft.com/office/drawing/2014/main" id="{21DF86A2-1E2E-48FD-8EF7-F9D6744FA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 useBgFill="1">
        <p:nvSpPr>
          <p:cNvPr id="114" name="Rectangle 113">
            <a:extLst>
              <a:ext uri="{FF2B5EF4-FFF2-40B4-BE49-F238E27FC236}">
                <a16:creationId xmlns:a16="http://schemas.microsoft.com/office/drawing/2014/main" id="{015E3E78-BF51-4607-86CE-A0299B88F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Picture 3" descr="A screenshot of a food&#10;&#10;AI-generated content may be incorrect.">
            <a:extLst>
              <a:ext uri="{FF2B5EF4-FFF2-40B4-BE49-F238E27FC236}">
                <a16:creationId xmlns:a16="http://schemas.microsoft.com/office/drawing/2014/main" id="{6A52FCD2-87F5-C0F1-7F2C-0FBFD593C2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80"/>
          <a:stretch/>
        </p:blipFill>
        <p:spPr>
          <a:xfrm>
            <a:off x="20" y="10"/>
            <a:ext cx="7259971" cy="6856105"/>
          </a:xfrm>
          <a:custGeom>
            <a:avLst/>
            <a:gdLst/>
            <a:ahLst/>
            <a:cxnLst/>
            <a:rect l="l" t="t" r="r" b="b"/>
            <a:pathLst>
              <a:path w="7259991" h="6856115">
                <a:moveTo>
                  <a:pt x="0" y="0"/>
                </a:moveTo>
                <a:lnTo>
                  <a:pt x="5841644" y="0"/>
                </a:lnTo>
                <a:lnTo>
                  <a:pt x="7253976" y="4479990"/>
                </a:lnTo>
                <a:lnTo>
                  <a:pt x="7259991" y="4484422"/>
                </a:lnTo>
                <a:lnTo>
                  <a:pt x="5514446" y="6852824"/>
                </a:lnTo>
                <a:lnTo>
                  <a:pt x="6776547" y="6852824"/>
                </a:lnTo>
                <a:lnTo>
                  <a:pt x="6776547" y="6856115"/>
                </a:lnTo>
                <a:lnTo>
                  <a:pt x="0" y="685611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0B2779-8DB4-AA28-9B42-9DE80DF43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24" y="2404534"/>
            <a:ext cx="5669280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000">
                <a:solidFill>
                  <a:srgbClr val="FFFFFF"/>
                </a:solidFill>
              </a:rPr>
              <a:t>Healthy Traditional Dinner Options </a:t>
            </a:r>
          </a:p>
        </p:txBody>
      </p:sp>
      <p:pic>
        <p:nvPicPr>
          <p:cNvPr id="3" name="Picture 2" descr="A screenshot of a phone screen with a plate of food&#10;&#10;AI-generated content may be incorrect.">
            <a:extLst>
              <a:ext uri="{FF2B5EF4-FFF2-40B4-BE49-F238E27FC236}">
                <a16:creationId xmlns:a16="http://schemas.microsoft.com/office/drawing/2014/main" id="{384E58CB-EB99-A4DA-145D-409AB2F809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9" b="69079"/>
          <a:stretch/>
        </p:blipFill>
        <p:spPr>
          <a:xfrm>
            <a:off x="5883879" y="10"/>
            <a:ext cx="6304947" cy="2285990"/>
          </a:xfrm>
          <a:custGeom>
            <a:avLst/>
            <a:gdLst/>
            <a:ahLst/>
            <a:cxnLst/>
            <a:rect l="l" t="t" r="r" b="b"/>
            <a:pathLst>
              <a:path w="6304947" h="2286000">
                <a:moveTo>
                  <a:pt x="0" y="0"/>
                </a:moveTo>
                <a:lnTo>
                  <a:pt x="6304947" y="0"/>
                </a:lnTo>
                <a:lnTo>
                  <a:pt x="6304947" y="2286000"/>
                </a:lnTo>
                <a:lnTo>
                  <a:pt x="720670" y="2286000"/>
                </a:lnTo>
                <a:close/>
              </a:path>
            </a:pathLst>
          </a:custGeom>
        </p:spPr>
      </p:pic>
      <p:sp>
        <p:nvSpPr>
          <p:cNvPr id="116" name="Isosceles Triangle 115">
            <a:extLst>
              <a:ext uri="{FF2B5EF4-FFF2-40B4-BE49-F238E27FC236}">
                <a16:creationId xmlns:a16="http://schemas.microsoft.com/office/drawing/2014/main" id="{AFCFD6D8-B11A-4FF8-AA6D-F63F472A2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 descr="A screenshot of a phone&#10;&#10;AI-generated content may be incorrect.">
            <a:extLst>
              <a:ext uri="{FF2B5EF4-FFF2-40B4-BE49-F238E27FC236}">
                <a16:creationId xmlns:a16="http://schemas.microsoft.com/office/drawing/2014/main" id="{C0AEB8C1-061A-86E6-20BC-74481CD788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7" b="57320"/>
          <a:stretch/>
        </p:blipFill>
        <p:spPr>
          <a:xfrm>
            <a:off x="6604548" y="2286000"/>
            <a:ext cx="5584275" cy="2286000"/>
          </a:xfrm>
          <a:custGeom>
            <a:avLst/>
            <a:gdLst/>
            <a:ahLst/>
            <a:cxnLst/>
            <a:rect l="l" t="t" r="r" b="b"/>
            <a:pathLst>
              <a:path w="5584275" h="2286000">
                <a:moveTo>
                  <a:pt x="0" y="0"/>
                </a:moveTo>
                <a:lnTo>
                  <a:pt x="5584275" y="0"/>
                </a:lnTo>
                <a:lnTo>
                  <a:pt x="5584275" y="2286000"/>
                </a:lnTo>
                <a:lnTo>
                  <a:pt x="626046" y="2286000"/>
                </a:lnTo>
                <a:lnTo>
                  <a:pt x="692258" y="2195876"/>
                </a:lnTo>
                <a:close/>
              </a:path>
            </a:pathLst>
          </a:custGeom>
        </p:spPr>
      </p:pic>
      <p:pic>
        <p:nvPicPr>
          <p:cNvPr id="6" name="Picture 5" descr="A screenshot of a phone&#10;&#10;AI-generated content may be incorrect.">
            <a:extLst>
              <a:ext uri="{FF2B5EF4-FFF2-40B4-BE49-F238E27FC236}">
                <a16:creationId xmlns:a16="http://schemas.microsoft.com/office/drawing/2014/main" id="{5C83DD3B-BAC0-DC6E-F591-3718698067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7" r="1" b="70862"/>
          <a:stretch/>
        </p:blipFill>
        <p:spPr>
          <a:xfrm>
            <a:off x="5551112" y="4572000"/>
            <a:ext cx="6640888" cy="2286000"/>
          </a:xfrm>
          <a:custGeom>
            <a:avLst/>
            <a:gdLst/>
            <a:ahLst/>
            <a:cxnLst/>
            <a:rect l="l" t="t" r="r" b="b"/>
            <a:pathLst>
              <a:path w="6640888" h="2286000">
                <a:moveTo>
                  <a:pt x="1679482" y="0"/>
                </a:moveTo>
                <a:lnTo>
                  <a:pt x="6640888" y="0"/>
                </a:lnTo>
                <a:lnTo>
                  <a:pt x="6640888" y="2286000"/>
                </a:lnTo>
                <a:lnTo>
                  <a:pt x="0" y="2286000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99DEF1-117A-21F9-C496-AD31CE59F5F6}"/>
              </a:ext>
            </a:extLst>
          </p:cNvPr>
          <p:cNvSpPr txBox="1"/>
          <p:nvPr/>
        </p:nvSpPr>
        <p:spPr>
          <a:xfrm>
            <a:off x="1179660" y="4050833"/>
            <a:ext cx="4957344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1366C"/>
              </a:buClr>
              <a:buSzPct val="80000"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Used with permission and taken from the Carbs &amp; Cals app.</a:t>
            </a:r>
          </a:p>
        </p:txBody>
      </p:sp>
      <p:sp>
        <p:nvSpPr>
          <p:cNvPr id="118" name="Rectangle 29">
            <a:extLst>
              <a:ext uri="{FF2B5EF4-FFF2-40B4-BE49-F238E27FC236}">
                <a16:creationId xmlns:a16="http://schemas.microsoft.com/office/drawing/2014/main" id="{99CDFA5B-0593-4946-8B2B-61B888895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0" name="Isosceles Triangle 119">
            <a:extLst>
              <a:ext uri="{FF2B5EF4-FFF2-40B4-BE49-F238E27FC236}">
                <a16:creationId xmlns:a16="http://schemas.microsoft.com/office/drawing/2014/main" id="{5BC01963-BAEA-42F8-A0A1-D5323FDF5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EB60E152-277A-4689-827B-214A55B3D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1993689F-A4B8-43C0-ADED-5E8C083DC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23">
            <a:extLst>
              <a:ext uri="{FF2B5EF4-FFF2-40B4-BE49-F238E27FC236}">
                <a16:creationId xmlns:a16="http://schemas.microsoft.com/office/drawing/2014/main" id="{9A55474B-4D9C-4A4D-AC41-524963CDB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578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1EA3DE74-31A6-48AD-8C0A-E33A679B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FFDDEBC-790E-43B4-8282-92702E0A8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3F624CC-585A-4177-8E95-77462EA61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23">
              <a:extLst>
                <a:ext uri="{FF2B5EF4-FFF2-40B4-BE49-F238E27FC236}">
                  <a16:creationId xmlns:a16="http://schemas.microsoft.com/office/drawing/2014/main" id="{B18999F3-4745-477E-B6DA-E5B0BCD53F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4" name="Rectangle 25">
              <a:extLst>
                <a:ext uri="{FF2B5EF4-FFF2-40B4-BE49-F238E27FC236}">
                  <a16:creationId xmlns:a16="http://schemas.microsoft.com/office/drawing/2014/main" id="{B780C728-EC47-4108-8DC4-B5ACDAD0B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E5535F23-07A0-49FD-BF88-208C0FBEE0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6" name="Rectangle 27">
              <a:extLst>
                <a:ext uri="{FF2B5EF4-FFF2-40B4-BE49-F238E27FC236}">
                  <a16:creationId xmlns:a16="http://schemas.microsoft.com/office/drawing/2014/main" id="{944D95CD-2ADB-4E41-AFD2-5ED06FD6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7" name="Rectangle 28">
              <a:extLst>
                <a:ext uri="{FF2B5EF4-FFF2-40B4-BE49-F238E27FC236}">
                  <a16:creationId xmlns:a16="http://schemas.microsoft.com/office/drawing/2014/main" id="{36509339-BF07-4ED1-B1DA-74D2D956F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8" name="Rectangle 29">
              <a:extLst>
                <a:ext uri="{FF2B5EF4-FFF2-40B4-BE49-F238E27FC236}">
                  <a16:creationId xmlns:a16="http://schemas.microsoft.com/office/drawing/2014/main" id="{6317DACF-CCA7-442B-B867-2CF567E4B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7E917ACA-0CB0-4A07-9594-33E63B91B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21DF86A2-1E2E-48FD-8EF7-F9D6744FA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015E3E78-BF51-4607-86CE-A0299B88F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Picture 3" descr="Woman eating watermelon">
            <a:extLst>
              <a:ext uri="{FF2B5EF4-FFF2-40B4-BE49-F238E27FC236}">
                <a16:creationId xmlns:a16="http://schemas.microsoft.com/office/drawing/2014/main" id="{EEF32E9C-B2C2-A379-DF9C-EBB214798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4" r="4283" b="-1"/>
          <a:stretch/>
        </p:blipFill>
        <p:spPr>
          <a:xfrm>
            <a:off x="20" y="10"/>
            <a:ext cx="7259971" cy="6856105"/>
          </a:xfrm>
          <a:custGeom>
            <a:avLst/>
            <a:gdLst/>
            <a:ahLst/>
            <a:cxnLst/>
            <a:rect l="l" t="t" r="r" b="b"/>
            <a:pathLst>
              <a:path w="7259991" h="6856115">
                <a:moveTo>
                  <a:pt x="0" y="0"/>
                </a:moveTo>
                <a:lnTo>
                  <a:pt x="5841644" y="0"/>
                </a:lnTo>
                <a:lnTo>
                  <a:pt x="7253976" y="4479990"/>
                </a:lnTo>
                <a:lnTo>
                  <a:pt x="7259991" y="4484422"/>
                </a:lnTo>
                <a:lnTo>
                  <a:pt x="5514446" y="6852824"/>
                </a:lnTo>
                <a:lnTo>
                  <a:pt x="6776547" y="6852824"/>
                </a:lnTo>
                <a:lnTo>
                  <a:pt x="6776547" y="6856115"/>
                </a:lnTo>
                <a:lnTo>
                  <a:pt x="0" y="685611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AD3C63-7B64-DF3D-0B91-6F074F861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24" y="2404534"/>
            <a:ext cx="5669280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400">
                <a:solidFill>
                  <a:srgbClr val="FFFFFF"/>
                </a:solidFill>
              </a:rPr>
              <a:t>Healthy Snack Options</a:t>
            </a:r>
          </a:p>
        </p:txBody>
      </p:sp>
      <p:pic>
        <p:nvPicPr>
          <p:cNvPr id="7" name="Picture 6" descr="Close-up of popcorn">
            <a:extLst>
              <a:ext uri="{FF2B5EF4-FFF2-40B4-BE49-F238E27FC236}">
                <a16:creationId xmlns:a16="http://schemas.microsoft.com/office/drawing/2014/main" id="{2060980D-95EA-E362-4FCF-2B5C6E7757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0" r="-2" b="27011"/>
          <a:stretch/>
        </p:blipFill>
        <p:spPr>
          <a:xfrm>
            <a:off x="5883879" y="10"/>
            <a:ext cx="6304947" cy="2285990"/>
          </a:xfrm>
          <a:custGeom>
            <a:avLst/>
            <a:gdLst/>
            <a:ahLst/>
            <a:cxnLst/>
            <a:rect l="l" t="t" r="r" b="b"/>
            <a:pathLst>
              <a:path w="6304947" h="2286000">
                <a:moveTo>
                  <a:pt x="0" y="0"/>
                </a:moveTo>
                <a:lnTo>
                  <a:pt x="6304947" y="0"/>
                </a:lnTo>
                <a:lnTo>
                  <a:pt x="6304947" y="2286000"/>
                </a:lnTo>
                <a:lnTo>
                  <a:pt x="720670" y="2286000"/>
                </a:lnTo>
                <a:close/>
              </a:path>
            </a:pathLst>
          </a:cu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AFCFD6D8-B11A-4FF8-AA6D-F63F472A2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6" name="Picture 5" descr="Banana peel">
            <a:extLst>
              <a:ext uri="{FF2B5EF4-FFF2-40B4-BE49-F238E27FC236}">
                <a16:creationId xmlns:a16="http://schemas.microsoft.com/office/drawing/2014/main" id="{15FBF7AE-636A-0611-B16B-5C3E9E7D9E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5" r="2" b="23444"/>
          <a:stretch/>
        </p:blipFill>
        <p:spPr>
          <a:xfrm>
            <a:off x="6604548" y="2286000"/>
            <a:ext cx="5584275" cy="2286000"/>
          </a:xfrm>
          <a:custGeom>
            <a:avLst/>
            <a:gdLst/>
            <a:ahLst/>
            <a:cxnLst/>
            <a:rect l="l" t="t" r="r" b="b"/>
            <a:pathLst>
              <a:path w="5584275" h="2286000">
                <a:moveTo>
                  <a:pt x="0" y="0"/>
                </a:moveTo>
                <a:lnTo>
                  <a:pt x="5584275" y="0"/>
                </a:lnTo>
                <a:lnTo>
                  <a:pt x="5584275" y="2286000"/>
                </a:lnTo>
                <a:lnTo>
                  <a:pt x="626046" y="2286000"/>
                </a:lnTo>
                <a:lnTo>
                  <a:pt x="692258" y="2195876"/>
                </a:lnTo>
                <a:close/>
              </a:path>
            </a:pathLst>
          </a:custGeom>
        </p:spPr>
      </p:pic>
      <p:pic>
        <p:nvPicPr>
          <p:cNvPr id="3" name="Picture 2" descr="Spoonful of cereal and berries">
            <a:extLst>
              <a:ext uri="{FF2B5EF4-FFF2-40B4-BE49-F238E27FC236}">
                <a16:creationId xmlns:a16="http://schemas.microsoft.com/office/drawing/2014/main" id="{D0645296-C71C-3E39-406B-97FF74C2CD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62" r="-1" b="16167"/>
          <a:stretch/>
        </p:blipFill>
        <p:spPr>
          <a:xfrm>
            <a:off x="5551112" y="4572000"/>
            <a:ext cx="6640888" cy="2286000"/>
          </a:xfrm>
          <a:custGeom>
            <a:avLst/>
            <a:gdLst/>
            <a:ahLst/>
            <a:cxnLst/>
            <a:rect l="l" t="t" r="r" b="b"/>
            <a:pathLst>
              <a:path w="6640888" h="2286000">
                <a:moveTo>
                  <a:pt x="1679482" y="0"/>
                </a:moveTo>
                <a:lnTo>
                  <a:pt x="6640888" y="0"/>
                </a:lnTo>
                <a:lnTo>
                  <a:pt x="6640888" y="2286000"/>
                </a:lnTo>
                <a:lnTo>
                  <a:pt x="0" y="2286000"/>
                </a:lnTo>
                <a:close/>
              </a:path>
            </a:pathLst>
          </a:custGeom>
        </p:spPr>
      </p:pic>
      <p:sp>
        <p:nvSpPr>
          <p:cNvPr id="56" name="Rectangle 29">
            <a:extLst>
              <a:ext uri="{FF2B5EF4-FFF2-40B4-BE49-F238E27FC236}">
                <a16:creationId xmlns:a16="http://schemas.microsoft.com/office/drawing/2014/main" id="{99CDFA5B-0593-4946-8B2B-61B888895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5BC01963-BAEA-42F8-A0A1-D5323FDF5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B60E152-277A-4689-827B-214A55B3D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993689F-A4B8-43C0-ADED-5E8C083DC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23">
            <a:extLst>
              <a:ext uri="{FF2B5EF4-FFF2-40B4-BE49-F238E27FC236}">
                <a16:creationId xmlns:a16="http://schemas.microsoft.com/office/drawing/2014/main" id="{9A55474B-4D9C-4A4D-AC41-524963CDB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699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EE2563-65C3-460B-9FD5-AB8DC6D20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9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70" name="Isosceles Triangle 69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71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72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73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75" name="Isosceles Triangle 74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5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9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1" name="Isosceles Triangle 90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F10A947-6488-2467-C81E-BC8FB882A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136" y="1020871"/>
            <a:ext cx="6960759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Part Three: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BC6D51-AECE-B8CC-5707-47C0A9CFF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8104" y="3962088"/>
            <a:ext cx="6112077" cy="11861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z="2800" dirty="0">
                <a:solidFill>
                  <a:srgbClr val="FFFFFF">
                    <a:alpha val="70000"/>
                  </a:srgbClr>
                </a:solidFill>
              </a:rPr>
              <a:t>3.Empowerment to improve your quality-of-life outcomes    </a:t>
            </a:r>
          </a:p>
        </p:txBody>
      </p:sp>
      <p:sp>
        <p:nvSpPr>
          <p:cNvPr id="95" name="Isosceles Triangle 94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361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all painted with an arrow and a dartboard">
            <a:extLst>
              <a:ext uri="{FF2B5EF4-FFF2-40B4-BE49-F238E27FC236}">
                <a16:creationId xmlns:a16="http://schemas.microsoft.com/office/drawing/2014/main" id="{CBCA7FE5-7909-7EE4-F33F-13D6256423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405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99C1DC-0401-EDE8-B31F-9A734E2CB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249180"/>
          </a:xfrm>
        </p:spPr>
        <p:txBody>
          <a:bodyPr>
            <a:normAutofit fontScale="90000"/>
          </a:bodyPr>
          <a:lstStyle/>
          <a:p>
            <a:r>
              <a:rPr lang="en-GB" dirty="0"/>
              <a:t>Factors influencing your Quality of Life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D4A62-9489-2D91-A311-BDE4896D3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2000" b="1" dirty="0"/>
              <a:t>Goals (Outcomes)</a:t>
            </a:r>
          </a:p>
          <a:p>
            <a:pPr>
              <a:lnSpc>
                <a:spcPct val="90000"/>
              </a:lnSpc>
            </a:pPr>
            <a:r>
              <a:rPr lang="en-GB" sz="1700" dirty="0"/>
              <a:t>Have you set goals for your health and wellbeing?</a:t>
            </a:r>
          </a:p>
          <a:p>
            <a:pPr>
              <a:lnSpc>
                <a:spcPct val="90000"/>
              </a:lnSpc>
            </a:pPr>
            <a:r>
              <a:rPr lang="en-GB" sz="2000" b="1" dirty="0"/>
              <a:t>Expectations (Hopes)</a:t>
            </a:r>
          </a:p>
          <a:p>
            <a:pPr>
              <a:lnSpc>
                <a:spcPct val="90000"/>
              </a:lnSpc>
            </a:pPr>
            <a:r>
              <a:rPr lang="en-GB" sz="1700" dirty="0"/>
              <a:t>What are your expectations of your health and what is influencing it?</a:t>
            </a:r>
          </a:p>
          <a:p>
            <a:pPr>
              <a:lnSpc>
                <a:spcPct val="90000"/>
              </a:lnSpc>
            </a:pPr>
            <a:r>
              <a:rPr lang="en-GB" sz="2000" b="1" dirty="0"/>
              <a:t>Standards (Excellence)</a:t>
            </a:r>
          </a:p>
          <a:p>
            <a:pPr>
              <a:lnSpc>
                <a:spcPct val="90000"/>
              </a:lnSpc>
            </a:pPr>
            <a:r>
              <a:rPr lang="en-GB" sz="1700" dirty="0"/>
              <a:t>What standards have you set for yourself and your Health?</a:t>
            </a:r>
          </a:p>
          <a:p>
            <a:pPr>
              <a:lnSpc>
                <a:spcPct val="90000"/>
              </a:lnSpc>
            </a:pPr>
            <a:r>
              <a:rPr lang="en-GB" sz="2000" b="1" dirty="0"/>
              <a:t>Concerns (Worries)</a:t>
            </a:r>
          </a:p>
          <a:p>
            <a:pPr>
              <a:lnSpc>
                <a:spcPct val="90000"/>
              </a:lnSpc>
            </a:pPr>
            <a:r>
              <a:rPr lang="en-GB" sz="1700" dirty="0"/>
              <a:t>What are your concerns and what help do you need managing it?</a:t>
            </a:r>
          </a:p>
          <a:p>
            <a:pPr>
              <a:lnSpc>
                <a:spcPct val="90000"/>
              </a:lnSpc>
            </a:pPr>
            <a:endParaRPr lang="en-GB" sz="17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2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4257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80424F7-0C41-DDEE-17A6-0F991CBF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136" y="1020871"/>
            <a:ext cx="6960759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One thing you will Take Away… </a:t>
            </a:r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990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141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46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48" name="Isosceles Triangle 147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49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50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51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52" name="Isosceles Triangle 151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53" name="Isosceles Triangle 152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 useBgFill="1">
        <p:nvSpPr>
          <p:cNvPr id="154" name="Rectangle 153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57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58" name="Isosceles Triangle 15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1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3" name="Isosceles Triangle 142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12-Point Star 2">
            <a:extLst>
              <a:ext uri="{FF2B5EF4-FFF2-40B4-BE49-F238E27FC236}">
                <a16:creationId xmlns:a16="http://schemas.microsoft.com/office/drawing/2014/main" id="{B54DC0FF-6ABF-4C8C-6CA5-C3B43F9CAC24}"/>
              </a:ext>
            </a:extLst>
          </p:cNvPr>
          <p:cNvSpPr/>
          <p:nvPr/>
        </p:nvSpPr>
        <p:spPr>
          <a:xfrm>
            <a:off x="3328851" y="1985644"/>
            <a:ext cx="6960759" cy="2849671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One</a:t>
            </a:r>
            <a:r>
              <a:rPr kumimoji="0" lang="en-US" sz="6000" b="0" i="0" u="none" strike="noStrike" kern="120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5100" b="0" i="0" u="none" strike="noStrike" kern="120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Take  Away…</a:t>
            </a:r>
          </a:p>
        </p:txBody>
      </p:sp>
      <p:sp>
        <p:nvSpPr>
          <p:cNvPr id="147" name="Isosceles Triangle 146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214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4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863951" y="1572125"/>
            <a:ext cx="4410051" cy="24756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600"/>
              <a:t>Thank You!</a:t>
            </a:r>
            <a:endParaRPr lang="en-US" sz="6600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7631B835-6FE1-41A9-8E4F-D387930D75C9}"/>
              </a:ext>
            </a:extLst>
          </p:cNvPr>
          <p:cNvSpPr txBox="1">
            <a:spLocks/>
          </p:cNvSpPr>
          <p:nvPr/>
        </p:nvSpPr>
        <p:spPr>
          <a:xfrm>
            <a:off x="4863283" y="4047760"/>
            <a:ext cx="4410719" cy="15528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1366C"/>
              </a:buClr>
              <a:buSzPct val="80000"/>
              <a:buFont typeface="Wingdings 3" charset="2"/>
              <a:buNone/>
              <a:tabLst/>
              <a:defRPr/>
            </a:pPr>
            <a:b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“Every closed door brings you closer to your Destiny” </a:t>
            </a: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Dr Claudine Matthews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b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b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A613357F-14F3-B55A-3F80-5E9B35D50B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891" b="4654"/>
          <a:stretch/>
        </p:blipFill>
        <p:spPr>
          <a:xfrm>
            <a:off x="794083" y="1572125"/>
            <a:ext cx="4116895" cy="421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11848"/>
      </p:ext>
    </p:extLst>
  </p:cSld>
  <p:clrMapOvr>
    <a:masterClrMapping/>
  </p:clrMapOvr>
  <p:transition spd="med">
    <p:pul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9945" y="590062"/>
            <a:ext cx="4057242" cy="2838938"/>
          </a:xfrm>
        </p:spPr>
        <p:txBody>
          <a:bodyPr>
            <a:normAutofit/>
          </a:bodyPr>
          <a:lstStyle/>
          <a:p>
            <a:pPr algn="l"/>
            <a:r>
              <a:rPr lang="en-GB" sz="4900" dirty="0">
                <a:solidFill>
                  <a:srgbClr val="FFFFFF"/>
                </a:solidFill>
              </a:rPr>
              <a:t>Growing Up with Sickle Cell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5534" y="4698614"/>
            <a:ext cx="3816487" cy="1198120"/>
          </a:xfrm>
        </p:spPr>
        <p:txBody>
          <a:bodyPr>
            <a:normAutofit/>
          </a:bodyPr>
          <a:lstStyle/>
          <a:p>
            <a:pPr algn="r"/>
            <a:r>
              <a:rPr lang="en-GB" sz="1700" dirty="0">
                <a:solidFill>
                  <a:srgbClr val="FFFFFF"/>
                </a:solidFill>
              </a:rPr>
              <a:t>What Every Girl Should Know</a:t>
            </a: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7202" y="2744546"/>
            <a:ext cx="104279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86" y="2973840"/>
            <a:ext cx="68353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5547" y="3198266"/>
            <a:ext cx="95785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99946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3069" y="501652"/>
            <a:ext cx="3296505" cy="1716255"/>
          </a:xfrm>
        </p:spPr>
        <p:txBody>
          <a:bodyPr anchor="b">
            <a:normAutofit/>
          </a:bodyPr>
          <a:lstStyle/>
          <a:p>
            <a:r>
              <a:rPr lang="en-GB" sz="4900" dirty="0"/>
              <a:t>What is Puberty?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6" name="Picture 2" descr="Best Puberty Body Illustrations, Royalty-Free Vector Graphics &amp; Clip ...">
            <a:extLst>
              <a:ext uri="{FF2B5EF4-FFF2-40B4-BE49-F238E27FC236}">
                <a16:creationId xmlns:a16="http://schemas.microsoft.com/office/drawing/2014/main" id="{62189E13-63D9-78FD-093B-F84A57BFA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3358" y="1823352"/>
            <a:ext cx="3916219" cy="321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438" y="2645923"/>
            <a:ext cx="3326041" cy="3710427"/>
          </a:xfrm>
        </p:spPr>
        <p:txBody>
          <a:bodyPr anchor="t">
            <a:normAutofit/>
          </a:bodyPr>
          <a:lstStyle/>
          <a:p>
            <a:r>
              <a:rPr lang="en-GB" sz="2400" dirty="0">
                <a:solidFill>
                  <a:schemeClr val="tx1">
                    <a:alpha val="80000"/>
                  </a:schemeClr>
                </a:solidFill>
              </a:rPr>
              <a:t>Natural body changes to adulthood</a:t>
            </a:r>
          </a:p>
          <a:p>
            <a:r>
              <a:rPr lang="en-GB" sz="2400" dirty="0">
                <a:solidFill>
                  <a:schemeClr val="tx1">
                    <a:alpha val="80000"/>
                  </a:schemeClr>
                </a:solidFill>
              </a:rPr>
              <a:t>Breast development, hair growth, periods (menstruation)</a:t>
            </a:r>
          </a:p>
          <a:p>
            <a:r>
              <a:rPr lang="en-GB" sz="2400" dirty="0">
                <a:solidFill>
                  <a:schemeClr val="tx1">
                    <a:alpha val="80000"/>
                  </a:schemeClr>
                </a:solidFill>
              </a:rPr>
              <a:t>Growth spurts, mood swings</a:t>
            </a:r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13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75E72B-178A-07B8-FB23-E34B33C3C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046934F-5143-2560-A2B3-98442A314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28D9AD-7FFC-8B5D-4E28-B5869C054A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659C16-3BB0-1D0A-4501-24D8A3ED2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903820-5886-6D7F-1672-A2C900D6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FD45B7-632D-6359-E9C6-471F1F1B7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D5AC75-9876-8094-9644-48C30C663C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4" y="353160"/>
            <a:ext cx="7091300" cy="898581"/>
          </a:xfrm>
        </p:spPr>
        <p:txBody>
          <a:bodyPr anchor="ctr">
            <a:normAutofit/>
          </a:bodyPr>
          <a:lstStyle/>
          <a:p>
            <a:pPr algn="l"/>
            <a:br>
              <a:rPr lang="en-GB" sz="2800" dirty="0">
                <a:solidFill>
                  <a:schemeClr val="bg1"/>
                </a:solidFill>
              </a:rPr>
            </a:b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E22324-50C3-FAFD-7624-A1FC4DEDD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979" y="244885"/>
            <a:ext cx="3812898" cy="1086676"/>
          </a:xfrm>
          <a:prstGeom prst="rect">
            <a:avLst/>
          </a:prstGeom>
        </p:spPr>
      </p:pic>
      <p:pic>
        <p:nvPicPr>
          <p:cNvPr id="5" name="Picture 2" descr="BBC Bitesize">
            <a:extLst>
              <a:ext uri="{FF2B5EF4-FFF2-40B4-BE49-F238E27FC236}">
                <a16:creationId xmlns:a16="http://schemas.microsoft.com/office/drawing/2014/main" id="{A15769F2-ED4D-940B-CFE6-0FCF54547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3027" y="2019300"/>
            <a:ext cx="7830787" cy="432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D1069B-87DF-587B-BE34-8FA27C94F4B3}"/>
              </a:ext>
            </a:extLst>
          </p:cNvPr>
          <p:cNvSpPr txBox="1"/>
          <p:nvPr/>
        </p:nvSpPr>
        <p:spPr>
          <a:xfrm>
            <a:off x="838954" y="557390"/>
            <a:ext cx="4747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Is Blood?</a:t>
            </a:r>
          </a:p>
        </p:txBody>
      </p:sp>
    </p:spTree>
    <p:extLst>
      <p:ext uri="{BB962C8B-B14F-4D97-AF65-F5344CB8AC3E}">
        <p14:creationId xmlns:p14="http://schemas.microsoft.com/office/powerpoint/2010/main" val="33775884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3069" y="501652"/>
            <a:ext cx="3296505" cy="171625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800" dirty="0"/>
              <a:t>When Should Puberty Start?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 descr="A black and white image of a waiting area&#10;&#10;AI-generated content may be incorrect.">
            <a:extLst>
              <a:ext uri="{FF2B5EF4-FFF2-40B4-BE49-F238E27FC236}">
                <a16:creationId xmlns:a16="http://schemas.microsoft.com/office/drawing/2014/main" id="{E8689772-F671-C411-541D-1D68AA6FA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358" y="1470892"/>
            <a:ext cx="3916219" cy="39162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859" y="2645923"/>
            <a:ext cx="3895182" cy="3710427"/>
          </a:xfrm>
        </p:spPr>
        <p:txBody>
          <a:bodyPr anchor="t">
            <a:normAutofit/>
          </a:bodyPr>
          <a:lstStyle/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Usually between 8 and 13 years</a:t>
            </a:r>
          </a:p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Can be later in sickle cell</a:t>
            </a:r>
          </a:p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If no breast development by 14 or no periods by 16 - talk to your nurse or doctor</a:t>
            </a:r>
          </a:p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Everyone develops at their own pace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13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C29168-EF7E-06D2-75AF-F09AF6513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C26C827-6358-CE40-C65C-2269E14E3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529A5-4A46-8845-1B7E-4CC4FC07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025" y="11917"/>
            <a:ext cx="3296505" cy="171625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800" dirty="0"/>
              <a:t>Sore Breasts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99D37B-5373-AC77-813C-49C85FF48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C5649-F901-F7D0-E3FD-1B2543EF0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859" y="2131573"/>
            <a:ext cx="3895182" cy="3710427"/>
          </a:xfrm>
        </p:spPr>
        <p:txBody>
          <a:bodyPr anchor="t">
            <a:normAutofit/>
          </a:bodyPr>
          <a:lstStyle/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Breasts can be uncomfortable when first developing</a:t>
            </a:r>
          </a:p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Breast tenderness also common before periods</a:t>
            </a:r>
          </a:p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Helped by well-fitting bras</a:t>
            </a:r>
          </a:p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Consider getting measured in a bra shop (or at home)</a:t>
            </a:r>
          </a:p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Try padded bras if you have tenderness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1F2ECCC-3A8E-DDAF-521A-074D11F14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13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E27BDF5-8346-8CC1-7C30-93C34E62C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543" y="2217906"/>
            <a:ext cx="4023847" cy="226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347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8FF3B2-A90B-32B2-C57B-FFE9B4162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3069" y="501652"/>
            <a:ext cx="3296505" cy="171625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200" dirty="0"/>
              <a:t>Periods – they can be a Pain!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B53EF4-4C67-42C9-9EBA-B82A71467A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8862" b="1"/>
          <a:stretch>
            <a:fillRect/>
          </a:stretch>
        </p:blipFill>
        <p:spPr>
          <a:xfrm>
            <a:off x="1733358" y="1824167"/>
            <a:ext cx="3916219" cy="320966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4E76F-B9EF-23F5-1951-439545091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8438" y="2645923"/>
            <a:ext cx="3326041" cy="3710427"/>
          </a:xfrm>
        </p:spPr>
        <p:txBody>
          <a:bodyPr anchor="t">
            <a:normAutofit/>
          </a:bodyPr>
          <a:lstStyle/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Cramps </a:t>
            </a:r>
          </a:p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Heavy bleeding – see your doctor if a sanitary pad or tampon lasts less than 2 hours</a:t>
            </a:r>
          </a:p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Feeling tired</a:t>
            </a:r>
          </a:p>
          <a:p>
            <a:pPr marL="0" indent="0">
              <a:buNone/>
            </a:pPr>
            <a:endParaRPr lang="en-GB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13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9131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851B82-B13C-FD64-C68C-CA5FA606C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D879E49-9891-A862-A269-8130035A51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8419D-4F21-1A06-71BD-7C72EFC95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3068" y="501652"/>
            <a:ext cx="3546262" cy="1830069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200" dirty="0"/>
              <a:t>Periods can cause sickle pain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4BB0EE-6FA8-DB4C-8A53-D2B5CA9FC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E341E-F2B6-23E5-02C3-7BAA8571E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8438" y="2645923"/>
            <a:ext cx="3326041" cy="3710427"/>
          </a:xfrm>
        </p:spPr>
        <p:txBody>
          <a:bodyPr anchor="t">
            <a:normAutofit/>
          </a:bodyPr>
          <a:lstStyle/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Some people have more sickle cell pain around their periods</a:t>
            </a:r>
          </a:p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If this happens to you, tell your nurse or doctor</a:t>
            </a:r>
          </a:p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Extra medication can help</a:t>
            </a:r>
          </a:p>
          <a:p>
            <a:endParaRPr lang="en-GB" sz="2000" dirty="0">
              <a:solidFill>
                <a:schemeClr val="tx1">
                  <a:alpha val="80000"/>
                </a:schemeClr>
              </a:solidFill>
            </a:endParaRPr>
          </a:p>
          <a:p>
            <a:endParaRPr lang="en-GB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62C8439-3738-D4B7-1C7C-2133F850D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13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9407401-99C0-1A1E-01AA-FC70E33C9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000" t="18000" r="16750"/>
          <a:stretch/>
        </p:blipFill>
        <p:spPr>
          <a:xfrm>
            <a:off x="1728341" y="1997393"/>
            <a:ext cx="3926251" cy="286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181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6" name="Rectangle 2065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BE8E53-4013-EE12-8DCA-907C15132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3069" y="501652"/>
            <a:ext cx="3296505" cy="171625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800" dirty="0"/>
              <a:t>Looking after Yourself around Periods</a:t>
            </a:r>
          </a:p>
        </p:txBody>
      </p:sp>
      <p:sp>
        <p:nvSpPr>
          <p:cNvPr id="2068" name="Rectangle 2067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050" name="Picture 2" descr="4 tips to help look after yourself">
            <a:extLst>
              <a:ext uri="{FF2B5EF4-FFF2-40B4-BE49-F238E27FC236}">
                <a16:creationId xmlns:a16="http://schemas.microsoft.com/office/drawing/2014/main" id="{D3341E25-1828-D585-FC64-1B113559A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0" r="18669" b="3"/>
          <a:stretch>
            <a:fillRect/>
          </a:stretch>
        </p:blipFill>
        <p:spPr bwMode="auto">
          <a:xfrm>
            <a:off x="1733358" y="1824183"/>
            <a:ext cx="3916219" cy="320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AFDB0-1F3E-ABFB-8796-5BF0B728B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7431" y="2311880"/>
            <a:ext cx="3955731" cy="3777051"/>
          </a:xfrm>
        </p:spPr>
        <p:txBody>
          <a:bodyPr anchor="t">
            <a:noAutofit/>
          </a:bodyPr>
          <a:lstStyle/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Stay hydrated (not too much caffeine – or in the future alcohol)</a:t>
            </a:r>
          </a:p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Eat a healthy diet</a:t>
            </a:r>
          </a:p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Rest and relax</a:t>
            </a:r>
          </a:p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Take pain relief, hot water bottles</a:t>
            </a:r>
          </a:p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Talk to someone about how you feel</a:t>
            </a:r>
          </a:p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Hormonal medication might help if periods painful or heavy, or bring on crisis</a:t>
            </a:r>
          </a:p>
          <a:p>
            <a:endParaRPr lang="en-GB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2070" name="Straight Connector 2069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13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7623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3069" y="1"/>
            <a:ext cx="3771591" cy="171625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800" dirty="0"/>
              <a:t>Mental and Emotional Health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6D8E5E-E55C-305D-C2B3-62147AB250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74"/>
          <a:stretch>
            <a:fillRect/>
          </a:stretch>
        </p:blipFill>
        <p:spPr>
          <a:xfrm>
            <a:off x="1733358" y="802430"/>
            <a:ext cx="3916219" cy="525314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3068" y="2023581"/>
            <a:ext cx="3771591" cy="3710427"/>
          </a:xfrm>
        </p:spPr>
        <p:txBody>
          <a:bodyPr anchor="t">
            <a:noAutofit/>
          </a:bodyPr>
          <a:lstStyle/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Puberty brings mood changes</a:t>
            </a:r>
          </a:p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Periods affect your mood as well</a:t>
            </a:r>
          </a:p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Sickle cell can cause stress</a:t>
            </a:r>
          </a:p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You are not alone – talk to friends, family, nurses, doctors, psychologists, mentors</a:t>
            </a:r>
          </a:p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Support groups can help</a:t>
            </a:r>
          </a:p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Join the Sickle Cell Society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13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5B64B2C-8AB7-B69F-B95C-BCE1A1DA2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447" y="5357056"/>
            <a:ext cx="2052830" cy="1368553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8025" y="8652"/>
            <a:ext cx="3296505" cy="1716255"/>
          </a:xfrm>
        </p:spPr>
        <p:txBody>
          <a:bodyPr anchor="b">
            <a:normAutofit fontScale="90000"/>
          </a:bodyPr>
          <a:lstStyle/>
          <a:p>
            <a:r>
              <a:rPr lang="en-GB" sz="4900" dirty="0"/>
              <a:t>Fertility and Sexual Health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6B337B-843C-C3D1-AF35-2E664BF1C8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129"/>
          <a:stretch>
            <a:fillRect/>
          </a:stretch>
        </p:blipFill>
        <p:spPr>
          <a:xfrm>
            <a:off x="1733358" y="1312126"/>
            <a:ext cx="3916219" cy="388960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3699" y="1789684"/>
            <a:ext cx="3845156" cy="3710427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Most women with sickle cell can have children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Talk to your healthcare team first if you are planning to have a baby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Use contraception unless you are at a stage in life when you are trying to get pregnant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 -condoms, pill, implant, injection, patch, coil etc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Only condoms protect against STIs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‘Natural methods’ of contraception are not reliable!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Best to plan a pregnancy and talk to your doctor first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13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3070" y="517586"/>
            <a:ext cx="3296505" cy="1066479"/>
          </a:xfrm>
        </p:spPr>
        <p:txBody>
          <a:bodyPr anchor="b">
            <a:normAutofit/>
          </a:bodyPr>
          <a:lstStyle/>
          <a:p>
            <a:r>
              <a:rPr lang="en-GB" sz="4900" dirty="0"/>
              <a:t>Conclusion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94E900-0C30-07FD-E91F-7C67ADF6FD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441"/>
          <a:stretch>
            <a:fillRect/>
          </a:stretch>
        </p:blipFill>
        <p:spPr>
          <a:xfrm>
            <a:off x="1733358" y="1362394"/>
            <a:ext cx="3916219" cy="390834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4035" y="2231856"/>
            <a:ext cx="4004485" cy="3710427"/>
          </a:xfrm>
        </p:spPr>
        <p:txBody>
          <a:bodyPr anchor="t">
            <a:normAutofit/>
          </a:bodyPr>
          <a:lstStyle/>
          <a:p>
            <a:r>
              <a:rPr lang="en-GB" sz="2400" dirty="0">
                <a:solidFill>
                  <a:schemeClr val="tx1">
                    <a:alpha val="80000"/>
                  </a:schemeClr>
                </a:solidFill>
              </a:rPr>
              <a:t>Puberty with sickle cell can be different, everyone is unique</a:t>
            </a:r>
          </a:p>
          <a:p>
            <a:r>
              <a:rPr lang="en-GB" sz="2400" dirty="0">
                <a:solidFill>
                  <a:schemeClr val="tx1">
                    <a:alpha val="80000"/>
                  </a:schemeClr>
                </a:solidFill>
              </a:rPr>
              <a:t>If puberty or periods are difficult – talk to someone, we can help!</a:t>
            </a:r>
          </a:p>
          <a:p>
            <a:r>
              <a:rPr lang="en-GB" sz="2400" dirty="0">
                <a:solidFill>
                  <a:schemeClr val="tx1">
                    <a:alpha val="80000"/>
                  </a:schemeClr>
                </a:solidFill>
              </a:rPr>
              <a:t>Ask questions and take care of yourself </a:t>
            </a:r>
            <a:r>
              <a:rPr lang="en-GB" sz="2400" dirty="0">
                <a:solidFill>
                  <a:schemeClr val="tx1">
                    <a:alpha val="80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GB" sz="24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13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329A3D8-C0E1-859B-C83C-1555711CD8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" b="5438"/>
          <a:stretch>
            <a:fillRect/>
          </a:stretch>
        </p:blipFill>
        <p:spPr>
          <a:xfrm>
            <a:off x="1524020" y="10"/>
            <a:ext cx="725221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67765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13FDC-24D9-85F0-0F3F-382D7A4C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5551" y="743447"/>
            <a:ext cx="2584324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8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4738196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458D40-BCF2-B064-C8C4-BB2220947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008B770-471C-B14A-A572-F89F25A5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01CFB5-ADB9-91C8-E661-7D7A26B7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16B8EF-660B-EC9B-6EBE-664CBC1CC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2CE75E-1DAB-9464-48D3-9E66A4633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31363E-412F-CDB8-D873-28BB76546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01B1B4-6CB2-851E-7D8D-6ECF2F8FD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4" y="353160"/>
            <a:ext cx="7091300" cy="898581"/>
          </a:xfrm>
        </p:spPr>
        <p:txBody>
          <a:bodyPr anchor="ctr">
            <a:normAutofit/>
          </a:bodyPr>
          <a:lstStyle/>
          <a:p>
            <a:pPr algn="l"/>
            <a:r>
              <a:rPr lang="en-GB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 Bio</a:t>
            </a:r>
            <a:br>
              <a:rPr lang="en-GB" sz="2800" dirty="0">
                <a:solidFill>
                  <a:srgbClr val="FFFFFF"/>
                </a:solidFill>
              </a:rPr>
            </a:br>
            <a:endParaRPr lang="en-GB" sz="2800" dirty="0">
              <a:solidFill>
                <a:srgbClr val="FFFFFF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3E1A67-4883-65CD-AFD3-F1296CA51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979" y="244885"/>
            <a:ext cx="3812898" cy="10866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9714" y="3020786"/>
            <a:ext cx="63844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Jenni Lawrence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Children &amp; Young People’s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Haemoglobinopathy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Clinical Nurse Specialist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North Children’s Hospital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Newcastle upon Tyne</a:t>
            </a:r>
          </a:p>
        </p:txBody>
      </p:sp>
      <p:pic>
        <p:nvPicPr>
          <p:cNvPr id="1026" name="Picture 2" descr="RVI The Great North Childrens Hospital Newcastle upon Tyne Stock Photo -  Alamy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9"/>
          <a:stretch/>
        </p:blipFill>
        <p:spPr bwMode="auto">
          <a:xfrm>
            <a:off x="7084184" y="2423264"/>
            <a:ext cx="2598659" cy="205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Our region | North East and North Cumbria NH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30" y="3494034"/>
            <a:ext cx="3037557" cy="2473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96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814703-4942-34F1-68E1-61C67054A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E84EA-80C4-3C00-E1B1-B3076C245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290916" cy="966436"/>
          </a:xfrm>
          <a:solidFill>
            <a:schemeClr val="tx2"/>
          </a:solidFill>
        </p:spPr>
        <p:txBody>
          <a:bodyPr anchor="ctr">
            <a:normAutofit fontScale="90000"/>
          </a:bodyPr>
          <a:lstStyle/>
          <a:p>
            <a:pPr algn="l"/>
            <a:br>
              <a:rPr lang="en-GB" sz="2800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Blood Cells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744F401-E927-B081-05AC-05B82C647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979" y="244885"/>
            <a:ext cx="3812898" cy="108667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280E0B-30F4-68CF-A67F-FEC8C48069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Red Blood Cells are produced in the bone marrow in the centre of bones.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Red blood cells carry oxygen from our lungs to the rest of the body and then carry carbon dioxide from the tissues back to the lungs as a waste product to be exhaled.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Normal red blood cells live for 120 days and then get destroyed by the spleen. 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Normal red blood cells are soft and tiny and squeeze through tiny blood vessels and they look  like a soft doughnut.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" name="Content Placeholder 8" descr="Red blood cells in a blood vessel">
            <a:extLst>
              <a:ext uri="{FF2B5EF4-FFF2-40B4-BE49-F238E27FC236}">
                <a16:creationId xmlns:a16="http://schemas.microsoft.com/office/drawing/2014/main" id="{2EC8CD3F-362A-5C0B-570A-7DA09B8904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778775" y="2743200"/>
            <a:ext cx="5181600" cy="2590800"/>
          </a:xfrm>
        </p:spPr>
      </p:pic>
    </p:spTree>
    <p:extLst>
      <p:ext uri="{BB962C8B-B14F-4D97-AF65-F5344CB8AC3E}">
        <p14:creationId xmlns:p14="http://schemas.microsoft.com/office/powerpoint/2010/main" val="40209449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458D40-BCF2-B064-C8C4-BB2220947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008B770-471C-B14A-A572-F89F25A5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01CFB5-ADB9-91C8-E661-7D7A26B7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16B8EF-660B-EC9B-6EBE-664CBC1CC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2CE75E-1DAB-9464-48D3-9E66A4633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31363E-412F-CDB8-D873-28BB76546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3E1A67-4883-65CD-AFD3-F1296CA51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979" y="244885"/>
            <a:ext cx="3812898" cy="10866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7080" y="3832503"/>
            <a:ext cx="84978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Medication in Sickle Cell Disease</a:t>
            </a:r>
          </a:p>
        </p:txBody>
      </p:sp>
    </p:spTree>
    <p:extLst>
      <p:ext uri="{BB962C8B-B14F-4D97-AF65-F5344CB8AC3E}">
        <p14:creationId xmlns:p14="http://schemas.microsoft.com/office/powerpoint/2010/main" val="15593600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458D40-BCF2-B064-C8C4-BB2220947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008B770-471C-B14A-A572-F89F25A5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01CFB5-ADB9-91C8-E661-7D7A26B7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16B8EF-660B-EC9B-6EBE-664CBC1CC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2CE75E-1DAB-9464-48D3-9E66A4633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31363E-412F-CDB8-D873-28BB76546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3E1A67-4883-65CD-AFD3-F1296CA51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979" y="244885"/>
            <a:ext cx="3812898" cy="108667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AB03CE6-E53A-CBB4-EC54-367D81D0F1B0}"/>
              </a:ext>
            </a:extLst>
          </p:cNvPr>
          <p:cNvSpPr txBox="1">
            <a:spLocks/>
          </p:cNvSpPr>
          <p:nvPr/>
        </p:nvSpPr>
        <p:spPr>
          <a:xfrm>
            <a:off x="838200" y="10361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is Sickle Cell Disease?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2875558"/>
            <a:ext cx="61762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Inherited condition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Affects red blood cells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Haemoglobin 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 cells change shape, get hard and sticky and block blood vessels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 cells break more easily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Leads to pain and anaemia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4" descr="Inheritance of Sickle Cell Anaemia » Sickle Cell Society">
            <a:extLst>
              <a:ext uri="{FF2B5EF4-FFF2-40B4-BE49-F238E27FC236}">
                <a16:creationId xmlns:a16="http://schemas.microsoft.com/office/drawing/2014/main" id="{82A92B81-9BC7-DAA4-D8FF-F5EBB0DAA3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52"/>
          <a:stretch/>
        </p:blipFill>
        <p:spPr bwMode="auto">
          <a:xfrm>
            <a:off x="8631382" y="2432260"/>
            <a:ext cx="2587335" cy="199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atient information leaflets - Hospitals and Science - NHSBT">
            <a:extLst>
              <a:ext uri="{FF2B5EF4-FFF2-40B4-BE49-F238E27FC236}">
                <a16:creationId xmlns:a16="http://schemas.microsoft.com/office/drawing/2014/main" id="{6B2DA491-A0D3-1FAD-EDD3-41FDB564F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327" y="4496328"/>
            <a:ext cx="3441443" cy="192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6339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458D40-BCF2-B064-C8C4-BB2220947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008B770-471C-B14A-A572-F89F25A5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01CFB5-ADB9-91C8-E661-7D7A26B7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16B8EF-660B-EC9B-6EBE-664CBC1CC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2CE75E-1DAB-9464-48D3-9E66A4633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31363E-412F-CDB8-D873-28BB76546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3E1A67-4883-65CD-AFD3-F1296CA51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979" y="244885"/>
            <a:ext cx="3812898" cy="108667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5E0A2FE-830F-6DB2-E848-866BE69FE0AA}"/>
              </a:ext>
            </a:extLst>
          </p:cNvPr>
          <p:cNvSpPr txBox="1">
            <a:spLocks/>
          </p:cNvSpPr>
          <p:nvPr/>
        </p:nvSpPr>
        <p:spPr>
          <a:xfrm>
            <a:off x="838200" y="9131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Medicines for Sickle Cell Disease</a:t>
            </a:r>
          </a:p>
        </p:txBody>
      </p:sp>
      <p:pic>
        <p:nvPicPr>
          <p:cNvPr id="9" name="Picture 2" descr="Xromi ® (Hydroxycarbamide) 100 mg/ml oral solution - Fannin Ltd">
            <a:extLst>
              <a:ext uri="{FF2B5EF4-FFF2-40B4-BE49-F238E27FC236}">
                <a16:creationId xmlns:a16="http://schemas.microsoft.com/office/drawing/2014/main" id="{95377C57-F4C6-26AE-B213-BAFCCD580C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81"/>
          <a:stretch/>
        </p:blipFill>
        <p:spPr bwMode="auto">
          <a:xfrm>
            <a:off x="1511829" y="2488633"/>
            <a:ext cx="1785553" cy="187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ydroxycarbamide Capsules B.P. » SGPharma">
            <a:extLst>
              <a:ext uri="{FF2B5EF4-FFF2-40B4-BE49-F238E27FC236}">
                <a16:creationId xmlns:a16="http://schemas.microsoft.com/office/drawing/2014/main" id="{C310C4D5-BCDD-4C55-4549-2AEC9ACBD6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0" r="9220"/>
          <a:stretch/>
        </p:blipFill>
        <p:spPr bwMode="auto">
          <a:xfrm>
            <a:off x="4499592" y="2290187"/>
            <a:ext cx="2954153" cy="227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Siklos (hydroxyurea) for the Treatment of Children with Sickle Cell Anaemia  - Clinical Trials Arena">
            <a:extLst>
              <a:ext uri="{FF2B5EF4-FFF2-40B4-BE49-F238E27FC236}">
                <a16:creationId xmlns:a16="http://schemas.microsoft.com/office/drawing/2014/main" id="{531D9E31-C51B-2FCC-B055-24EF770A51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3" r="19258"/>
          <a:stretch/>
        </p:blipFill>
        <p:spPr bwMode="auto">
          <a:xfrm>
            <a:off x="8916293" y="2316457"/>
            <a:ext cx="1813158" cy="222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08982" y="4628459"/>
            <a:ext cx="38982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Treatment for Sickle Cell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Makes blood less sticky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Helps stop crisis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91794" y="4551537"/>
            <a:ext cx="47243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Increases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HbF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(Reduces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HbS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Reduces inflammation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Works over a long time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Few side effects</a:t>
            </a:r>
          </a:p>
        </p:txBody>
      </p:sp>
    </p:spTree>
    <p:extLst>
      <p:ext uri="{BB962C8B-B14F-4D97-AF65-F5344CB8AC3E}">
        <p14:creationId xmlns:p14="http://schemas.microsoft.com/office/powerpoint/2010/main" val="154065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458D40-BCF2-B064-C8C4-BB2220947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008B770-471C-B14A-A572-F89F25A5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01CFB5-ADB9-91C8-E661-7D7A26B7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16B8EF-660B-EC9B-6EBE-664CBC1CC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2CE75E-1DAB-9464-48D3-9E66A4633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31363E-412F-CDB8-D873-28BB76546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3E1A67-4883-65CD-AFD3-F1296CA51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979" y="244885"/>
            <a:ext cx="3812898" cy="108667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9E22633-1D10-F25D-5E7A-2B3EEAE0EF6D}"/>
              </a:ext>
            </a:extLst>
          </p:cNvPr>
          <p:cNvSpPr txBox="1">
            <a:spLocks/>
          </p:cNvSpPr>
          <p:nvPr/>
        </p:nvSpPr>
        <p:spPr>
          <a:xfrm>
            <a:off x="838200" y="9131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Medicines for Sickle Cell Disease</a:t>
            </a:r>
          </a:p>
        </p:txBody>
      </p:sp>
      <p:pic>
        <p:nvPicPr>
          <p:cNvPr id="9" name="Picture 4" descr="Phenoxymethylpenicllin (Pen V) – Pharmacy Advance">
            <a:extLst>
              <a:ext uri="{FF2B5EF4-FFF2-40B4-BE49-F238E27FC236}">
                <a16:creationId xmlns:a16="http://schemas.microsoft.com/office/drawing/2014/main" id="{38A33D0A-2746-CC00-BC10-0CCDCC543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" t="17619" r="6508" b="18571"/>
          <a:stretch/>
        </p:blipFill>
        <p:spPr bwMode="auto">
          <a:xfrm>
            <a:off x="810091" y="2328279"/>
            <a:ext cx="3015343" cy="222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BA822D7-31C5-B23A-A7D1-63283B0FE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035" y="2938323"/>
            <a:ext cx="2432049" cy="232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olecalciferol 800iu Capsules 30s">
            <a:extLst>
              <a:ext uri="{FF2B5EF4-FFF2-40B4-BE49-F238E27FC236}">
                <a16:creationId xmlns:a16="http://schemas.microsoft.com/office/drawing/2014/main" id="{DBD366A9-54B2-C961-963C-04776A8DE6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49" b="27778"/>
          <a:stretch/>
        </p:blipFill>
        <p:spPr bwMode="auto">
          <a:xfrm>
            <a:off x="8366565" y="2757357"/>
            <a:ext cx="2928257" cy="134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38200" y="4614299"/>
            <a:ext cx="285634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Antibiotic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Taken twice a day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Helps protect against infection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2325" y="2636872"/>
            <a:ext cx="27334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Vitamin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 be found in food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Helps to make blood cells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66564" y="4188322"/>
            <a:ext cx="354476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Vitamin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 be found in food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Helps keep bones healthy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Helps support immune system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37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458D40-BCF2-B064-C8C4-BB2220947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008B770-471C-B14A-A572-F89F25A5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01CFB5-ADB9-91C8-E661-7D7A26B7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16B8EF-660B-EC9B-6EBE-664CBC1CC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2CE75E-1DAB-9464-48D3-9E66A4633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31363E-412F-CDB8-D873-28BB76546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3E1A67-4883-65CD-AFD3-F1296CA51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979" y="244885"/>
            <a:ext cx="3812898" cy="108667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9834139-701D-C928-6BFC-13207D87371F}"/>
              </a:ext>
            </a:extLst>
          </p:cNvPr>
          <p:cNvSpPr txBox="1">
            <a:spLocks/>
          </p:cNvSpPr>
          <p:nvPr/>
        </p:nvSpPr>
        <p:spPr>
          <a:xfrm>
            <a:off x="838200" y="9131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Switching to tablets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9" name="Picture 2" descr="KidzMed Project: Teaching Children to Swallow Table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91401"/>
            <a:ext cx="3689239" cy="207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3,100+ Kids Brushing Teeth Stock Illustrations, Royalty-Free Vector  Graphics &amp; Clip Art - iStock | Kids brushing teeth with parents, Happy kids brushing  teeth, Group of kids brushing teeth">
            <a:extLst>
              <a:ext uri="{FF2B5EF4-FFF2-40B4-BE49-F238E27FC236}">
                <a16:creationId xmlns:a16="http://schemas.microsoft.com/office/drawing/2014/main" id="{2D59D33A-7E46-A024-2D96-BE20C9ED8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8" y="4453560"/>
            <a:ext cx="1865376" cy="178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traveling with medication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32" y="4713339"/>
            <a:ext cx="1929899" cy="127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939364" y="2663708"/>
            <a:ext cx="57453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Switching to tablets from liquid medication is good for lots of reasons: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Easier to carry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Doesn’t need to go in the fridge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Longer shelf life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Some liquids don’t taste nice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Better for teeth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41311" y="5508861"/>
            <a:ext cx="6141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KidzMed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can help – ask your hospital team!</a:t>
            </a:r>
          </a:p>
        </p:txBody>
      </p:sp>
    </p:spTree>
    <p:extLst>
      <p:ext uri="{BB962C8B-B14F-4D97-AF65-F5344CB8AC3E}">
        <p14:creationId xmlns:p14="http://schemas.microsoft.com/office/powerpoint/2010/main" val="25766243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458D40-BCF2-B064-C8C4-BB2220947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008B770-471C-B14A-A572-F89F25A5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01CFB5-ADB9-91C8-E661-7D7A26B7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16B8EF-660B-EC9B-6EBE-664CBC1CC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2CE75E-1DAB-9464-48D3-9E66A4633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31363E-412F-CDB8-D873-28BB76546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3E1A67-4883-65CD-AFD3-F1296CA51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979" y="244885"/>
            <a:ext cx="3812898" cy="108667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61FDD79-A209-B275-9D05-BE041BA3EB61}"/>
              </a:ext>
            </a:extLst>
          </p:cNvPr>
          <p:cNvSpPr txBox="1">
            <a:spLocks/>
          </p:cNvSpPr>
          <p:nvPr/>
        </p:nvSpPr>
        <p:spPr>
          <a:xfrm>
            <a:off x="838200" y="9131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can I remember to take my medicine?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9" name="Picture 16" descr="AUVON Pill Box, Travel Pill Organiser 7 Day with Spring Open Design, BPA  Free Tablet Organiser to Hold Vitamins, Cod Liver Oil, Supplements and ...">
            <a:extLst>
              <a:ext uri="{FF2B5EF4-FFF2-40B4-BE49-F238E27FC236}">
                <a16:creationId xmlns:a16="http://schemas.microsoft.com/office/drawing/2014/main" id="{E57467A0-2B2F-452B-CEE8-D3FA6A5B7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56" y="2486701"/>
            <a:ext cx="2888917" cy="20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iPhones (Still) Have an Alarm Problem | PCMag">
            <a:extLst>
              <a:ext uri="{FF2B5EF4-FFF2-40B4-BE49-F238E27FC236}">
                <a16:creationId xmlns:a16="http://schemas.microsoft.com/office/drawing/2014/main" id="{181E0BF2-6262-8F69-2F74-E5AAD9C158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1"/>
          <a:stretch/>
        </p:blipFill>
        <p:spPr bwMode="auto">
          <a:xfrm>
            <a:off x="957392" y="4685667"/>
            <a:ext cx="2155264" cy="150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Joseph Joseph Ecru Slim Compact Toothbrush Holder">
            <a:extLst>
              <a:ext uri="{FF2B5EF4-FFF2-40B4-BE49-F238E27FC236}">
                <a16:creationId xmlns:a16="http://schemas.microsoft.com/office/drawing/2014/main" id="{7BBED44A-6A1B-282B-7476-423F5B5BE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471" y="3759200"/>
            <a:ext cx="2194935" cy="219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589295" y="3054045"/>
            <a:ext cx="47645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 out what works for you!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Keep medicines somewhere safe but sensible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Coordinate with another activity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Set alarms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Pill boxes can help you stay on track</a:t>
            </a:r>
          </a:p>
        </p:txBody>
      </p:sp>
    </p:spTree>
    <p:extLst>
      <p:ext uri="{BB962C8B-B14F-4D97-AF65-F5344CB8AC3E}">
        <p14:creationId xmlns:p14="http://schemas.microsoft.com/office/powerpoint/2010/main" val="13139976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458D40-BCF2-B064-C8C4-BB2220947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008B770-471C-B14A-A572-F89F25A5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01CFB5-ADB9-91C8-E661-7D7A26B7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16B8EF-660B-EC9B-6EBE-664CBC1CC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2CE75E-1DAB-9464-48D3-9E66A4633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31363E-412F-CDB8-D873-28BB76546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3E1A67-4883-65CD-AFD3-F1296CA51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979" y="244885"/>
            <a:ext cx="3812898" cy="108667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A44543F-2976-CD10-31A3-B48ADDA6A6FC}"/>
              </a:ext>
            </a:extLst>
          </p:cNvPr>
          <p:cNvSpPr txBox="1">
            <a:spLocks/>
          </p:cNvSpPr>
          <p:nvPr/>
        </p:nvSpPr>
        <p:spPr>
          <a:xfrm>
            <a:off x="838200" y="9131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else can I do?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9381CC0-0DE8-02C1-F461-379E8545EC03}"/>
              </a:ext>
            </a:extLst>
          </p:cNvPr>
          <p:cNvSpPr txBox="1">
            <a:spLocks/>
          </p:cNvSpPr>
          <p:nvPr/>
        </p:nvSpPr>
        <p:spPr>
          <a:xfrm>
            <a:off x="895808" y="2971769"/>
            <a:ext cx="50813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Medicine is very important, but there are some other things that can help: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Hydration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Warmth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Relaxation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Gentle exercise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" name="Picture 2" descr="How much water should I drink a day? - Harvard Heal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532" y="2488633"/>
            <a:ext cx="2218657" cy="14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ow to relax: Techniques, benefits, and when to seek help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221" y="3203944"/>
            <a:ext cx="2250741" cy="126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5 Tips to Stay Warm Outside In Winter - The National Wildlife Federation  Blo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532" y="3968759"/>
            <a:ext cx="2538615" cy="168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UREC: Group Exercise - JM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718" y="4467788"/>
            <a:ext cx="2186572" cy="157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4668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458D40-BCF2-B064-C8C4-BB2220947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008B770-471C-B14A-A572-F89F25A5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01CFB5-ADB9-91C8-E661-7D7A26B7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16B8EF-660B-EC9B-6EBE-664CBC1CC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2CE75E-1DAB-9464-48D3-9E66A4633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31363E-412F-CDB8-D873-28BB76546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3E1A67-4883-65CD-AFD3-F1296CA51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979" y="244885"/>
            <a:ext cx="3812898" cy="108667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10A8065-BE93-0E46-D535-A405A4204F6D}"/>
              </a:ext>
            </a:extLst>
          </p:cNvPr>
          <p:cNvSpPr txBox="1">
            <a:spLocks/>
          </p:cNvSpPr>
          <p:nvPr/>
        </p:nvSpPr>
        <p:spPr>
          <a:xfrm>
            <a:off x="838200" y="9131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Are there any other treatments?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9" name="Picture 2" descr="Automated red cell exchange transfusion – NICE gives the OK | sicklesen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09" y="2538412"/>
            <a:ext cx="25622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Blood transfusions in critically-ill children: fresh vs older red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177" y="2567189"/>
            <a:ext cx="3357646" cy="176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evolutionising Stem Cell Transplants To Treat Acute Myeloid Leukaemia |  Cancer Research UK Manchester Institut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6"/>
          <a:stretch/>
        </p:blipFill>
        <p:spPr bwMode="auto">
          <a:xfrm>
            <a:off x="8391866" y="2547617"/>
            <a:ext cx="2907956" cy="178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59416" y="4388431"/>
            <a:ext cx="2823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 Cell Exchange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81633" y="4388431"/>
            <a:ext cx="3128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Stem Cell Transplant/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 Therapy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69693" y="4388430"/>
            <a:ext cx="2804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Blood Transfusions</a:t>
            </a:r>
          </a:p>
        </p:txBody>
      </p:sp>
    </p:spTree>
    <p:extLst>
      <p:ext uri="{BB962C8B-B14F-4D97-AF65-F5344CB8AC3E}">
        <p14:creationId xmlns:p14="http://schemas.microsoft.com/office/powerpoint/2010/main" val="29154009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458D40-BCF2-B064-C8C4-BB2220947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008B770-471C-B14A-A572-F89F25A5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01CFB5-ADB9-91C8-E661-7D7A26B7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16B8EF-660B-EC9B-6EBE-664CBC1CC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2CE75E-1DAB-9464-48D3-9E66A4633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31363E-412F-CDB8-D873-28BB76546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3E1A67-4883-65CD-AFD3-F1296CA51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979" y="244885"/>
            <a:ext cx="3812898" cy="10866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64170" y="3269673"/>
            <a:ext cx="3063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287708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458D40-BCF2-B064-C8C4-BB2220947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008B770-471C-B14A-A572-F89F25A5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01CFB5-ADB9-91C8-E661-7D7A26B7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16B8EF-660B-EC9B-6EBE-664CBC1CC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2CE75E-1DAB-9464-48D3-9E66A4633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31363E-412F-CDB8-D873-28BB76546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01B1B4-6CB2-851E-7D8D-6ECF2F8FD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4" y="353160"/>
            <a:ext cx="7091300" cy="898581"/>
          </a:xfrm>
        </p:spPr>
        <p:txBody>
          <a:bodyPr anchor="ctr">
            <a:normAutofit/>
          </a:bodyPr>
          <a:lstStyle/>
          <a:p>
            <a:pPr algn="l">
              <a:spcBef>
                <a:spcPts val="1000"/>
              </a:spcBef>
            </a:pPr>
            <a:r>
              <a:rPr lang="en-GB" sz="1800" dirty="0">
                <a:solidFill>
                  <a:schemeClr val="bg1"/>
                </a:solidFill>
                <a:latin typeface="Aptos"/>
              </a:rPr>
              <a:t>Cheryl Hall, Polly Crookes, Carly Bell</a:t>
            </a:r>
            <a:endParaRPr lang="en-US" sz="1800">
              <a:solidFill>
                <a:schemeClr val="bg1"/>
              </a:solidFill>
              <a:latin typeface="Aptos"/>
            </a:endParaRPr>
          </a:p>
          <a:p>
            <a:pPr algn="l">
              <a:spcBef>
                <a:spcPts val="1000"/>
              </a:spcBef>
            </a:pPr>
            <a:r>
              <a:rPr lang="en-GB" sz="1800" dirty="0">
                <a:solidFill>
                  <a:schemeClr val="bg1"/>
                </a:solidFill>
                <a:latin typeface="Aptos"/>
              </a:rPr>
              <a:t>Haematology Nurse Specialists, Sheffield Children’s hospital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3E1A67-4883-65CD-AFD3-F1296CA51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979" y="244885"/>
            <a:ext cx="3812898" cy="10866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F8A47A-440A-62B2-599A-666CA1E1BE17}"/>
              </a:ext>
            </a:extLst>
          </p:cNvPr>
          <p:cNvSpPr txBox="1"/>
          <p:nvPr/>
        </p:nvSpPr>
        <p:spPr>
          <a:xfrm>
            <a:off x="1019299" y="2256311"/>
            <a:ext cx="10371116" cy="35527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F4B070-601A-1991-A5B1-C30D5983CB30}"/>
              </a:ext>
            </a:extLst>
          </p:cNvPr>
          <p:cNvSpPr txBox="1"/>
          <p:nvPr/>
        </p:nvSpPr>
        <p:spPr>
          <a:xfrm>
            <a:off x="583870" y="1582703"/>
            <a:ext cx="11311246" cy="31416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  <a:latin typeface="ADLaM Display"/>
              <a:ea typeface="ADLaM Display"/>
              <a:cs typeface="ADLaM Display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GB" sz="5400" dirty="0">
              <a:solidFill>
                <a:schemeClr val="tx1">
                  <a:lumMod val="95000"/>
                  <a:lumOff val="5000"/>
                </a:schemeClr>
              </a:solidFill>
              <a:latin typeface="Aptos"/>
              <a:ea typeface="ADLaM Display"/>
              <a:cs typeface="ADLaM Display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GB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ptos"/>
                <a:ea typeface="ADLaM Display"/>
                <a:cs typeface="ADLaM Display"/>
              </a:rPr>
              <a:t>Transition</a:t>
            </a:r>
            <a:endParaRPr lang="en-GB" sz="5400" dirty="0">
              <a:solidFill>
                <a:schemeClr val="tx1">
                  <a:lumMod val="95000"/>
                  <a:lumOff val="5000"/>
                </a:schemeClr>
              </a:solidFill>
              <a:ea typeface="ADLaM Display"/>
              <a:cs typeface="ADLaM Display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GB" sz="6000" dirty="0">
              <a:solidFill>
                <a:schemeClr val="tx1">
                  <a:lumMod val="95000"/>
                  <a:lumOff val="5000"/>
                </a:schemeClr>
              </a:solidFill>
              <a:latin typeface="Aptos"/>
              <a:ea typeface="ADLaM Display"/>
              <a:cs typeface="ADLaM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51694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A9CC0D-4FA0-D886-3EFA-947640AD8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348FA9-2D5C-BC0E-4C29-C11D09537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979" y="244885"/>
            <a:ext cx="3812898" cy="10866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E6699-057E-C438-D83D-F7A199FEC7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>
            <a:normAutofit fontScale="47500" lnSpcReduction="20000"/>
          </a:bodyPr>
          <a:lstStyle/>
          <a:p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  <a:t>Each red blood cell contains 260-280 million molecules of haemoglobin.</a:t>
            </a:r>
          </a:p>
          <a:p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  <a:t>Haemoglobin is a protein in the red blood cells which gives it its red colour and carries oxygen around the body. </a:t>
            </a:r>
          </a:p>
          <a:p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  <a:t>It has 2 parts – </a:t>
            </a:r>
            <a:r>
              <a:rPr lang="en-GB" sz="4200" dirty="0" err="1">
                <a:latin typeface="Arial" panose="020B0604020202020204" pitchFamily="34" charset="0"/>
                <a:cs typeface="Arial" panose="020B0604020202020204" pitchFamily="34" charset="0"/>
              </a:rPr>
              <a:t>heme</a:t>
            </a:r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  <a:t> and globin</a:t>
            </a:r>
          </a:p>
          <a:p>
            <a:pPr lvl="1"/>
            <a:r>
              <a:rPr lang="en-GB" sz="4200" dirty="0" err="1">
                <a:latin typeface="Arial" panose="020B0604020202020204" pitchFamily="34" charset="0"/>
                <a:cs typeface="Arial" panose="020B0604020202020204" pitchFamily="34" charset="0"/>
              </a:rPr>
              <a:t>Heme</a:t>
            </a:r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  <a:t> – made up of iron (carries oxygen)</a:t>
            </a:r>
          </a:p>
          <a:p>
            <a:pPr lvl="1"/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  <a:t>Globin – proteins which join to the haem molecules (surround and protect the haem molecules)</a:t>
            </a:r>
          </a:p>
          <a:p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  <a:t>There are different globin chains </a:t>
            </a:r>
          </a:p>
          <a:p>
            <a:pPr lvl="1"/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  <a:t>Alpha, beta, gamma, delta, epsilon, zeta)</a:t>
            </a:r>
          </a:p>
          <a:p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  <a:t>The structure of each globin chain is genetically determined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8" name="Content Placeholder 5" descr="A group of pink and yellow chains">
            <a:extLst>
              <a:ext uri="{FF2B5EF4-FFF2-40B4-BE49-F238E27FC236}">
                <a16:creationId xmlns:a16="http://schemas.microsoft.com/office/drawing/2014/main" id="{BAA71530-3BAD-5B42-51B0-542BACA669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513" y="2245325"/>
            <a:ext cx="5294487" cy="3506890"/>
          </a:xfr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1D99607-16A0-C0E5-51F7-226192AB8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415779" cy="966436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Haemoglobin</a:t>
            </a:r>
          </a:p>
        </p:txBody>
      </p:sp>
    </p:spTree>
    <p:extLst>
      <p:ext uri="{BB962C8B-B14F-4D97-AF65-F5344CB8AC3E}">
        <p14:creationId xmlns:p14="http://schemas.microsoft.com/office/powerpoint/2010/main" val="13665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9B04DC-9057-1113-DAC7-8C35D1608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430" y="583345"/>
            <a:ext cx="7160357" cy="4164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8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Transition and why do we do it? </a:t>
            </a:r>
          </a:p>
        </p:txBody>
      </p:sp>
      <p:sp>
        <p:nvSpPr>
          <p:cNvPr id="21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1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8225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38B392-2C72-9C0A-2AB0-DABD35FD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What exactly is transition?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965F4-AD5F-16E0-65F6-9DBDC597B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en-GB" dirty="0"/>
              <a:t>Transition is the process of moving your Sickle Cell Care from Your Children’s Hospital to your Adult Hospital. </a:t>
            </a:r>
          </a:p>
          <a:p>
            <a:r>
              <a:rPr lang="en-GB" dirty="0"/>
              <a:t>The process starts at around 14yrs.But can start earlier.</a:t>
            </a:r>
          </a:p>
          <a:p>
            <a:r>
              <a:rPr lang="en-GB" dirty="0"/>
              <a:t>You will be invited to additional Transition clinics alongside your usual appointments. 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8578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1A5A4F-CC3A-54AA-DC70-08C097670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000" kern="1200">
                <a:latin typeface="+mj-lt"/>
                <a:ea typeface="+mj-ea"/>
                <a:cs typeface="+mj-cs"/>
              </a:rPr>
              <a:t>Why do we use the Transition Process</a:t>
            </a:r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sX0" fmla="*/ 0 w 10424160"/>
              <a:gd name="csY0" fmla="*/ 0 h 18288"/>
              <a:gd name="csX1" fmla="*/ 903427 w 10424160"/>
              <a:gd name="csY1" fmla="*/ 0 h 18288"/>
              <a:gd name="csX2" fmla="*/ 1389888 w 10424160"/>
              <a:gd name="csY2" fmla="*/ 0 h 18288"/>
              <a:gd name="csX3" fmla="*/ 2189074 w 10424160"/>
              <a:gd name="csY3" fmla="*/ 0 h 18288"/>
              <a:gd name="csX4" fmla="*/ 2675534 w 10424160"/>
              <a:gd name="csY4" fmla="*/ 0 h 18288"/>
              <a:gd name="csX5" fmla="*/ 3370478 w 10424160"/>
              <a:gd name="csY5" fmla="*/ 0 h 18288"/>
              <a:gd name="csX6" fmla="*/ 4169664 w 10424160"/>
              <a:gd name="csY6" fmla="*/ 0 h 18288"/>
              <a:gd name="csX7" fmla="*/ 4551883 w 10424160"/>
              <a:gd name="csY7" fmla="*/ 0 h 18288"/>
              <a:gd name="csX8" fmla="*/ 4934102 w 10424160"/>
              <a:gd name="csY8" fmla="*/ 0 h 18288"/>
              <a:gd name="csX9" fmla="*/ 5837530 w 10424160"/>
              <a:gd name="csY9" fmla="*/ 0 h 18288"/>
              <a:gd name="csX10" fmla="*/ 6532474 w 10424160"/>
              <a:gd name="csY10" fmla="*/ 0 h 18288"/>
              <a:gd name="csX11" fmla="*/ 6914693 w 10424160"/>
              <a:gd name="csY11" fmla="*/ 0 h 18288"/>
              <a:gd name="csX12" fmla="*/ 7609637 w 10424160"/>
              <a:gd name="csY12" fmla="*/ 0 h 18288"/>
              <a:gd name="csX13" fmla="*/ 8513064 w 10424160"/>
              <a:gd name="csY13" fmla="*/ 0 h 18288"/>
              <a:gd name="csX14" fmla="*/ 9103766 w 10424160"/>
              <a:gd name="csY14" fmla="*/ 0 h 18288"/>
              <a:gd name="csX15" fmla="*/ 9694469 w 10424160"/>
              <a:gd name="csY15" fmla="*/ 0 h 18288"/>
              <a:gd name="csX16" fmla="*/ 10424160 w 10424160"/>
              <a:gd name="csY16" fmla="*/ 0 h 18288"/>
              <a:gd name="csX17" fmla="*/ 10424160 w 10424160"/>
              <a:gd name="csY17" fmla="*/ 18288 h 18288"/>
              <a:gd name="csX18" fmla="*/ 9729216 w 10424160"/>
              <a:gd name="csY18" fmla="*/ 18288 h 18288"/>
              <a:gd name="csX19" fmla="*/ 8930030 w 10424160"/>
              <a:gd name="csY19" fmla="*/ 18288 h 18288"/>
              <a:gd name="csX20" fmla="*/ 8130845 w 10424160"/>
              <a:gd name="csY20" fmla="*/ 18288 h 18288"/>
              <a:gd name="csX21" fmla="*/ 7644384 w 10424160"/>
              <a:gd name="csY21" fmla="*/ 18288 h 18288"/>
              <a:gd name="csX22" fmla="*/ 6740957 w 10424160"/>
              <a:gd name="csY22" fmla="*/ 18288 h 18288"/>
              <a:gd name="csX23" fmla="*/ 6046013 w 10424160"/>
              <a:gd name="csY23" fmla="*/ 18288 h 18288"/>
              <a:gd name="csX24" fmla="*/ 5663794 w 10424160"/>
              <a:gd name="csY24" fmla="*/ 18288 h 18288"/>
              <a:gd name="csX25" fmla="*/ 4968850 w 10424160"/>
              <a:gd name="csY25" fmla="*/ 18288 h 18288"/>
              <a:gd name="csX26" fmla="*/ 4378147 w 10424160"/>
              <a:gd name="csY26" fmla="*/ 18288 h 18288"/>
              <a:gd name="csX27" fmla="*/ 3787445 w 10424160"/>
              <a:gd name="csY27" fmla="*/ 18288 h 18288"/>
              <a:gd name="csX28" fmla="*/ 3196742 w 10424160"/>
              <a:gd name="csY28" fmla="*/ 18288 h 18288"/>
              <a:gd name="csX29" fmla="*/ 2606040 w 10424160"/>
              <a:gd name="csY29" fmla="*/ 18288 h 18288"/>
              <a:gd name="csX30" fmla="*/ 1806854 w 10424160"/>
              <a:gd name="csY30" fmla="*/ 18288 h 18288"/>
              <a:gd name="csX31" fmla="*/ 1111910 w 10424160"/>
              <a:gd name="csY31" fmla="*/ 18288 h 18288"/>
              <a:gd name="csX32" fmla="*/ 729691 w 10424160"/>
              <a:gd name="csY32" fmla="*/ 18288 h 18288"/>
              <a:gd name="csX33" fmla="*/ 0 w 10424160"/>
              <a:gd name="csY33" fmla="*/ 18288 h 18288"/>
              <a:gd name="csX34" fmla="*/ 0 w 10424160"/>
              <a:gd name="csY34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8C2FD984-78B2-CF90-633F-4A46919E1B4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226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59584D-C0D3-F9D4-59E3-D9BF5BFD1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Transition process -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97ADCFF-2867-6D25-AB0B-8E03BE6977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97476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8F3710-132E-6468-76D0-1D1B11048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/>
              <a:t>Transition is important because - 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sX0" fmla="*/ 0 w 10424160"/>
              <a:gd name="csY0" fmla="*/ 0 h 18288"/>
              <a:gd name="csX1" fmla="*/ 903427 w 10424160"/>
              <a:gd name="csY1" fmla="*/ 0 h 18288"/>
              <a:gd name="csX2" fmla="*/ 1389888 w 10424160"/>
              <a:gd name="csY2" fmla="*/ 0 h 18288"/>
              <a:gd name="csX3" fmla="*/ 2189074 w 10424160"/>
              <a:gd name="csY3" fmla="*/ 0 h 18288"/>
              <a:gd name="csX4" fmla="*/ 2675534 w 10424160"/>
              <a:gd name="csY4" fmla="*/ 0 h 18288"/>
              <a:gd name="csX5" fmla="*/ 3370478 w 10424160"/>
              <a:gd name="csY5" fmla="*/ 0 h 18288"/>
              <a:gd name="csX6" fmla="*/ 4169664 w 10424160"/>
              <a:gd name="csY6" fmla="*/ 0 h 18288"/>
              <a:gd name="csX7" fmla="*/ 4551883 w 10424160"/>
              <a:gd name="csY7" fmla="*/ 0 h 18288"/>
              <a:gd name="csX8" fmla="*/ 4934102 w 10424160"/>
              <a:gd name="csY8" fmla="*/ 0 h 18288"/>
              <a:gd name="csX9" fmla="*/ 5837530 w 10424160"/>
              <a:gd name="csY9" fmla="*/ 0 h 18288"/>
              <a:gd name="csX10" fmla="*/ 6532474 w 10424160"/>
              <a:gd name="csY10" fmla="*/ 0 h 18288"/>
              <a:gd name="csX11" fmla="*/ 6914693 w 10424160"/>
              <a:gd name="csY11" fmla="*/ 0 h 18288"/>
              <a:gd name="csX12" fmla="*/ 7609637 w 10424160"/>
              <a:gd name="csY12" fmla="*/ 0 h 18288"/>
              <a:gd name="csX13" fmla="*/ 8513064 w 10424160"/>
              <a:gd name="csY13" fmla="*/ 0 h 18288"/>
              <a:gd name="csX14" fmla="*/ 9103766 w 10424160"/>
              <a:gd name="csY14" fmla="*/ 0 h 18288"/>
              <a:gd name="csX15" fmla="*/ 9694469 w 10424160"/>
              <a:gd name="csY15" fmla="*/ 0 h 18288"/>
              <a:gd name="csX16" fmla="*/ 10424160 w 10424160"/>
              <a:gd name="csY16" fmla="*/ 0 h 18288"/>
              <a:gd name="csX17" fmla="*/ 10424160 w 10424160"/>
              <a:gd name="csY17" fmla="*/ 18288 h 18288"/>
              <a:gd name="csX18" fmla="*/ 9729216 w 10424160"/>
              <a:gd name="csY18" fmla="*/ 18288 h 18288"/>
              <a:gd name="csX19" fmla="*/ 8930030 w 10424160"/>
              <a:gd name="csY19" fmla="*/ 18288 h 18288"/>
              <a:gd name="csX20" fmla="*/ 8130845 w 10424160"/>
              <a:gd name="csY20" fmla="*/ 18288 h 18288"/>
              <a:gd name="csX21" fmla="*/ 7644384 w 10424160"/>
              <a:gd name="csY21" fmla="*/ 18288 h 18288"/>
              <a:gd name="csX22" fmla="*/ 6740957 w 10424160"/>
              <a:gd name="csY22" fmla="*/ 18288 h 18288"/>
              <a:gd name="csX23" fmla="*/ 6046013 w 10424160"/>
              <a:gd name="csY23" fmla="*/ 18288 h 18288"/>
              <a:gd name="csX24" fmla="*/ 5663794 w 10424160"/>
              <a:gd name="csY24" fmla="*/ 18288 h 18288"/>
              <a:gd name="csX25" fmla="*/ 4968850 w 10424160"/>
              <a:gd name="csY25" fmla="*/ 18288 h 18288"/>
              <a:gd name="csX26" fmla="*/ 4378147 w 10424160"/>
              <a:gd name="csY26" fmla="*/ 18288 h 18288"/>
              <a:gd name="csX27" fmla="*/ 3787445 w 10424160"/>
              <a:gd name="csY27" fmla="*/ 18288 h 18288"/>
              <a:gd name="csX28" fmla="*/ 3196742 w 10424160"/>
              <a:gd name="csY28" fmla="*/ 18288 h 18288"/>
              <a:gd name="csX29" fmla="*/ 2606040 w 10424160"/>
              <a:gd name="csY29" fmla="*/ 18288 h 18288"/>
              <a:gd name="csX30" fmla="*/ 1806854 w 10424160"/>
              <a:gd name="csY30" fmla="*/ 18288 h 18288"/>
              <a:gd name="csX31" fmla="*/ 1111910 w 10424160"/>
              <a:gd name="csY31" fmla="*/ 18288 h 18288"/>
              <a:gd name="csX32" fmla="*/ 729691 w 10424160"/>
              <a:gd name="csY32" fmla="*/ 18288 h 18288"/>
              <a:gd name="csX33" fmla="*/ 0 w 10424160"/>
              <a:gd name="csY33" fmla="*/ 18288 h 18288"/>
              <a:gd name="csX34" fmla="*/ 0 w 10424160"/>
              <a:gd name="csY34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8613D0D-F9DD-8660-70F2-CABFD92EE45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69847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55AF93-DCE3-B4A1-A09E-316DC6A7C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366" y="609600"/>
            <a:ext cx="4267200" cy="1351472"/>
          </a:xfrm>
        </p:spPr>
        <p:txBody>
          <a:bodyPr>
            <a:normAutofit/>
          </a:bodyPr>
          <a:lstStyle/>
          <a:p>
            <a:pPr algn="ctr"/>
            <a:r>
              <a:rPr lang="en-GB" sz="3700">
                <a:solidFill>
                  <a:schemeClr val="tx1">
                    <a:lumMod val="85000"/>
                    <a:lumOff val="15000"/>
                  </a:schemeClr>
                </a:solidFill>
              </a:rPr>
              <a:t>Transition is important because - </a:t>
            </a:r>
          </a:p>
        </p:txBody>
      </p:sp>
      <p:pic>
        <p:nvPicPr>
          <p:cNvPr id="7" name="Picture 6" descr="Woman sitting on stairs playing with her hair">
            <a:extLst>
              <a:ext uri="{FF2B5EF4-FFF2-40B4-BE49-F238E27FC236}">
                <a16:creationId xmlns:a16="http://schemas.microsoft.com/office/drawing/2014/main" id="{BD0F281A-E9F5-4126-F9CF-71ED8A919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5" r="4952"/>
          <a:stretch>
            <a:fillRect/>
          </a:stretch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0E6B9-CAAE-D296-CC91-F7BE5936A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966" y="2147357"/>
            <a:ext cx="3810000" cy="4101042"/>
          </a:xfrm>
        </p:spPr>
        <p:txBody>
          <a:bodyPr>
            <a:normAutofit/>
          </a:bodyPr>
          <a:lstStyle/>
          <a:p>
            <a:r>
              <a:rPr lang="en-GB" sz="2000">
                <a:solidFill>
                  <a:schemeClr val="tx1">
                    <a:lumMod val="85000"/>
                    <a:lumOff val="15000"/>
                  </a:schemeClr>
                </a:solidFill>
              </a:rPr>
              <a:t>All of these factors have a massive impact on how you feel about your health, how you treat your own health especially Your Sickle Cell health, and how you look after your health and well-being in general. </a:t>
            </a:r>
          </a:p>
        </p:txBody>
      </p:sp>
      <p:pic>
        <p:nvPicPr>
          <p:cNvPr id="5" name="Picture 4" descr="Man in a brown suit">
            <a:extLst>
              <a:ext uri="{FF2B5EF4-FFF2-40B4-BE49-F238E27FC236}">
                <a16:creationId xmlns:a16="http://schemas.microsoft.com/office/drawing/2014/main" id="{DD8FDB2A-BA5E-919B-CD6D-23435E00E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0" r="15298" b="-1"/>
          <a:stretch>
            <a:fillRect/>
          </a:stretch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848778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Close-up of stethoscope in scrubs pocket">
            <a:extLst>
              <a:ext uri="{FF2B5EF4-FFF2-40B4-BE49-F238E27FC236}">
                <a16:creationId xmlns:a16="http://schemas.microsoft.com/office/drawing/2014/main" id="{0A1E703B-1B83-3A1F-7BEA-167C45FDC6A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2" b="10238"/>
          <a:stretch>
            <a:fillRect/>
          </a:stretch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408702-5FB1-0460-1AE9-9BB86B92F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GB" u="sng">
                <a:solidFill>
                  <a:srgbClr val="FFFFFF"/>
                </a:solidFill>
              </a:rPr>
              <a:t>The aim of transition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40A38-F75A-1C8A-B031-FDBD0CAC2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FFFFFF"/>
                </a:solidFill>
              </a:rPr>
              <a:t>To move from paediatrics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FFFFF"/>
                </a:solidFill>
              </a:rPr>
              <a:t>Parents /Carers giving and managing medicines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FFFFF"/>
                </a:solidFill>
              </a:rPr>
              <a:t>Parents/carers arranging appointments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FFFFF"/>
                </a:solidFill>
              </a:rPr>
              <a:t>Parents/carers Talking to Dr’s &amp; Nurses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FFFFF"/>
                </a:solidFill>
              </a:rPr>
              <a:t>Parents/carers making all the decisions</a:t>
            </a:r>
          </a:p>
          <a:p>
            <a:pPr marL="0" indent="0">
              <a:buNone/>
            </a:pPr>
            <a:r>
              <a:rPr lang="en-GB" sz="2400">
                <a:solidFill>
                  <a:srgbClr val="FFFFFF"/>
                </a:solidFill>
              </a:rPr>
              <a:t>To </a:t>
            </a:r>
            <a:r>
              <a:rPr lang="en-GB" sz="2400" dirty="0">
                <a:solidFill>
                  <a:srgbClr val="FFFFFF"/>
                </a:solidFill>
              </a:rPr>
              <a:t>the adult Hospital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FFFFF"/>
                </a:solidFill>
              </a:rPr>
              <a:t>YOU taking medications independently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FFFFF"/>
                </a:solidFill>
              </a:rPr>
              <a:t>YOU knowing about your Sickle Cell and how to manage it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FFFFF"/>
                </a:solidFill>
              </a:rPr>
              <a:t>YOU arranging your hospital appointments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FFFFF"/>
                </a:solidFill>
              </a:rPr>
              <a:t>YOU talking to the Dr’s and Nurses about your care</a:t>
            </a:r>
          </a:p>
        </p:txBody>
      </p:sp>
    </p:spTree>
    <p:extLst>
      <p:ext uri="{BB962C8B-B14F-4D97-AF65-F5344CB8AC3E}">
        <p14:creationId xmlns:p14="http://schemas.microsoft.com/office/powerpoint/2010/main" val="49567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7AD0C0-776F-BAAC-FF01-2920C4027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GB" dirty="0"/>
              <a:t>Tools used to help the transition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9B37C-EEAD-F166-2266-1F636DAE1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en-GB" sz="2000" dirty="0"/>
              <a:t>Transition Clinics – </a:t>
            </a:r>
            <a:r>
              <a:rPr lang="en-GB" sz="1600" dirty="0"/>
              <a:t>Generally done in your children’s hospital, Adult Consultant and Nurses attend to discuss with you how they work and what to expect. </a:t>
            </a:r>
          </a:p>
          <a:p>
            <a:r>
              <a:rPr lang="en-GB" sz="2000" dirty="0"/>
              <a:t>Ready steady go – </a:t>
            </a:r>
            <a:r>
              <a:rPr lang="en-GB" sz="1600" dirty="0"/>
              <a:t>Questionnaire style papers that aim to find out your knowledge and understanding of Sickle Cell and medications. </a:t>
            </a:r>
          </a:p>
          <a:p>
            <a:r>
              <a:rPr lang="en-GB" sz="2000" dirty="0"/>
              <a:t>Ask 3 Questions – </a:t>
            </a:r>
            <a:r>
              <a:rPr lang="en-GB" sz="1600" dirty="0"/>
              <a:t>3 questions that you can ask your Dr /Nurse to help you understand any questions regarding your sickle Cell care. </a:t>
            </a:r>
          </a:p>
          <a:p>
            <a:r>
              <a:rPr lang="en-GB" sz="2000" dirty="0"/>
              <a:t>Health Passport – </a:t>
            </a:r>
            <a:r>
              <a:rPr lang="en-GB" sz="1600" dirty="0"/>
              <a:t>Information regarding your health that you can use to help any new Dr’s /Nurses you meet understand how you manage your Sickle Cell. 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</p:txBody>
      </p:sp>
      <p:pic>
        <p:nvPicPr>
          <p:cNvPr id="5" name="Picture 4" descr="Green color on the traffic light">
            <a:extLst>
              <a:ext uri="{FF2B5EF4-FFF2-40B4-BE49-F238E27FC236}">
                <a16:creationId xmlns:a16="http://schemas.microsoft.com/office/drawing/2014/main" id="{7C78DFC9-409D-7C06-D4FB-6BD888182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2" r="11890" b="-1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707255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Question mark against red wall">
            <a:extLst>
              <a:ext uri="{FF2B5EF4-FFF2-40B4-BE49-F238E27FC236}">
                <a16:creationId xmlns:a16="http://schemas.microsoft.com/office/drawing/2014/main" id="{73C2EF71-3672-22A2-A403-E4E3D3F9E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5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C17403-677F-0486-4C40-E5ACD41DF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Any Questions 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238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4DE308-C47A-6B34-70C8-72CEF58A5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2804F6-C44A-F7A3-7DF1-B3422F66B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979" y="244885"/>
            <a:ext cx="3812898" cy="10866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976BE-6615-A708-289C-96EB1C4E9C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term covering a number of different but similar conditions that affect haemoglobin.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Due to a genetic change on the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globin chain which leads to a</a:t>
            </a:r>
            <a:r>
              <a:rPr lang="en-GB" b="0" i="0" dirty="0">
                <a:solidFill>
                  <a:srgbClr val="001D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lifelong disorder affecting the red blood cells, leading to abnormal haemoglobin and rigid, sickle-shaped cells. 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Types most commonly seen in UK: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Sickle Cell Anaemia 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HbSS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Sickle Haemoglobin C disease 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HbSC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Sickle Beta Thalassaemia 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HbS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thal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6" name="Content Placeholder 7" descr="Red blood cells and sickle cells">
            <a:extLst>
              <a:ext uri="{FF2B5EF4-FFF2-40B4-BE49-F238E27FC236}">
                <a16:creationId xmlns:a16="http://schemas.microsoft.com/office/drawing/2014/main" id="{BE7087EB-D8B5-7B5D-DD62-43069AE340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461" y="2538806"/>
            <a:ext cx="5691988" cy="2845994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34FBC4D-9211-68D7-EFD4-8B33CE053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415779" cy="966436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Sickle Cell Disease?</a:t>
            </a:r>
          </a:p>
        </p:txBody>
      </p:sp>
    </p:spTree>
    <p:extLst>
      <p:ext uri="{BB962C8B-B14F-4D97-AF65-F5344CB8AC3E}">
        <p14:creationId xmlns:p14="http://schemas.microsoft.com/office/powerpoint/2010/main" val="3481031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FE16EC-D754-B233-EC42-7C826DB07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58F8D70-0EE7-EB97-C322-42B0E1073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44492-4E62-156C-D75C-9AC634B90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2AF71C-D08D-E877-C95F-5EB5AEE68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9D4614D-5D78-ECEA-450B-83015AD93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0CAA3AA-B4FB-9E9A-D7D1-9331ABB78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DF837-9CCE-F8D0-CC16-2707465E2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4" y="353160"/>
            <a:ext cx="7091300" cy="898581"/>
          </a:xfrm>
        </p:spPr>
        <p:txBody>
          <a:bodyPr anchor="ctr">
            <a:noAutofit/>
          </a:bodyPr>
          <a:lstStyle/>
          <a:p>
            <a:pPr algn="l"/>
            <a:r>
              <a:rPr lang="en-GB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Prevalence of Sickle Cell Disease</a:t>
            </a:r>
            <a:br>
              <a:rPr lang="en-GB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3076C0-77F2-6905-F610-7E7772F93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979" y="244885"/>
            <a:ext cx="3812898" cy="1086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39BA58-344A-F320-18B6-728B93CC01DA}"/>
              </a:ext>
            </a:extLst>
          </p:cNvPr>
          <p:cNvSpPr txBox="1"/>
          <p:nvPr/>
        </p:nvSpPr>
        <p:spPr>
          <a:xfrm>
            <a:off x="401934" y="2138850"/>
            <a:ext cx="10560706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Most people affected are of African or African-Caribbean origin, although the sickle gene is found in all ethnic groups.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estimated that there are 17,500 people with sickle cell disease in the UK and it is the most common genetic condition in the UK.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prevalence of the disease is increasing in the UK because of immigration and new births.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025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265479-29A9-4C4B-47DB-820AE87C3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CD2A2F1-F912-4C0B-DD63-FCE4BF24E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3F9BBB-F535-E81F-394C-9A41DDE86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45B5A6-CA15-2B5E-69D8-8CF608C4B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B7FF17-3130-2E06-3029-F953DE6B4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3799416-31C4-4D22-13FB-32697CEFD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6676F3-6495-B1AD-8702-F60962C19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4" y="353160"/>
            <a:ext cx="7091300" cy="898581"/>
          </a:xfrm>
        </p:spPr>
        <p:txBody>
          <a:bodyPr anchor="ctr">
            <a:noAutofit/>
          </a:bodyPr>
          <a:lstStyle/>
          <a:p>
            <a:pPr algn="l"/>
            <a:r>
              <a:rPr lang="en-GB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Is Sickle Cell Disease Inherited?</a:t>
            </a:r>
            <a:br>
              <a:rPr lang="en-GB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65AE24-6326-2D80-C47F-08AFBA7C1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979" y="244885"/>
            <a:ext cx="3812898" cy="1086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C18B0F-386A-9DCE-7F04-F2E93547E9B5}"/>
              </a:ext>
            </a:extLst>
          </p:cNvPr>
          <p:cNvSpPr txBox="1"/>
          <p:nvPr/>
        </p:nvSpPr>
        <p:spPr>
          <a:xfrm>
            <a:off x="401934" y="2138850"/>
            <a:ext cx="109728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Content Placeholder 6" descr="A diagram of a diagram of a family tree&#10;&#10;AI-generated content may be incorrect.">
            <a:extLst>
              <a:ext uri="{FF2B5EF4-FFF2-40B4-BE49-F238E27FC236}">
                <a16:creationId xmlns:a16="http://schemas.microsoft.com/office/drawing/2014/main" id="{D23C5661-0939-17D9-CCD8-EEB4D7194F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17" y="2230734"/>
            <a:ext cx="4839712" cy="372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0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B1366C"/>
      </a:accent1>
      <a:accent2>
        <a:srgbClr val="00B050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29C3C9F4F2804B9CE5A8186CAB80BD" ma:contentTypeVersion="14" ma:contentTypeDescription="Create a new document." ma:contentTypeScope="" ma:versionID="639114402cb96b4422566a1436b14ff9">
  <xsd:schema xmlns:xsd="http://www.w3.org/2001/XMLSchema" xmlns:xs="http://www.w3.org/2001/XMLSchema" xmlns:p="http://schemas.microsoft.com/office/2006/metadata/properties" xmlns:ns1="http://schemas.microsoft.com/sharepoint/v3" xmlns:ns2="cc8b3bb1-a5bd-4814-b0dd-1ac6555833fe" targetNamespace="http://schemas.microsoft.com/office/2006/metadata/properties" ma:root="true" ma:fieldsID="880c8328244b0d49911047e3554eb63f" ns1:_="" ns2:_="">
    <xsd:import namespace="http://schemas.microsoft.com/sharepoint/v3"/>
    <xsd:import namespace="cc8b3bb1-a5bd-4814-b0dd-1ac6555833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b3bb1-a5bd-4814-b0dd-1ac6555833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cc8b3bb1-a5bd-4814-b0dd-1ac6555833f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6C4A28D-3776-410F-BA58-A64E17A505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345E03-845E-4984-AD84-31B8D5B6D1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c8b3bb1-a5bd-4814-b0dd-1ac6555833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6EFB98-50B5-45BD-ABA7-97D3A8E7E852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cc8b3bb1-a5bd-4814-b0dd-1ac6555833fe"/>
    <ds:schemaRef ds:uri="http://schemas.microsoft.com/sharepoint/v3"/>
    <ds:schemaRef ds:uri="http://purl.org/dc/dcmitype/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2227</TotalTime>
  <Words>2430</Words>
  <Application>Microsoft Office PowerPoint</Application>
  <PresentationFormat>Widescreen</PresentationFormat>
  <Paragraphs>357</Paragraphs>
  <Slides>68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68</vt:i4>
      </vt:variant>
    </vt:vector>
  </HeadingPairs>
  <TitlesOfParts>
    <vt:vector size="79" baseType="lpstr">
      <vt:lpstr>ADLaM Display</vt:lpstr>
      <vt:lpstr>Aptos</vt:lpstr>
      <vt:lpstr>Aptos Display</vt:lpstr>
      <vt:lpstr>Arial</vt:lpstr>
      <vt:lpstr>Calibri</vt:lpstr>
      <vt:lpstr>Trebuchet MS</vt:lpstr>
      <vt:lpstr>Wingdings</vt:lpstr>
      <vt:lpstr>Wingdings 3</vt:lpstr>
      <vt:lpstr>Office Theme</vt:lpstr>
      <vt:lpstr>Facet</vt:lpstr>
      <vt:lpstr>1_Office Theme</vt:lpstr>
      <vt:lpstr>PowerPoint Presentation</vt:lpstr>
      <vt:lpstr>PowerPoint Presentation</vt:lpstr>
      <vt:lpstr>PowerPoint Presentation</vt:lpstr>
      <vt:lpstr> </vt:lpstr>
      <vt:lpstr> Red Blood Cells</vt:lpstr>
      <vt:lpstr>Haemoglobin</vt:lpstr>
      <vt:lpstr>What Is Sickle Cell Disease?</vt:lpstr>
      <vt:lpstr>Prevalence of Sickle Cell Disease </vt:lpstr>
      <vt:lpstr>How Is Sickle Cell Disease Inherited? </vt:lpstr>
      <vt:lpstr>Why Does HbS Cause Problems?</vt:lpstr>
      <vt:lpstr>How Can Sickle Cell Disease Present? </vt:lpstr>
      <vt:lpstr>Potential Complications of Sickle Cell Disease </vt:lpstr>
      <vt:lpstr> How To Manage Pain At Home</vt:lpstr>
      <vt:lpstr>What can I do to help myself? </vt:lpstr>
      <vt:lpstr>Why Do I Need To Come To Clinic? </vt:lpstr>
      <vt:lpstr>PowerPoint Presentation</vt:lpstr>
      <vt:lpstr>Your Diet Your Health: Considering Healthy Eating Principles, Habits and Behaviours </vt:lpstr>
      <vt:lpstr>Education Session (2) Agenda:  Part 1: Why good nutrition is important: Be intentional with your diet and lifestyle choices      Part 2: The Sickle Cell Nutrition Eatwell guide – healthy principles to eat and live with    Part 3: Empowerment to improve your quality-of-life outcomes  </vt:lpstr>
      <vt:lpstr>Part One:</vt:lpstr>
      <vt:lpstr>Rationale for Sickle Cell Nutrition?</vt:lpstr>
      <vt:lpstr>Why is good nutrition important?  </vt:lpstr>
      <vt:lpstr>Healthy Eating habits and Behaviours </vt:lpstr>
      <vt:lpstr>Part Two:</vt:lpstr>
      <vt:lpstr>PowerPoint Presentation</vt:lpstr>
      <vt:lpstr>7 Key Healthy Messages in the SCD Eatwell Guide</vt:lpstr>
      <vt:lpstr>5 Food Groups</vt:lpstr>
      <vt:lpstr>PowerPoint Presentation</vt:lpstr>
      <vt:lpstr>Healthy Breakfast Ideas</vt:lpstr>
      <vt:lpstr>Healthy Lunch Ideas</vt:lpstr>
      <vt:lpstr>Healthy Dinner options </vt:lpstr>
      <vt:lpstr>Healthy Traditional Dinner Options </vt:lpstr>
      <vt:lpstr>Healthy Snack Options</vt:lpstr>
      <vt:lpstr>Part Three:</vt:lpstr>
      <vt:lpstr>Factors influencing your Quality of Life  </vt:lpstr>
      <vt:lpstr>One thing you will Take Away… </vt:lpstr>
      <vt:lpstr>PowerPoint Presentation</vt:lpstr>
      <vt:lpstr>Thank You!</vt:lpstr>
      <vt:lpstr>Growing Up with Sickle Cell</vt:lpstr>
      <vt:lpstr>What is Puberty?</vt:lpstr>
      <vt:lpstr>When Should Puberty Start?</vt:lpstr>
      <vt:lpstr>Sore Breasts</vt:lpstr>
      <vt:lpstr>Periods – they can be a Pain!</vt:lpstr>
      <vt:lpstr>Periods can cause sickle pain</vt:lpstr>
      <vt:lpstr>Looking after Yourself around Periods</vt:lpstr>
      <vt:lpstr>Mental and Emotional Health</vt:lpstr>
      <vt:lpstr>Fertility and Sexual Health</vt:lpstr>
      <vt:lpstr>Conclusion</vt:lpstr>
      <vt:lpstr>Questions?</vt:lpstr>
      <vt:lpstr>Speaker Bio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Cheryl Hall, Polly Crookes, Carly Bell Haematology Nurse Specialists, Sheffield Children’s hospital</vt:lpstr>
      <vt:lpstr>What is Transition and why do we do it? </vt:lpstr>
      <vt:lpstr>What exactly is transition? </vt:lpstr>
      <vt:lpstr>Why do we use the Transition Process</vt:lpstr>
      <vt:lpstr>Transition process - </vt:lpstr>
      <vt:lpstr>Transition is important because - </vt:lpstr>
      <vt:lpstr>Transition is important because - </vt:lpstr>
      <vt:lpstr>The aim of transition</vt:lpstr>
      <vt:lpstr>Tools used to help the transition process</vt:lpstr>
      <vt:lpstr>Any Questions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HUNTER, Zoe (SHEFFIELD TEACHING HOSPITALS NHS FOUNDATION TRUST)</dc:creator>
  <cp:lastModifiedBy>PULLIA, Emma (SHEFFIELD TEACHING HOSPITALS NHS FOUNDATION TRUST)</cp:lastModifiedBy>
  <cp:revision>61</cp:revision>
  <dcterms:created xsi:type="dcterms:W3CDTF">2024-10-29T09:10:38Z</dcterms:created>
  <dcterms:modified xsi:type="dcterms:W3CDTF">2026-06-16T07:00:24Z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0x010100D229C3C9F4F2804B9CE5A8186CAB80BD</vt:lpwstr>
  </property>
  <property fmtid="{D5CDD505-2E9C-101B-9397-08002B2CF9AE}" pid="3" name="MediaServiceImageTags">
    <vt:lpwstr/>
  </property>
</Properties>
</file>