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678" r:id="rId6"/>
  </p:sldMasterIdLst>
  <p:notesMasterIdLst>
    <p:notesMasterId r:id="rId123"/>
  </p:notesMasterIdLst>
  <p:sldIdLst>
    <p:sldId id="3453" r:id="rId7"/>
    <p:sldId id="3517" r:id="rId8"/>
    <p:sldId id="3518" r:id="rId9"/>
    <p:sldId id="3519" r:id="rId10"/>
    <p:sldId id="3484" r:id="rId11"/>
    <p:sldId id="3485" r:id="rId12"/>
    <p:sldId id="3486" r:id="rId13"/>
    <p:sldId id="3487" r:id="rId14"/>
    <p:sldId id="3488" r:id="rId15"/>
    <p:sldId id="3491" r:id="rId16"/>
    <p:sldId id="3477" r:id="rId17"/>
    <p:sldId id="3489" r:id="rId18"/>
    <p:sldId id="3490" r:id="rId19"/>
    <p:sldId id="3476" r:id="rId20"/>
    <p:sldId id="3479" r:id="rId21"/>
    <p:sldId id="3480" r:id="rId22"/>
    <p:sldId id="3481" r:id="rId23"/>
    <p:sldId id="3492" r:id="rId24"/>
    <p:sldId id="3494" r:id="rId25"/>
    <p:sldId id="326" r:id="rId26"/>
    <p:sldId id="324" r:id="rId27"/>
    <p:sldId id="332" r:id="rId28"/>
    <p:sldId id="3467" r:id="rId29"/>
    <p:sldId id="3468" r:id="rId30"/>
    <p:sldId id="3470" r:id="rId31"/>
    <p:sldId id="3469" r:id="rId32"/>
    <p:sldId id="394" r:id="rId33"/>
    <p:sldId id="364" r:id="rId34"/>
    <p:sldId id="363" r:id="rId35"/>
    <p:sldId id="320" r:id="rId36"/>
    <p:sldId id="288" r:id="rId37"/>
    <p:sldId id="337" r:id="rId38"/>
    <p:sldId id="3471" r:id="rId39"/>
    <p:sldId id="269" r:id="rId40"/>
    <p:sldId id="271" r:id="rId41"/>
    <p:sldId id="272" r:id="rId42"/>
    <p:sldId id="273" r:id="rId43"/>
    <p:sldId id="3472" r:id="rId44"/>
    <p:sldId id="274" r:id="rId45"/>
    <p:sldId id="279" r:id="rId46"/>
    <p:sldId id="282" r:id="rId47"/>
    <p:sldId id="281" r:id="rId48"/>
    <p:sldId id="3473" r:id="rId49"/>
    <p:sldId id="256" r:id="rId50"/>
    <p:sldId id="587" r:id="rId51"/>
    <p:sldId id="512" r:id="rId52"/>
    <p:sldId id="290" r:id="rId53"/>
    <p:sldId id="649" r:id="rId54"/>
    <p:sldId id="550" r:id="rId55"/>
    <p:sldId id="559" r:id="rId56"/>
    <p:sldId id="551" r:id="rId57"/>
    <p:sldId id="532" r:id="rId58"/>
    <p:sldId id="560" r:id="rId59"/>
    <p:sldId id="563" r:id="rId60"/>
    <p:sldId id="663" r:id="rId61"/>
    <p:sldId id="530" r:id="rId62"/>
    <p:sldId id="626" r:id="rId63"/>
    <p:sldId id="627" r:id="rId64"/>
    <p:sldId id="590" r:id="rId65"/>
    <p:sldId id="647" r:id="rId66"/>
    <p:sldId id="665" r:id="rId67"/>
    <p:sldId id="620" r:id="rId68"/>
    <p:sldId id="666" r:id="rId69"/>
    <p:sldId id="619" r:id="rId70"/>
    <p:sldId id="654" r:id="rId71"/>
    <p:sldId id="667" r:id="rId72"/>
    <p:sldId id="622" r:id="rId73"/>
    <p:sldId id="623" r:id="rId74"/>
    <p:sldId id="668" r:id="rId75"/>
    <p:sldId id="628" r:id="rId76"/>
    <p:sldId id="669" r:id="rId77"/>
    <p:sldId id="629" r:id="rId78"/>
    <p:sldId id="621" r:id="rId79"/>
    <p:sldId id="561" r:id="rId80"/>
    <p:sldId id="531" r:id="rId81"/>
    <p:sldId id="594" r:id="rId82"/>
    <p:sldId id="3495" r:id="rId83"/>
    <p:sldId id="301" r:id="rId84"/>
    <p:sldId id="3497" r:id="rId85"/>
    <p:sldId id="3455" r:id="rId86"/>
    <p:sldId id="3454" r:id="rId87"/>
    <p:sldId id="3498" r:id="rId88"/>
    <p:sldId id="3456" r:id="rId89"/>
    <p:sldId id="3460" r:id="rId90"/>
    <p:sldId id="3461" r:id="rId91"/>
    <p:sldId id="3462" r:id="rId92"/>
    <p:sldId id="3464" r:id="rId93"/>
    <p:sldId id="3465" r:id="rId94"/>
    <p:sldId id="3466" r:id="rId95"/>
    <p:sldId id="3463" r:id="rId96"/>
    <p:sldId id="3457" r:id="rId97"/>
    <p:sldId id="3499" r:id="rId98"/>
    <p:sldId id="3500" r:id="rId99"/>
    <p:sldId id="3474" r:id="rId100"/>
    <p:sldId id="3501" r:id="rId101"/>
    <p:sldId id="3478" r:id="rId102"/>
    <p:sldId id="3502" r:id="rId103"/>
    <p:sldId id="3482" r:id="rId104"/>
    <p:sldId id="3503" r:id="rId105"/>
    <p:sldId id="3504" r:id="rId106"/>
    <p:sldId id="3483" r:id="rId107"/>
    <p:sldId id="3505" r:id="rId108"/>
    <p:sldId id="3506" r:id="rId109"/>
    <p:sldId id="3507" r:id="rId110"/>
    <p:sldId id="3508" r:id="rId111"/>
    <p:sldId id="3509" r:id="rId112"/>
    <p:sldId id="3510" r:id="rId113"/>
    <p:sldId id="3511" r:id="rId114"/>
    <p:sldId id="3512" r:id="rId115"/>
    <p:sldId id="3513" r:id="rId116"/>
    <p:sldId id="3475" r:id="rId117"/>
    <p:sldId id="3493" r:id="rId118"/>
    <p:sldId id="3514" r:id="rId119"/>
    <p:sldId id="3451" r:id="rId120"/>
    <p:sldId id="3515" r:id="rId121"/>
    <p:sldId id="3516" r:id="rId1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773A7C-3F05-9689-66F6-5A53EAC739BA}" v="3" dt="2025-09-05T14:47:26.0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73741" autoAdjust="0"/>
  </p:normalViewPr>
  <p:slideViewPr>
    <p:cSldViewPr snapToGrid="0">
      <p:cViewPr varScale="1">
        <p:scale>
          <a:sx n="82" d="100"/>
          <a:sy n="82" d="100"/>
        </p:scale>
        <p:origin x="159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notesMaster" Target="notesMasters/notesMaster1.xml"/><Relationship Id="rId128" Type="http://schemas.microsoft.com/office/2016/11/relationships/changesInfo" Target="changesInfos/changesInfo1.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124" Type="http://schemas.openxmlformats.org/officeDocument/2006/relationships/presProps" Target="presProps.xml"/><Relationship Id="rId129" Type="http://schemas.microsoft.com/office/2015/10/relationships/revisionInfo" Target="revisionInfo.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119" Type="http://schemas.openxmlformats.org/officeDocument/2006/relationships/slide" Target="slides/slide113.xml"/><Relationship Id="rId44" Type="http://schemas.openxmlformats.org/officeDocument/2006/relationships/slide" Target="slides/slide38.xml"/><Relationship Id="rId60" Type="http://schemas.openxmlformats.org/officeDocument/2006/relationships/slide" Target="slides/slide54.xml"/><Relationship Id="rId65" Type="http://schemas.openxmlformats.org/officeDocument/2006/relationships/slide" Target="slides/slide59.xml"/><Relationship Id="rId81" Type="http://schemas.openxmlformats.org/officeDocument/2006/relationships/slide" Target="slides/slide75.xml"/><Relationship Id="rId86" Type="http://schemas.openxmlformats.org/officeDocument/2006/relationships/slide" Target="slides/slide80.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3" Type="http://schemas.openxmlformats.org/officeDocument/2006/relationships/customXml" Target="../customXml/item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27" Type="http://schemas.openxmlformats.org/officeDocument/2006/relationships/tableStyles" Target="tableStyles.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NTER, Zoe (SHEFFIELD TEACHING HOSPITALS NHS FOUNDATION TRUST)" userId="S::zoe.hunter5@nhs.net::6b74fb69-e69f-4336-b229-32116eb9203b" providerId="AD" clId="Web-{5E773A7C-3F05-9689-66F6-5A53EAC739BA}"/>
    <pc:docChg chg="delSld">
      <pc:chgData name="HUNTER, Zoe (SHEFFIELD TEACHING HOSPITALS NHS FOUNDATION TRUST)" userId="S::zoe.hunter5@nhs.net::6b74fb69-e69f-4336-b229-32116eb9203b" providerId="AD" clId="Web-{5E773A7C-3F05-9689-66F6-5A53EAC739BA}" dt="2025-09-05T14:47:26.069" v="2"/>
      <pc:docMkLst>
        <pc:docMk/>
      </pc:docMkLst>
      <pc:sldChg chg="del">
        <pc:chgData name="HUNTER, Zoe (SHEFFIELD TEACHING HOSPITALS NHS FOUNDATION TRUST)" userId="S::zoe.hunter5@nhs.net::6b74fb69-e69f-4336-b229-32116eb9203b" providerId="AD" clId="Web-{5E773A7C-3F05-9689-66F6-5A53EAC739BA}" dt="2025-09-05T14:47:26.069" v="2"/>
        <pc:sldMkLst>
          <pc:docMk/>
          <pc:sldMk cId="2097374406" sldId="3520"/>
        </pc:sldMkLst>
      </pc:sldChg>
      <pc:sldChg chg="del">
        <pc:chgData name="HUNTER, Zoe (SHEFFIELD TEACHING HOSPITALS NHS FOUNDATION TRUST)" userId="S::zoe.hunter5@nhs.net::6b74fb69-e69f-4336-b229-32116eb9203b" providerId="AD" clId="Web-{5E773A7C-3F05-9689-66F6-5A53EAC739BA}" dt="2025-09-05T14:47:24.803" v="1"/>
        <pc:sldMkLst>
          <pc:docMk/>
          <pc:sldMk cId="1248586033" sldId="3521"/>
        </pc:sldMkLst>
      </pc:sldChg>
      <pc:sldChg chg="del">
        <pc:chgData name="HUNTER, Zoe (SHEFFIELD TEACHING HOSPITALS NHS FOUNDATION TRUST)" userId="S::zoe.hunter5@nhs.net::6b74fb69-e69f-4336-b229-32116eb9203b" providerId="AD" clId="Web-{5E773A7C-3F05-9689-66F6-5A53EAC739BA}" dt="2025-09-05T14:47:21.506" v="0"/>
        <pc:sldMkLst>
          <pc:docMk/>
          <pc:sldMk cId="331632017" sldId="3522"/>
        </pc:sldMkLst>
      </pc:sldChg>
    </pc:docChg>
  </pc:docChgLst>
</pc:chgInfo>
</file>

<file path=ppt/diagrams/_rels/data6.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10" Type="http://schemas.openxmlformats.org/officeDocument/2006/relationships/image" Target="../media/image55.svg"/><Relationship Id="rId4" Type="http://schemas.openxmlformats.org/officeDocument/2006/relationships/image" Target="../media/image49.svg"/><Relationship Id="rId9" Type="http://schemas.openxmlformats.org/officeDocument/2006/relationships/image" Target="../media/image54.png"/></Relationships>
</file>

<file path=ppt/diagrams/_rels/data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svg"/><Relationship Id="rId1" Type="http://schemas.openxmlformats.org/officeDocument/2006/relationships/image" Target="../media/image56.png"/><Relationship Id="rId4" Type="http://schemas.openxmlformats.org/officeDocument/2006/relationships/image" Target="../media/image59.svg"/></Relationships>
</file>

<file path=ppt/diagrams/_rels/drawing6.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10" Type="http://schemas.openxmlformats.org/officeDocument/2006/relationships/image" Target="../media/image55.svg"/><Relationship Id="rId4" Type="http://schemas.openxmlformats.org/officeDocument/2006/relationships/image" Target="../media/image49.svg"/><Relationship Id="rId9" Type="http://schemas.openxmlformats.org/officeDocument/2006/relationships/image" Target="../media/image54.png"/></Relationships>
</file>

<file path=ppt/diagrams/_rels/drawing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svg"/><Relationship Id="rId1" Type="http://schemas.openxmlformats.org/officeDocument/2006/relationships/image" Target="../media/image56.png"/><Relationship Id="rId4" Type="http://schemas.openxmlformats.org/officeDocument/2006/relationships/image" Target="../media/image59.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59C475-C1C9-453B-8E3A-02FD3FD51EA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E561D54-8A47-4961-B41B-940B28CAADA4}">
      <dgm:prSet/>
      <dgm:spPr/>
      <dgm:t>
        <a:bodyPr/>
        <a:lstStyle/>
        <a:p>
          <a:r>
            <a:rPr lang="en-GB"/>
            <a:t>Counselling +/- partner testing</a:t>
          </a:r>
          <a:endParaRPr lang="en-US"/>
        </a:p>
      </dgm:t>
    </dgm:pt>
    <dgm:pt modelId="{32CAE3FF-47D8-40F8-A696-231EA0E9ABC6}" type="parTrans" cxnId="{365D380E-BDDE-4885-8981-6617BDF547C0}">
      <dgm:prSet/>
      <dgm:spPr/>
      <dgm:t>
        <a:bodyPr/>
        <a:lstStyle/>
        <a:p>
          <a:endParaRPr lang="en-US"/>
        </a:p>
      </dgm:t>
    </dgm:pt>
    <dgm:pt modelId="{84ECD4A4-A582-4269-9853-141281521E29}" type="sibTrans" cxnId="{365D380E-BDDE-4885-8981-6617BDF547C0}">
      <dgm:prSet/>
      <dgm:spPr/>
      <dgm:t>
        <a:bodyPr/>
        <a:lstStyle/>
        <a:p>
          <a:endParaRPr lang="en-US"/>
        </a:p>
      </dgm:t>
    </dgm:pt>
    <dgm:pt modelId="{5C0AE733-0BF9-43E7-BC2E-AF10FBE19381}">
      <dgm:prSet/>
      <dgm:spPr/>
      <dgm:t>
        <a:bodyPr/>
        <a:lstStyle/>
        <a:p>
          <a:r>
            <a:rPr lang="en-GB"/>
            <a:t>Contraceptive advice</a:t>
          </a:r>
          <a:endParaRPr lang="en-US"/>
        </a:p>
      </dgm:t>
    </dgm:pt>
    <dgm:pt modelId="{ADBB8ACB-2999-42EB-BB55-93BEF5C8169B}" type="parTrans" cxnId="{99404341-DF64-4042-AECD-078E70A3D72E}">
      <dgm:prSet/>
      <dgm:spPr/>
      <dgm:t>
        <a:bodyPr/>
        <a:lstStyle/>
        <a:p>
          <a:endParaRPr lang="en-US"/>
        </a:p>
      </dgm:t>
    </dgm:pt>
    <dgm:pt modelId="{C457BCC8-838F-46D4-8536-C0C40AB16FD2}" type="sibTrans" cxnId="{99404341-DF64-4042-AECD-078E70A3D72E}">
      <dgm:prSet/>
      <dgm:spPr/>
      <dgm:t>
        <a:bodyPr/>
        <a:lstStyle/>
        <a:p>
          <a:endParaRPr lang="en-US"/>
        </a:p>
      </dgm:t>
    </dgm:pt>
    <dgm:pt modelId="{8FBBFBD5-3BBF-4023-AD1C-80473CC615A9}">
      <dgm:prSet/>
      <dgm:spPr/>
      <dgm:t>
        <a:bodyPr/>
        <a:lstStyle/>
        <a:p>
          <a:r>
            <a:rPr lang="en-GB" b="1" dirty="0"/>
            <a:t>1</a:t>
          </a:r>
          <a:r>
            <a:rPr lang="en-GB" b="1" baseline="30000" dirty="0"/>
            <a:t>st</a:t>
          </a:r>
          <a:r>
            <a:rPr lang="en-GB" b="1" dirty="0"/>
            <a:t> choice: progesterone only (pill, depot, implant)</a:t>
          </a:r>
          <a:endParaRPr lang="en-US" b="1" dirty="0"/>
        </a:p>
      </dgm:t>
    </dgm:pt>
    <dgm:pt modelId="{8904057E-3B4A-488E-A9F0-8479C6443343}" type="parTrans" cxnId="{61388A5B-CEE8-4BCB-97CD-D26FBC1093E7}">
      <dgm:prSet/>
      <dgm:spPr/>
      <dgm:t>
        <a:bodyPr/>
        <a:lstStyle/>
        <a:p>
          <a:endParaRPr lang="en-US"/>
        </a:p>
      </dgm:t>
    </dgm:pt>
    <dgm:pt modelId="{538BF11D-D25A-4D2B-BDFC-1F05F7DCAA80}" type="sibTrans" cxnId="{61388A5B-CEE8-4BCB-97CD-D26FBC1093E7}">
      <dgm:prSet/>
      <dgm:spPr/>
      <dgm:t>
        <a:bodyPr/>
        <a:lstStyle/>
        <a:p>
          <a:endParaRPr lang="en-US"/>
        </a:p>
      </dgm:t>
    </dgm:pt>
    <dgm:pt modelId="{B31ABA26-5429-404A-80D7-A6A2CEB5E1AC}">
      <dgm:prSet/>
      <dgm:spPr/>
      <dgm:t>
        <a:bodyPr/>
        <a:lstStyle/>
        <a:p>
          <a:r>
            <a:rPr lang="en-GB" b="1" dirty="0"/>
            <a:t>2</a:t>
          </a:r>
          <a:r>
            <a:rPr lang="en-GB" b="1" baseline="30000" dirty="0"/>
            <a:t>nd</a:t>
          </a:r>
          <a:r>
            <a:rPr lang="en-GB" b="1" dirty="0"/>
            <a:t> choice: copper IUD, combined pill</a:t>
          </a:r>
          <a:endParaRPr lang="en-US" b="1" dirty="0"/>
        </a:p>
      </dgm:t>
    </dgm:pt>
    <dgm:pt modelId="{06AEAECC-5889-485B-9F61-29D18E710CAA}" type="parTrans" cxnId="{F22C3688-66E3-48C7-8A42-6CEE88E9F7D2}">
      <dgm:prSet/>
      <dgm:spPr/>
      <dgm:t>
        <a:bodyPr/>
        <a:lstStyle/>
        <a:p>
          <a:endParaRPr lang="en-US"/>
        </a:p>
      </dgm:t>
    </dgm:pt>
    <dgm:pt modelId="{5C483E07-AECC-44D8-8C19-A43DED2ACB34}" type="sibTrans" cxnId="{F22C3688-66E3-48C7-8A42-6CEE88E9F7D2}">
      <dgm:prSet/>
      <dgm:spPr/>
      <dgm:t>
        <a:bodyPr/>
        <a:lstStyle/>
        <a:p>
          <a:endParaRPr lang="en-US"/>
        </a:p>
      </dgm:t>
    </dgm:pt>
    <dgm:pt modelId="{9652C193-9744-4525-851D-98D086E61018}">
      <dgm:prSet/>
      <dgm:spPr/>
      <dgm:t>
        <a:bodyPr/>
        <a:lstStyle/>
        <a:p>
          <a:r>
            <a:rPr lang="en-GB"/>
            <a:t>Fertility – sperm count/mobility, impotence</a:t>
          </a:r>
          <a:endParaRPr lang="en-US"/>
        </a:p>
      </dgm:t>
    </dgm:pt>
    <dgm:pt modelId="{D56C37DC-69A3-4999-85A6-F9E5096A881D}" type="parTrans" cxnId="{99D2B333-E0D6-4BB9-BD74-36B0A484262C}">
      <dgm:prSet/>
      <dgm:spPr/>
      <dgm:t>
        <a:bodyPr/>
        <a:lstStyle/>
        <a:p>
          <a:endParaRPr lang="en-US"/>
        </a:p>
      </dgm:t>
    </dgm:pt>
    <dgm:pt modelId="{59D9107A-7661-43EF-9884-AB4FEA92B8C5}" type="sibTrans" cxnId="{99D2B333-E0D6-4BB9-BD74-36B0A484262C}">
      <dgm:prSet/>
      <dgm:spPr/>
      <dgm:t>
        <a:bodyPr/>
        <a:lstStyle/>
        <a:p>
          <a:endParaRPr lang="en-US"/>
        </a:p>
      </dgm:t>
    </dgm:pt>
    <dgm:pt modelId="{02112F0E-2805-40F4-9849-484DC4191FB9}">
      <dgm:prSet/>
      <dgm:spPr/>
      <dgm:t>
        <a:bodyPr/>
        <a:lstStyle/>
        <a:p>
          <a:r>
            <a:rPr lang="en-GB"/>
            <a:t>Medications – hydroxycarbamide, ACE inhibitors</a:t>
          </a:r>
          <a:endParaRPr lang="en-US"/>
        </a:p>
      </dgm:t>
    </dgm:pt>
    <dgm:pt modelId="{6B636F79-7550-48C3-89B9-5110AAAFBCA1}" type="parTrans" cxnId="{0AA4DF19-4391-4348-B725-357D7FAD0033}">
      <dgm:prSet/>
      <dgm:spPr/>
      <dgm:t>
        <a:bodyPr/>
        <a:lstStyle/>
        <a:p>
          <a:endParaRPr lang="en-US"/>
        </a:p>
      </dgm:t>
    </dgm:pt>
    <dgm:pt modelId="{0176945A-06F4-4D3F-93AB-0E6B2522EAD1}" type="sibTrans" cxnId="{0AA4DF19-4391-4348-B725-357D7FAD0033}">
      <dgm:prSet/>
      <dgm:spPr/>
      <dgm:t>
        <a:bodyPr/>
        <a:lstStyle/>
        <a:p>
          <a:endParaRPr lang="en-US"/>
        </a:p>
      </dgm:t>
    </dgm:pt>
    <dgm:pt modelId="{A4FCE753-7736-4B9D-A3FF-4372103FEE9E}">
      <dgm:prSet/>
      <dgm:spPr/>
      <dgm:t>
        <a:bodyPr/>
        <a:lstStyle/>
        <a:p>
          <a:r>
            <a:rPr lang="en-GB"/>
            <a:t>Screen for red cell allo-antibodies &amp; iron overload (if transfused), review vaccination status, record full red cell phenotype, consider ECHO if not done in last year.</a:t>
          </a:r>
          <a:endParaRPr lang="en-US"/>
        </a:p>
      </dgm:t>
    </dgm:pt>
    <dgm:pt modelId="{A4F550B1-71E4-430F-AABC-F90A67E45F05}" type="parTrans" cxnId="{FFB3F27F-45A1-4AB7-841F-0394D336D0BA}">
      <dgm:prSet/>
      <dgm:spPr/>
      <dgm:t>
        <a:bodyPr/>
        <a:lstStyle/>
        <a:p>
          <a:endParaRPr lang="en-US"/>
        </a:p>
      </dgm:t>
    </dgm:pt>
    <dgm:pt modelId="{5317BFA8-54A5-47EF-9A62-0AB697FD0268}" type="sibTrans" cxnId="{FFB3F27F-45A1-4AB7-841F-0394D336D0BA}">
      <dgm:prSet/>
      <dgm:spPr/>
      <dgm:t>
        <a:bodyPr/>
        <a:lstStyle/>
        <a:p>
          <a:endParaRPr lang="en-US"/>
        </a:p>
      </dgm:t>
    </dgm:pt>
    <dgm:pt modelId="{3106C72A-79F1-4C62-891A-C2058EF6C6CF}" type="pres">
      <dgm:prSet presAssocID="{5459C475-C1C9-453B-8E3A-02FD3FD51EA9}" presName="linear" presStyleCnt="0">
        <dgm:presLayoutVars>
          <dgm:animLvl val="lvl"/>
          <dgm:resizeHandles val="exact"/>
        </dgm:presLayoutVars>
      </dgm:prSet>
      <dgm:spPr/>
    </dgm:pt>
    <dgm:pt modelId="{323B810D-4399-434A-8B18-7C2FD10B8D1C}" type="pres">
      <dgm:prSet presAssocID="{1E561D54-8A47-4961-B41B-940B28CAADA4}" presName="parentText" presStyleLbl="node1" presStyleIdx="0" presStyleCnt="5">
        <dgm:presLayoutVars>
          <dgm:chMax val="0"/>
          <dgm:bulletEnabled val="1"/>
        </dgm:presLayoutVars>
      </dgm:prSet>
      <dgm:spPr/>
    </dgm:pt>
    <dgm:pt modelId="{A676843D-5EA6-4A7D-8167-FDF62FFC0CE7}" type="pres">
      <dgm:prSet presAssocID="{84ECD4A4-A582-4269-9853-141281521E29}" presName="spacer" presStyleCnt="0"/>
      <dgm:spPr/>
    </dgm:pt>
    <dgm:pt modelId="{A687ECC8-7DDC-4C27-998E-B65986B333EB}" type="pres">
      <dgm:prSet presAssocID="{5C0AE733-0BF9-43E7-BC2E-AF10FBE19381}" presName="parentText" presStyleLbl="node1" presStyleIdx="1" presStyleCnt="5">
        <dgm:presLayoutVars>
          <dgm:chMax val="0"/>
          <dgm:bulletEnabled val="1"/>
        </dgm:presLayoutVars>
      </dgm:prSet>
      <dgm:spPr/>
    </dgm:pt>
    <dgm:pt modelId="{1F221B20-A403-4D34-AE06-CCA7E4DB6DFD}" type="pres">
      <dgm:prSet presAssocID="{5C0AE733-0BF9-43E7-BC2E-AF10FBE19381}" presName="childText" presStyleLbl="revTx" presStyleIdx="0" presStyleCnt="1">
        <dgm:presLayoutVars>
          <dgm:bulletEnabled val="1"/>
        </dgm:presLayoutVars>
      </dgm:prSet>
      <dgm:spPr/>
    </dgm:pt>
    <dgm:pt modelId="{7E4793B8-73F9-4A34-B25F-61FD3918FCCE}" type="pres">
      <dgm:prSet presAssocID="{9652C193-9744-4525-851D-98D086E61018}" presName="parentText" presStyleLbl="node1" presStyleIdx="2" presStyleCnt="5">
        <dgm:presLayoutVars>
          <dgm:chMax val="0"/>
          <dgm:bulletEnabled val="1"/>
        </dgm:presLayoutVars>
      </dgm:prSet>
      <dgm:spPr/>
    </dgm:pt>
    <dgm:pt modelId="{DEF8358C-9C0B-4826-A11E-817564610322}" type="pres">
      <dgm:prSet presAssocID="{59D9107A-7661-43EF-9884-AB4FEA92B8C5}" presName="spacer" presStyleCnt="0"/>
      <dgm:spPr/>
    </dgm:pt>
    <dgm:pt modelId="{BE735DBD-E054-4CB2-B59E-AF0EC04EBDA8}" type="pres">
      <dgm:prSet presAssocID="{02112F0E-2805-40F4-9849-484DC4191FB9}" presName="parentText" presStyleLbl="node1" presStyleIdx="3" presStyleCnt="5">
        <dgm:presLayoutVars>
          <dgm:chMax val="0"/>
          <dgm:bulletEnabled val="1"/>
        </dgm:presLayoutVars>
      </dgm:prSet>
      <dgm:spPr/>
    </dgm:pt>
    <dgm:pt modelId="{7FA14832-5994-414B-BB8B-0EE34057B575}" type="pres">
      <dgm:prSet presAssocID="{0176945A-06F4-4D3F-93AB-0E6B2522EAD1}" presName="spacer" presStyleCnt="0"/>
      <dgm:spPr/>
    </dgm:pt>
    <dgm:pt modelId="{F7BCB810-BE92-45ED-842D-9E2D1A661190}" type="pres">
      <dgm:prSet presAssocID="{A4FCE753-7736-4B9D-A3FF-4372103FEE9E}" presName="parentText" presStyleLbl="node1" presStyleIdx="4" presStyleCnt="5">
        <dgm:presLayoutVars>
          <dgm:chMax val="0"/>
          <dgm:bulletEnabled val="1"/>
        </dgm:presLayoutVars>
      </dgm:prSet>
      <dgm:spPr/>
    </dgm:pt>
  </dgm:ptLst>
  <dgm:cxnLst>
    <dgm:cxn modelId="{365D380E-BDDE-4885-8981-6617BDF547C0}" srcId="{5459C475-C1C9-453B-8E3A-02FD3FD51EA9}" destId="{1E561D54-8A47-4961-B41B-940B28CAADA4}" srcOrd="0" destOrd="0" parTransId="{32CAE3FF-47D8-40F8-A696-231EA0E9ABC6}" sibTransId="{84ECD4A4-A582-4269-9853-141281521E29}"/>
    <dgm:cxn modelId="{66BCC013-64E4-4417-9B66-52AF40234F73}" type="presOf" srcId="{B31ABA26-5429-404A-80D7-A6A2CEB5E1AC}" destId="{1F221B20-A403-4D34-AE06-CCA7E4DB6DFD}" srcOrd="0" destOrd="1" presId="urn:microsoft.com/office/officeart/2005/8/layout/vList2"/>
    <dgm:cxn modelId="{0AA4DF19-4391-4348-B725-357D7FAD0033}" srcId="{5459C475-C1C9-453B-8E3A-02FD3FD51EA9}" destId="{02112F0E-2805-40F4-9849-484DC4191FB9}" srcOrd="3" destOrd="0" parTransId="{6B636F79-7550-48C3-89B9-5110AAAFBCA1}" sibTransId="{0176945A-06F4-4D3F-93AB-0E6B2522EAD1}"/>
    <dgm:cxn modelId="{99D2B333-E0D6-4BB9-BD74-36B0A484262C}" srcId="{5459C475-C1C9-453B-8E3A-02FD3FD51EA9}" destId="{9652C193-9744-4525-851D-98D086E61018}" srcOrd="2" destOrd="0" parTransId="{D56C37DC-69A3-4999-85A6-F9E5096A881D}" sibTransId="{59D9107A-7661-43EF-9884-AB4FEA92B8C5}"/>
    <dgm:cxn modelId="{61388A5B-CEE8-4BCB-97CD-D26FBC1093E7}" srcId="{5C0AE733-0BF9-43E7-BC2E-AF10FBE19381}" destId="{8FBBFBD5-3BBF-4023-AD1C-80473CC615A9}" srcOrd="0" destOrd="0" parTransId="{8904057E-3B4A-488E-A9F0-8479C6443343}" sibTransId="{538BF11D-D25A-4D2B-BDFC-1F05F7DCAA80}"/>
    <dgm:cxn modelId="{99404341-DF64-4042-AECD-078E70A3D72E}" srcId="{5459C475-C1C9-453B-8E3A-02FD3FD51EA9}" destId="{5C0AE733-0BF9-43E7-BC2E-AF10FBE19381}" srcOrd="1" destOrd="0" parTransId="{ADBB8ACB-2999-42EB-BB55-93BEF5C8169B}" sibTransId="{C457BCC8-838F-46D4-8536-C0C40AB16FD2}"/>
    <dgm:cxn modelId="{EA19BC76-813D-4E63-89BE-243276FF7E8B}" type="presOf" srcId="{8FBBFBD5-3BBF-4023-AD1C-80473CC615A9}" destId="{1F221B20-A403-4D34-AE06-CCA7E4DB6DFD}" srcOrd="0" destOrd="0" presId="urn:microsoft.com/office/officeart/2005/8/layout/vList2"/>
    <dgm:cxn modelId="{FFB3F27F-45A1-4AB7-841F-0394D336D0BA}" srcId="{5459C475-C1C9-453B-8E3A-02FD3FD51EA9}" destId="{A4FCE753-7736-4B9D-A3FF-4372103FEE9E}" srcOrd="4" destOrd="0" parTransId="{A4F550B1-71E4-430F-AABC-F90A67E45F05}" sibTransId="{5317BFA8-54A5-47EF-9A62-0AB697FD0268}"/>
    <dgm:cxn modelId="{554BAA81-A496-4EC3-A853-5B35C04E40DA}" type="presOf" srcId="{9652C193-9744-4525-851D-98D086E61018}" destId="{7E4793B8-73F9-4A34-B25F-61FD3918FCCE}" srcOrd="0" destOrd="0" presId="urn:microsoft.com/office/officeart/2005/8/layout/vList2"/>
    <dgm:cxn modelId="{F22C3688-66E3-48C7-8A42-6CEE88E9F7D2}" srcId="{5C0AE733-0BF9-43E7-BC2E-AF10FBE19381}" destId="{B31ABA26-5429-404A-80D7-A6A2CEB5E1AC}" srcOrd="1" destOrd="0" parTransId="{06AEAECC-5889-485B-9F61-29D18E710CAA}" sibTransId="{5C483E07-AECC-44D8-8C19-A43DED2ACB34}"/>
    <dgm:cxn modelId="{3A0644B2-2E41-460F-9516-D21A9D2D75CE}" type="presOf" srcId="{5459C475-C1C9-453B-8E3A-02FD3FD51EA9}" destId="{3106C72A-79F1-4C62-891A-C2058EF6C6CF}" srcOrd="0" destOrd="0" presId="urn:microsoft.com/office/officeart/2005/8/layout/vList2"/>
    <dgm:cxn modelId="{FEE830C8-566B-4031-B84E-BC7C0E97CD60}" type="presOf" srcId="{02112F0E-2805-40F4-9849-484DC4191FB9}" destId="{BE735DBD-E054-4CB2-B59E-AF0EC04EBDA8}" srcOrd="0" destOrd="0" presId="urn:microsoft.com/office/officeart/2005/8/layout/vList2"/>
    <dgm:cxn modelId="{42A436CB-EACD-4CF3-B973-F0EE973516CF}" type="presOf" srcId="{A4FCE753-7736-4B9D-A3FF-4372103FEE9E}" destId="{F7BCB810-BE92-45ED-842D-9E2D1A661190}" srcOrd="0" destOrd="0" presId="urn:microsoft.com/office/officeart/2005/8/layout/vList2"/>
    <dgm:cxn modelId="{210CD1E2-7303-46F7-BA52-C60BAF17FD16}" type="presOf" srcId="{5C0AE733-0BF9-43E7-BC2E-AF10FBE19381}" destId="{A687ECC8-7DDC-4C27-998E-B65986B333EB}" srcOrd="0" destOrd="0" presId="urn:microsoft.com/office/officeart/2005/8/layout/vList2"/>
    <dgm:cxn modelId="{D7F427F2-CCD2-4015-8B02-BD84C0937B93}" type="presOf" srcId="{1E561D54-8A47-4961-B41B-940B28CAADA4}" destId="{323B810D-4399-434A-8B18-7C2FD10B8D1C}" srcOrd="0" destOrd="0" presId="urn:microsoft.com/office/officeart/2005/8/layout/vList2"/>
    <dgm:cxn modelId="{F238AF8A-14C2-47C9-8887-AA244A8DD9D5}" type="presParOf" srcId="{3106C72A-79F1-4C62-891A-C2058EF6C6CF}" destId="{323B810D-4399-434A-8B18-7C2FD10B8D1C}" srcOrd="0" destOrd="0" presId="urn:microsoft.com/office/officeart/2005/8/layout/vList2"/>
    <dgm:cxn modelId="{EEFD3BFA-E178-467A-9E0C-F9A4FFBCB3CE}" type="presParOf" srcId="{3106C72A-79F1-4C62-891A-C2058EF6C6CF}" destId="{A676843D-5EA6-4A7D-8167-FDF62FFC0CE7}" srcOrd="1" destOrd="0" presId="urn:microsoft.com/office/officeart/2005/8/layout/vList2"/>
    <dgm:cxn modelId="{396B6027-3191-4F25-81DC-07B31C6E5D1F}" type="presParOf" srcId="{3106C72A-79F1-4C62-891A-C2058EF6C6CF}" destId="{A687ECC8-7DDC-4C27-998E-B65986B333EB}" srcOrd="2" destOrd="0" presId="urn:microsoft.com/office/officeart/2005/8/layout/vList2"/>
    <dgm:cxn modelId="{54BD8123-36E8-4A74-B0AA-94719CB20B67}" type="presParOf" srcId="{3106C72A-79F1-4C62-891A-C2058EF6C6CF}" destId="{1F221B20-A403-4D34-AE06-CCA7E4DB6DFD}" srcOrd="3" destOrd="0" presId="urn:microsoft.com/office/officeart/2005/8/layout/vList2"/>
    <dgm:cxn modelId="{39E0466C-5A14-4666-905F-96C3D11D730F}" type="presParOf" srcId="{3106C72A-79F1-4C62-891A-C2058EF6C6CF}" destId="{7E4793B8-73F9-4A34-B25F-61FD3918FCCE}" srcOrd="4" destOrd="0" presId="urn:microsoft.com/office/officeart/2005/8/layout/vList2"/>
    <dgm:cxn modelId="{9E15F5AE-8DE5-4D1F-A716-8F9D53FD2D25}" type="presParOf" srcId="{3106C72A-79F1-4C62-891A-C2058EF6C6CF}" destId="{DEF8358C-9C0B-4826-A11E-817564610322}" srcOrd="5" destOrd="0" presId="urn:microsoft.com/office/officeart/2005/8/layout/vList2"/>
    <dgm:cxn modelId="{1B538173-E38C-4D7B-9719-4A8F3F4C428F}" type="presParOf" srcId="{3106C72A-79F1-4C62-891A-C2058EF6C6CF}" destId="{BE735DBD-E054-4CB2-B59E-AF0EC04EBDA8}" srcOrd="6" destOrd="0" presId="urn:microsoft.com/office/officeart/2005/8/layout/vList2"/>
    <dgm:cxn modelId="{C8D3F542-510B-43E6-9D9A-DF5062CDA23C}" type="presParOf" srcId="{3106C72A-79F1-4C62-891A-C2058EF6C6CF}" destId="{7FA14832-5994-414B-BB8B-0EE34057B575}" srcOrd="7" destOrd="0" presId="urn:microsoft.com/office/officeart/2005/8/layout/vList2"/>
    <dgm:cxn modelId="{80233E29-79F3-4EC7-B04D-7998268A3F5C}" type="presParOf" srcId="{3106C72A-79F1-4C62-891A-C2058EF6C6CF}" destId="{F7BCB810-BE92-45ED-842D-9E2D1A661190}"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248373-D6B9-4096-B291-3242608813DD}" type="doc">
      <dgm:prSet loTypeId="urn:microsoft.com/office/officeart/2016/7/layout/VerticalSolidActionList" loCatId="List" qsTypeId="urn:microsoft.com/office/officeart/2005/8/quickstyle/simple1" qsCatId="simple" csTypeId="urn:microsoft.com/office/officeart/2005/8/colors/colorful1" csCatId="colorful" phldr="1"/>
      <dgm:spPr/>
      <dgm:t>
        <a:bodyPr/>
        <a:lstStyle/>
        <a:p>
          <a:endParaRPr lang="en-US"/>
        </a:p>
      </dgm:t>
    </dgm:pt>
    <dgm:pt modelId="{5BC35335-F0FA-431D-B2AC-6C233DF9358A}">
      <dgm:prSet/>
      <dgm:spPr/>
      <dgm:t>
        <a:bodyPr/>
        <a:lstStyle/>
        <a:p>
          <a:r>
            <a:rPr lang="en-US"/>
            <a:t>Check</a:t>
          </a:r>
        </a:p>
      </dgm:t>
    </dgm:pt>
    <dgm:pt modelId="{773ECF9F-8E17-4F17-9998-F41A52D4C9AB}" type="parTrans" cxnId="{27D63C49-993F-4C42-BC41-B3129CE39150}">
      <dgm:prSet/>
      <dgm:spPr/>
      <dgm:t>
        <a:bodyPr/>
        <a:lstStyle/>
        <a:p>
          <a:endParaRPr lang="en-US"/>
        </a:p>
      </dgm:t>
    </dgm:pt>
    <dgm:pt modelId="{1D2F26F9-BA2E-42DA-9796-8C41FDC9B7BF}" type="sibTrans" cxnId="{27D63C49-993F-4C42-BC41-B3129CE39150}">
      <dgm:prSet/>
      <dgm:spPr/>
      <dgm:t>
        <a:bodyPr/>
        <a:lstStyle/>
        <a:p>
          <a:endParaRPr lang="en-US"/>
        </a:p>
      </dgm:t>
    </dgm:pt>
    <dgm:pt modelId="{DA98F9B7-3313-44E4-A1D7-7767C225E4DD}">
      <dgm:prSet/>
      <dgm:spPr/>
      <dgm:t>
        <a:bodyPr/>
        <a:lstStyle/>
        <a:p>
          <a:r>
            <a:rPr lang="en-US" dirty="0"/>
            <a:t>Check FBC and MSU monthly (blood pressure and urine dipstick at each visit)</a:t>
          </a:r>
        </a:p>
      </dgm:t>
    </dgm:pt>
    <dgm:pt modelId="{0518AF14-91CF-4B88-BC4A-765A10369349}" type="parTrans" cxnId="{19880C84-95A6-4B80-BFBD-F8D1FA21581E}">
      <dgm:prSet/>
      <dgm:spPr/>
      <dgm:t>
        <a:bodyPr/>
        <a:lstStyle/>
        <a:p>
          <a:endParaRPr lang="en-US"/>
        </a:p>
      </dgm:t>
    </dgm:pt>
    <dgm:pt modelId="{35B05977-31FF-47E5-A1B0-0A3E63F095AA}" type="sibTrans" cxnId="{19880C84-95A6-4B80-BFBD-F8D1FA21581E}">
      <dgm:prSet/>
      <dgm:spPr/>
      <dgm:t>
        <a:bodyPr/>
        <a:lstStyle/>
        <a:p>
          <a:endParaRPr lang="en-US"/>
        </a:p>
      </dgm:t>
    </dgm:pt>
    <dgm:pt modelId="{C3AE3DEA-1288-4EE9-9349-F654D7F5DB95}">
      <dgm:prSet/>
      <dgm:spPr/>
      <dgm:t>
        <a:bodyPr/>
        <a:lstStyle/>
        <a:p>
          <a:r>
            <a:rPr lang="en-US"/>
            <a:t>Discuss</a:t>
          </a:r>
        </a:p>
      </dgm:t>
    </dgm:pt>
    <dgm:pt modelId="{023BB22A-1E15-461F-BA62-39D26249DCCC}" type="parTrans" cxnId="{066AD0E0-62D7-439C-987D-15BD9AEE4974}">
      <dgm:prSet/>
      <dgm:spPr/>
      <dgm:t>
        <a:bodyPr/>
        <a:lstStyle/>
        <a:p>
          <a:endParaRPr lang="en-US"/>
        </a:p>
      </dgm:t>
    </dgm:pt>
    <dgm:pt modelId="{DADF4264-3810-41BD-A873-9167028BAB34}" type="sibTrans" cxnId="{066AD0E0-62D7-439C-987D-15BD9AEE4974}">
      <dgm:prSet/>
      <dgm:spPr/>
      <dgm:t>
        <a:bodyPr/>
        <a:lstStyle/>
        <a:p>
          <a:endParaRPr lang="en-US"/>
        </a:p>
      </dgm:t>
    </dgm:pt>
    <dgm:pt modelId="{43FF3C6B-439A-4042-9975-7394738B58A7}">
      <dgm:prSet/>
      <dgm:spPr/>
      <dgm:t>
        <a:bodyPr/>
        <a:lstStyle/>
        <a:p>
          <a:r>
            <a:rPr lang="en-US"/>
            <a:t>Discuss suitable positions for delivery if patient with a hip replacement</a:t>
          </a:r>
        </a:p>
      </dgm:t>
    </dgm:pt>
    <dgm:pt modelId="{5AD702B5-C104-4788-8914-386BA957CC0A}" type="parTrans" cxnId="{45EC9C44-C1DD-4BDE-A50D-E45C3E13CAB6}">
      <dgm:prSet/>
      <dgm:spPr/>
      <dgm:t>
        <a:bodyPr/>
        <a:lstStyle/>
        <a:p>
          <a:endParaRPr lang="en-US"/>
        </a:p>
      </dgm:t>
    </dgm:pt>
    <dgm:pt modelId="{5CD5A8F1-9367-4439-84D0-48EC534E7C08}" type="sibTrans" cxnId="{45EC9C44-C1DD-4BDE-A50D-E45C3E13CAB6}">
      <dgm:prSet/>
      <dgm:spPr/>
      <dgm:t>
        <a:bodyPr/>
        <a:lstStyle/>
        <a:p>
          <a:endParaRPr lang="en-US"/>
        </a:p>
      </dgm:t>
    </dgm:pt>
    <dgm:pt modelId="{B6167C7C-036A-458B-BCAB-A67F59FA3F1A}">
      <dgm:prSet/>
      <dgm:spPr/>
      <dgm:t>
        <a:bodyPr/>
        <a:lstStyle/>
        <a:p>
          <a:r>
            <a:rPr lang="en-US"/>
            <a:t>Notify</a:t>
          </a:r>
        </a:p>
      </dgm:t>
    </dgm:pt>
    <dgm:pt modelId="{3BB6BD64-5055-4310-84CC-2161BF0F850C}" type="parTrans" cxnId="{5C864E97-4CEC-455D-AAF5-F7AE1A310FC6}">
      <dgm:prSet/>
      <dgm:spPr/>
      <dgm:t>
        <a:bodyPr/>
        <a:lstStyle/>
        <a:p>
          <a:endParaRPr lang="en-US"/>
        </a:p>
      </dgm:t>
    </dgm:pt>
    <dgm:pt modelId="{41D3774C-E281-4022-BFED-EF1298C36AA8}" type="sibTrans" cxnId="{5C864E97-4CEC-455D-AAF5-F7AE1A310FC6}">
      <dgm:prSet/>
      <dgm:spPr/>
      <dgm:t>
        <a:bodyPr/>
        <a:lstStyle/>
        <a:p>
          <a:endParaRPr lang="en-US"/>
        </a:p>
      </dgm:t>
    </dgm:pt>
    <dgm:pt modelId="{6F58709B-46CB-4D93-83E4-BFAFFA8F8A58}">
      <dgm:prSet/>
      <dgm:spPr/>
      <dgm:t>
        <a:bodyPr/>
        <a:lstStyle/>
        <a:p>
          <a:r>
            <a:rPr lang="en-US"/>
            <a:t>Notify neonatologist in writing if neonatal complications expected</a:t>
          </a:r>
        </a:p>
      </dgm:t>
    </dgm:pt>
    <dgm:pt modelId="{1ABBD442-59C0-4B1E-A636-1092B13DD74D}" type="parTrans" cxnId="{BAB97470-1DA0-410E-B9BB-01712E7B3802}">
      <dgm:prSet/>
      <dgm:spPr/>
      <dgm:t>
        <a:bodyPr/>
        <a:lstStyle/>
        <a:p>
          <a:endParaRPr lang="en-US"/>
        </a:p>
      </dgm:t>
    </dgm:pt>
    <dgm:pt modelId="{903173E5-332F-47D1-BB09-8787CFC6D4A7}" type="sibTrans" cxnId="{BAB97470-1DA0-410E-B9BB-01712E7B3802}">
      <dgm:prSet/>
      <dgm:spPr/>
      <dgm:t>
        <a:bodyPr/>
        <a:lstStyle/>
        <a:p>
          <a:endParaRPr lang="en-US"/>
        </a:p>
      </dgm:t>
    </dgm:pt>
    <dgm:pt modelId="{4561A394-0220-4202-8E9A-B436CD5BEF57}">
      <dgm:prSet/>
      <dgm:spPr/>
      <dgm:t>
        <a:bodyPr/>
        <a:lstStyle/>
        <a:p>
          <a:r>
            <a:rPr lang="en-US"/>
            <a:t>Consider</a:t>
          </a:r>
        </a:p>
      </dgm:t>
    </dgm:pt>
    <dgm:pt modelId="{9A5DA843-8237-4073-9F93-FF40F8CBB2A1}" type="parTrans" cxnId="{AA3F2C73-C3F4-43B4-B5AA-A0FB382BA1FC}">
      <dgm:prSet/>
      <dgm:spPr/>
      <dgm:t>
        <a:bodyPr/>
        <a:lstStyle/>
        <a:p>
          <a:endParaRPr lang="en-US"/>
        </a:p>
      </dgm:t>
    </dgm:pt>
    <dgm:pt modelId="{A8DA23BF-5001-48FD-8F64-EA2E78A8E7E9}" type="sibTrans" cxnId="{AA3F2C73-C3F4-43B4-B5AA-A0FB382BA1FC}">
      <dgm:prSet/>
      <dgm:spPr/>
      <dgm:t>
        <a:bodyPr/>
        <a:lstStyle/>
        <a:p>
          <a:endParaRPr lang="en-US"/>
        </a:p>
      </dgm:t>
    </dgm:pt>
    <dgm:pt modelId="{E15272E7-5C35-48F6-9742-F3078C85C1C9}">
      <dgm:prSet/>
      <dgm:spPr/>
      <dgm:t>
        <a:bodyPr/>
        <a:lstStyle/>
        <a:p>
          <a:r>
            <a:rPr lang="en-US"/>
            <a:t>Consider induction of labour at 38-40 weeks</a:t>
          </a:r>
        </a:p>
      </dgm:t>
    </dgm:pt>
    <dgm:pt modelId="{7DCC5127-E459-4069-9766-E46FBE86F7A8}" type="parTrans" cxnId="{D33EDFEC-6344-4D9B-8171-CA342ACD272A}">
      <dgm:prSet/>
      <dgm:spPr/>
      <dgm:t>
        <a:bodyPr/>
        <a:lstStyle/>
        <a:p>
          <a:endParaRPr lang="en-US"/>
        </a:p>
      </dgm:t>
    </dgm:pt>
    <dgm:pt modelId="{0BF653C7-3E6C-452E-A202-FF4FBFFC2496}" type="sibTrans" cxnId="{D33EDFEC-6344-4D9B-8171-CA342ACD272A}">
      <dgm:prSet/>
      <dgm:spPr/>
      <dgm:t>
        <a:bodyPr/>
        <a:lstStyle/>
        <a:p>
          <a:endParaRPr lang="en-US"/>
        </a:p>
      </dgm:t>
    </dgm:pt>
    <dgm:pt modelId="{76C83CCC-8815-43B0-ACCC-370CCADBDBCB}" type="pres">
      <dgm:prSet presAssocID="{AE248373-D6B9-4096-B291-3242608813DD}" presName="Name0" presStyleCnt="0">
        <dgm:presLayoutVars>
          <dgm:dir/>
          <dgm:animLvl val="lvl"/>
          <dgm:resizeHandles val="exact"/>
        </dgm:presLayoutVars>
      </dgm:prSet>
      <dgm:spPr/>
    </dgm:pt>
    <dgm:pt modelId="{D0734C73-965A-409F-8EC0-E4B6AC6370A4}" type="pres">
      <dgm:prSet presAssocID="{5BC35335-F0FA-431D-B2AC-6C233DF9358A}" presName="linNode" presStyleCnt="0"/>
      <dgm:spPr/>
    </dgm:pt>
    <dgm:pt modelId="{10C41103-BCC4-44EE-9206-3AEAC311DFAA}" type="pres">
      <dgm:prSet presAssocID="{5BC35335-F0FA-431D-B2AC-6C233DF9358A}" presName="parentText" presStyleLbl="alignNode1" presStyleIdx="0" presStyleCnt="4">
        <dgm:presLayoutVars>
          <dgm:chMax val="1"/>
          <dgm:bulletEnabled/>
        </dgm:presLayoutVars>
      </dgm:prSet>
      <dgm:spPr/>
    </dgm:pt>
    <dgm:pt modelId="{DD76E52A-73A5-4384-AD5D-293EF0CD9056}" type="pres">
      <dgm:prSet presAssocID="{5BC35335-F0FA-431D-B2AC-6C233DF9358A}" presName="descendantText" presStyleLbl="alignAccFollowNode1" presStyleIdx="0" presStyleCnt="4">
        <dgm:presLayoutVars>
          <dgm:bulletEnabled/>
        </dgm:presLayoutVars>
      </dgm:prSet>
      <dgm:spPr/>
    </dgm:pt>
    <dgm:pt modelId="{7DA64B51-9A0B-4B88-BAA5-B13B03BEAEC5}" type="pres">
      <dgm:prSet presAssocID="{1D2F26F9-BA2E-42DA-9796-8C41FDC9B7BF}" presName="sp" presStyleCnt="0"/>
      <dgm:spPr/>
    </dgm:pt>
    <dgm:pt modelId="{B572D821-4AC7-4493-BD8C-7C2143AA1C12}" type="pres">
      <dgm:prSet presAssocID="{C3AE3DEA-1288-4EE9-9349-F654D7F5DB95}" presName="linNode" presStyleCnt="0"/>
      <dgm:spPr/>
    </dgm:pt>
    <dgm:pt modelId="{49E70C9C-76B3-4A95-83D0-DA22148ADC7C}" type="pres">
      <dgm:prSet presAssocID="{C3AE3DEA-1288-4EE9-9349-F654D7F5DB95}" presName="parentText" presStyleLbl="alignNode1" presStyleIdx="1" presStyleCnt="4">
        <dgm:presLayoutVars>
          <dgm:chMax val="1"/>
          <dgm:bulletEnabled/>
        </dgm:presLayoutVars>
      </dgm:prSet>
      <dgm:spPr/>
    </dgm:pt>
    <dgm:pt modelId="{1FE8672E-A694-41F5-8CD5-9B723A07656C}" type="pres">
      <dgm:prSet presAssocID="{C3AE3DEA-1288-4EE9-9349-F654D7F5DB95}" presName="descendantText" presStyleLbl="alignAccFollowNode1" presStyleIdx="1" presStyleCnt="4">
        <dgm:presLayoutVars>
          <dgm:bulletEnabled/>
        </dgm:presLayoutVars>
      </dgm:prSet>
      <dgm:spPr/>
    </dgm:pt>
    <dgm:pt modelId="{3A0948CA-933B-49D9-94B3-FEE2A9F59BC8}" type="pres">
      <dgm:prSet presAssocID="{DADF4264-3810-41BD-A873-9167028BAB34}" presName="sp" presStyleCnt="0"/>
      <dgm:spPr/>
    </dgm:pt>
    <dgm:pt modelId="{A498C510-B4C8-41CB-9498-80A90894D757}" type="pres">
      <dgm:prSet presAssocID="{B6167C7C-036A-458B-BCAB-A67F59FA3F1A}" presName="linNode" presStyleCnt="0"/>
      <dgm:spPr/>
    </dgm:pt>
    <dgm:pt modelId="{23F7F74C-A8D8-4588-8D82-5C85306BCA1A}" type="pres">
      <dgm:prSet presAssocID="{B6167C7C-036A-458B-BCAB-A67F59FA3F1A}" presName="parentText" presStyleLbl="alignNode1" presStyleIdx="2" presStyleCnt="4">
        <dgm:presLayoutVars>
          <dgm:chMax val="1"/>
          <dgm:bulletEnabled/>
        </dgm:presLayoutVars>
      </dgm:prSet>
      <dgm:spPr/>
    </dgm:pt>
    <dgm:pt modelId="{37D8D280-D9F3-480C-8A65-A14D13ACEBCF}" type="pres">
      <dgm:prSet presAssocID="{B6167C7C-036A-458B-BCAB-A67F59FA3F1A}" presName="descendantText" presStyleLbl="alignAccFollowNode1" presStyleIdx="2" presStyleCnt="4">
        <dgm:presLayoutVars>
          <dgm:bulletEnabled/>
        </dgm:presLayoutVars>
      </dgm:prSet>
      <dgm:spPr/>
    </dgm:pt>
    <dgm:pt modelId="{65D26FCE-70DC-4B33-9109-079D5444C0E0}" type="pres">
      <dgm:prSet presAssocID="{41D3774C-E281-4022-BFED-EF1298C36AA8}" presName="sp" presStyleCnt="0"/>
      <dgm:spPr/>
    </dgm:pt>
    <dgm:pt modelId="{9FB7B249-650D-405A-A383-E67BE3320758}" type="pres">
      <dgm:prSet presAssocID="{4561A394-0220-4202-8E9A-B436CD5BEF57}" presName="linNode" presStyleCnt="0"/>
      <dgm:spPr/>
    </dgm:pt>
    <dgm:pt modelId="{FBB6622C-DF1C-4015-A117-EA7919680F20}" type="pres">
      <dgm:prSet presAssocID="{4561A394-0220-4202-8E9A-B436CD5BEF57}" presName="parentText" presStyleLbl="alignNode1" presStyleIdx="3" presStyleCnt="4">
        <dgm:presLayoutVars>
          <dgm:chMax val="1"/>
          <dgm:bulletEnabled/>
        </dgm:presLayoutVars>
      </dgm:prSet>
      <dgm:spPr/>
    </dgm:pt>
    <dgm:pt modelId="{C8F65ED8-A446-45C5-B0B5-72D75806A5C9}" type="pres">
      <dgm:prSet presAssocID="{4561A394-0220-4202-8E9A-B436CD5BEF57}" presName="descendantText" presStyleLbl="alignAccFollowNode1" presStyleIdx="3" presStyleCnt="4">
        <dgm:presLayoutVars>
          <dgm:bulletEnabled/>
        </dgm:presLayoutVars>
      </dgm:prSet>
      <dgm:spPr/>
    </dgm:pt>
  </dgm:ptLst>
  <dgm:cxnLst>
    <dgm:cxn modelId="{6DDACD33-4990-49B0-B285-DCF057BC0163}" type="presOf" srcId="{43FF3C6B-439A-4042-9975-7394738B58A7}" destId="{1FE8672E-A694-41F5-8CD5-9B723A07656C}" srcOrd="0" destOrd="0" presId="urn:microsoft.com/office/officeart/2016/7/layout/VerticalSolidActionList"/>
    <dgm:cxn modelId="{7EF4B43C-BBAB-4232-BC13-DC7295199D73}" type="presOf" srcId="{4561A394-0220-4202-8E9A-B436CD5BEF57}" destId="{FBB6622C-DF1C-4015-A117-EA7919680F20}" srcOrd="0" destOrd="0" presId="urn:microsoft.com/office/officeart/2016/7/layout/VerticalSolidActionList"/>
    <dgm:cxn modelId="{45EC9C44-C1DD-4BDE-A50D-E45C3E13CAB6}" srcId="{C3AE3DEA-1288-4EE9-9349-F654D7F5DB95}" destId="{43FF3C6B-439A-4042-9975-7394738B58A7}" srcOrd="0" destOrd="0" parTransId="{5AD702B5-C104-4788-8914-386BA957CC0A}" sibTransId="{5CD5A8F1-9367-4439-84D0-48EC534E7C08}"/>
    <dgm:cxn modelId="{9A712A65-C788-4E43-BCD1-5788379B561A}" type="presOf" srcId="{E15272E7-5C35-48F6-9742-F3078C85C1C9}" destId="{C8F65ED8-A446-45C5-B0B5-72D75806A5C9}" srcOrd="0" destOrd="0" presId="urn:microsoft.com/office/officeart/2016/7/layout/VerticalSolidActionList"/>
    <dgm:cxn modelId="{E3102D49-1923-41AB-BF4E-F5CC11B5B8D7}" type="presOf" srcId="{6F58709B-46CB-4D93-83E4-BFAFFA8F8A58}" destId="{37D8D280-D9F3-480C-8A65-A14D13ACEBCF}" srcOrd="0" destOrd="0" presId="urn:microsoft.com/office/officeart/2016/7/layout/VerticalSolidActionList"/>
    <dgm:cxn modelId="{27D63C49-993F-4C42-BC41-B3129CE39150}" srcId="{AE248373-D6B9-4096-B291-3242608813DD}" destId="{5BC35335-F0FA-431D-B2AC-6C233DF9358A}" srcOrd="0" destOrd="0" parTransId="{773ECF9F-8E17-4F17-9998-F41A52D4C9AB}" sibTransId="{1D2F26F9-BA2E-42DA-9796-8C41FDC9B7BF}"/>
    <dgm:cxn modelId="{D931746C-0FC0-4ED1-B71C-FDE5555CE0D5}" type="presOf" srcId="{DA98F9B7-3313-44E4-A1D7-7767C225E4DD}" destId="{DD76E52A-73A5-4384-AD5D-293EF0CD9056}" srcOrd="0" destOrd="0" presId="urn:microsoft.com/office/officeart/2016/7/layout/VerticalSolidActionList"/>
    <dgm:cxn modelId="{BAB97470-1DA0-410E-B9BB-01712E7B3802}" srcId="{B6167C7C-036A-458B-BCAB-A67F59FA3F1A}" destId="{6F58709B-46CB-4D93-83E4-BFAFFA8F8A58}" srcOrd="0" destOrd="0" parTransId="{1ABBD442-59C0-4B1E-A636-1092B13DD74D}" sibTransId="{903173E5-332F-47D1-BB09-8787CFC6D4A7}"/>
    <dgm:cxn modelId="{AA3F2C73-C3F4-43B4-B5AA-A0FB382BA1FC}" srcId="{AE248373-D6B9-4096-B291-3242608813DD}" destId="{4561A394-0220-4202-8E9A-B436CD5BEF57}" srcOrd="3" destOrd="0" parTransId="{9A5DA843-8237-4073-9F93-FF40F8CBB2A1}" sibTransId="{A8DA23BF-5001-48FD-8F64-EA2E78A8E7E9}"/>
    <dgm:cxn modelId="{6A1BC254-1968-4012-BC5A-1033B56BCC75}" type="presOf" srcId="{B6167C7C-036A-458B-BCAB-A67F59FA3F1A}" destId="{23F7F74C-A8D8-4588-8D82-5C85306BCA1A}" srcOrd="0" destOrd="0" presId="urn:microsoft.com/office/officeart/2016/7/layout/VerticalSolidActionList"/>
    <dgm:cxn modelId="{19880C84-95A6-4B80-BFBD-F8D1FA21581E}" srcId="{5BC35335-F0FA-431D-B2AC-6C233DF9358A}" destId="{DA98F9B7-3313-44E4-A1D7-7767C225E4DD}" srcOrd="0" destOrd="0" parTransId="{0518AF14-91CF-4B88-BC4A-765A10369349}" sibTransId="{35B05977-31FF-47E5-A1B0-0A3E63F095AA}"/>
    <dgm:cxn modelId="{17F8DA85-9677-43A4-B5FC-10251285C656}" type="presOf" srcId="{5BC35335-F0FA-431D-B2AC-6C233DF9358A}" destId="{10C41103-BCC4-44EE-9206-3AEAC311DFAA}" srcOrd="0" destOrd="0" presId="urn:microsoft.com/office/officeart/2016/7/layout/VerticalSolidActionList"/>
    <dgm:cxn modelId="{5C864E97-4CEC-455D-AAF5-F7AE1A310FC6}" srcId="{AE248373-D6B9-4096-B291-3242608813DD}" destId="{B6167C7C-036A-458B-BCAB-A67F59FA3F1A}" srcOrd="2" destOrd="0" parTransId="{3BB6BD64-5055-4310-84CC-2161BF0F850C}" sibTransId="{41D3774C-E281-4022-BFED-EF1298C36AA8}"/>
    <dgm:cxn modelId="{71FBC89F-2308-4416-AAE1-D70B2FDCE07D}" type="presOf" srcId="{AE248373-D6B9-4096-B291-3242608813DD}" destId="{76C83CCC-8815-43B0-ACCC-370CCADBDBCB}" srcOrd="0" destOrd="0" presId="urn:microsoft.com/office/officeart/2016/7/layout/VerticalSolidActionList"/>
    <dgm:cxn modelId="{066AD0E0-62D7-439C-987D-15BD9AEE4974}" srcId="{AE248373-D6B9-4096-B291-3242608813DD}" destId="{C3AE3DEA-1288-4EE9-9349-F654D7F5DB95}" srcOrd="1" destOrd="0" parTransId="{023BB22A-1E15-461F-BA62-39D26249DCCC}" sibTransId="{DADF4264-3810-41BD-A873-9167028BAB34}"/>
    <dgm:cxn modelId="{D33EDFEC-6344-4D9B-8171-CA342ACD272A}" srcId="{4561A394-0220-4202-8E9A-B436CD5BEF57}" destId="{E15272E7-5C35-48F6-9742-F3078C85C1C9}" srcOrd="0" destOrd="0" parTransId="{7DCC5127-E459-4069-9766-E46FBE86F7A8}" sibTransId="{0BF653C7-3E6C-452E-A202-FF4FBFFC2496}"/>
    <dgm:cxn modelId="{1BD7A7FB-E717-4861-9542-9A7E107E1BC8}" type="presOf" srcId="{C3AE3DEA-1288-4EE9-9349-F654D7F5DB95}" destId="{49E70C9C-76B3-4A95-83D0-DA22148ADC7C}" srcOrd="0" destOrd="0" presId="urn:microsoft.com/office/officeart/2016/7/layout/VerticalSolidActionList"/>
    <dgm:cxn modelId="{66EF425C-289E-431A-89D0-8C3A7C85A60A}" type="presParOf" srcId="{76C83CCC-8815-43B0-ACCC-370CCADBDBCB}" destId="{D0734C73-965A-409F-8EC0-E4B6AC6370A4}" srcOrd="0" destOrd="0" presId="urn:microsoft.com/office/officeart/2016/7/layout/VerticalSolidActionList"/>
    <dgm:cxn modelId="{09129E9E-299F-46C5-8039-A45628BE25D2}" type="presParOf" srcId="{D0734C73-965A-409F-8EC0-E4B6AC6370A4}" destId="{10C41103-BCC4-44EE-9206-3AEAC311DFAA}" srcOrd="0" destOrd="0" presId="urn:microsoft.com/office/officeart/2016/7/layout/VerticalSolidActionList"/>
    <dgm:cxn modelId="{2B38B805-E4AE-46D2-AC11-D8707F7C9188}" type="presParOf" srcId="{D0734C73-965A-409F-8EC0-E4B6AC6370A4}" destId="{DD76E52A-73A5-4384-AD5D-293EF0CD9056}" srcOrd="1" destOrd="0" presId="urn:microsoft.com/office/officeart/2016/7/layout/VerticalSolidActionList"/>
    <dgm:cxn modelId="{4FB543F9-5E3D-46DA-AFDA-598A07D01058}" type="presParOf" srcId="{76C83CCC-8815-43B0-ACCC-370CCADBDBCB}" destId="{7DA64B51-9A0B-4B88-BAA5-B13B03BEAEC5}" srcOrd="1" destOrd="0" presId="urn:microsoft.com/office/officeart/2016/7/layout/VerticalSolidActionList"/>
    <dgm:cxn modelId="{AB43734E-8249-4B1D-88F6-DA5CF39A8A15}" type="presParOf" srcId="{76C83CCC-8815-43B0-ACCC-370CCADBDBCB}" destId="{B572D821-4AC7-4493-BD8C-7C2143AA1C12}" srcOrd="2" destOrd="0" presId="urn:microsoft.com/office/officeart/2016/7/layout/VerticalSolidActionList"/>
    <dgm:cxn modelId="{E75CD912-DDEA-4372-960A-446309A6192F}" type="presParOf" srcId="{B572D821-4AC7-4493-BD8C-7C2143AA1C12}" destId="{49E70C9C-76B3-4A95-83D0-DA22148ADC7C}" srcOrd="0" destOrd="0" presId="urn:microsoft.com/office/officeart/2016/7/layout/VerticalSolidActionList"/>
    <dgm:cxn modelId="{3E661B93-E1BE-45B4-8EF0-B90C4C9E2BBD}" type="presParOf" srcId="{B572D821-4AC7-4493-BD8C-7C2143AA1C12}" destId="{1FE8672E-A694-41F5-8CD5-9B723A07656C}" srcOrd="1" destOrd="0" presId="urn:microsoft.com/office/officeart/2016/7/layout/VerticalSolidActionList"/>
    <dgm:cxn modelId="{93A8D340-9DF0-4195-81C2-6962415E2CFB}" type="presParOf" srcId="{76C83CCC-8815-43B0-ACCC-370CCADBDBCB}" destId="{3A0948CA-933B-49D9-94B3-FEE2A9F59BC8}" srcOrd="3" destOrd="0" presId="urn:microsoft.com/office/officeart/2016/7/layout/VerticalSolidActionList"/>
    <dgm:cxn modelId="{BD933A4E-E99B-4EEA-80EE-AF7CFCE8C9A6}" type="presParOf" srcId="{76C83CCC-8815-43B0-ACCC-370CCADBDBCB}" destId="{A498C510-B4C8-41CB-9498-80A90894D757}" srcOrd="4" destOrd="0" presId="urn:microsoft.com/office/officeart/2016/7/layout/VerticalSolidActionList"/>
    <dgm:cxn modelId="{9E47FDBA-635E-4B95-847A-C8404D4BAA39}" type="presParOf" srcId="{A498C510-B4C8-41CB-9498-80A90894D757}" destId="{23F7F74C-A8D8-4588-8D82-5C85306BCA1A}" srcOrd="0" destOrd="0" presId="urn:microsoft.com/office/officeart/2016/7/layout/VerticalSolidActionList"/>
    <dgm:cxn modelId="{7985BA88-4B43-4C6D-AD1A-325DC494B7AB}" type="presParOf" srcId="{A498C510-B4C8-41CB-9498-80A90894D757}" destId="{37D8D280-D9F3-480C-8A65-A14D13ACEBCF}" srcOrd="1" destOrd="0" presId="urn:microsoft.com/office/officeart/2016/7/layout/VerticalSolidActionList"/>
    <dgm:cxn modelId="{B06FD7EC-E4A8-4EBA-94B5-B1E21A1BE302}" type="presParOf" srcId="{76C83CCC-8815-43B0-ACCC-370CCADBDBCB}" destId="{65D26FCE-70DC-4B33-9109-079D5444C0E0}" srcOrd="5" destOrd="0" presId="urn:microsoft.com/office/officeart/2016/7/layout/VerticalSolidActionList"/>
    <dgm:cxn modelId="{0DE7919C-52D3-4560-82F6-8ABC1096BDEF}" type="presParOf" srcId="{76C83CCC-8815-43B0-ACCC-370CCADBDBCB}" destId="{9FB7B249-650D-405A-A383-E67BE3320758}" srcOrd="6" destOrd="0" presId="urn:microsoft.com/office/officeart/2016/7/layout/VerticalSolidActionList"/>
    <dgm:cxn modelId="{4110010A-27CC-4EFE-ACD9-4B4B5ACE051A}" type="presParOf" srcId="{9FB7B249-650D-405A-A383-E67BE3320758}" destId="{FBB6622C-DF1C-4015-A117-EA7919680F20}" srcOrd="0" destOrd="0" presId="urn:microsoft.com/office/officeart/2016/7/layout/VerticalSolidActionList"/>
    <dgm:cxn modelId="{D20B7657-E068-4739-AD26-A33F1EA145BB}" type="presParOf" srcId="{9FB7B249-650D-405A-A383-E67BE3320758}" destId="{C8F65ED8-A446-45C5-B0B5-72D75806A5C9}"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D5E968-89F2-4E6A-8278-4748B64FADB3}"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92BA3801-CF02-49AD-86E1-8C9DE3ACA5DD}">
      <dgm:prSet custT="1"/>
      <dgm:spPr/>
      <dgm:t>
        <a:bodyPr/>
        <a:lstStyle/>
        <a:p>
          <a:r>
            <a:rPr lang="en-GB" sz="2400" b="1" dirty="0"/>
            <a:t>Common Nutritional Problems </a:t>
          </a:r>
          <a:endParaRPr lang="en-US" sz="2400" b="1" dirty="0"/>
        </a:p>
      </dgm:t>
    </dgm:pt>
    <dgm:pt modelId="{02358785-A55C-4F09-874C-01C173B10CE5}" type="parTrans" cxnId="{27C2615E-9EF8-46B5-A7B8-74617EF20995}">
      <dgm:prSet/>
      <dgm:spPr/>
      <dgm:t>
        <a:bodyPr/>
        <a:lstStyle/>
        <a:p>
          <a:endParaRPr lang="en-US"/>
        </a:p>
      </dgm:t>
    </dgm:pt>
    <dgm:pt modelId="{A5E7F6B6-09BC-408B-8150-98FB314E9047}" type="sibTrans" cxnId="{27C2615E-9EF8-46B5-A7B8-74617EF20995}">
      <dgm:prSet/>
      <dgm:spPr/>
      <dgm:t>
        <a:bodyPr/>
        <a:lstStyle/>
        <a:p>
          <a:endParaRPr lang="en-US"/>
        </a:p>
      </dgm:t>
    </dgm:pt>
    <dgm:pt modelId="{892048F7-1E39-4111-8877-DCC786EA3DEF}">
      <dgm:prSet/>
      <dgm:spPr/>
      <dgm:t>
        <a:bodyPr/>
        <a:lstStyle/>
        <a:p>
          <a:r>
            <a:rPr lang="en-GB" dirty="0"/>
            <a:t>1.Malnutrition </a:t>
          </a:r>
          <a:endParaRPr lang="en-US" dirty="0"/>
        </a:p>
      </dgm:t>
    </dgm:pt>
    <dgm:pt modelId="{ACFAF74F-6E38-420D-B5AF-4BAD7F764F1C}" type="parTrans" cxnId="{A1C3635C-1CC0-49F5-B7C5-8AFF78BE1B1F}">
      <dgm:prSet/>
      <dgm:spPr/>
      <dgm:t>
        <a:bodyPr/>
        <a:lstStyle/>
        <a:p>
          <a:endParaRPr lang="en-US"/>
        </a:p>
      </dgm:t>
    </dgm:pt>
    <dgm:pt modelId="{51AC603B-A307-4597-AEA4-514859B18B6E}" type="sibTrans" cxnId="{A1C3635C-1CC0-49F5-B7C5-8AFF78BE1B1F}">
      <dgm:prSet/>
      <dgm:spPr/>
      <dgm:t>
        <a:bodyPr/>
        <a:lstStyle/>
        <a:p>
          <a:endParaRPr lang="en-US"/>
        </a:p>
      </dgm:t>
    </dgm:pt>
    <dgm:pt modelId="{3EF26B95-AA91-4A59-85D4-3AB83C098459}">
      <dgm:prSet/>
      <dgm:spPr/>
      <dgm:t>
        <a:bodyPr/>
        <a:lstStyle/>
        <a:p>
          <a:r>
            <a:rPr lang="en-GB" dirty="0"/>
            <a:t>2.Aneamia/Fatigue</a:t>
          </a:r>
          <a:endParaRPr lang="en-US" dirty="0"/>
        </a:p>
      </dgm:t>
    </dgm:pt>
    <dgm:pt modelId="{2C1456E6-2344-469D-865D-59B470A6F407}" type="parTrans" cxnId="{1AEDBBC1-1E6A-4CE3-8BF5-F83BA7F2DCF5}">
      <dgm:prSet/>
      <dgm:spPr/>
      <dgm:t>
        <a:bodyPr/>
        <a:lstStyle/>
        <a:p>
          <a:endParaRPr lang="en-US"/>
        </a:p>
      </dgm:t>
    </dgm:pt>
    <dgm:pt modelId="{B489B537-A610-41FC-A58D-6F32ECC7E1C1}" type="sibTrans" cxnId="{1AEDBBC1-1E6A-4CE3-8BF5-F83BA7F2DCF5}">
      <dgm:prSet/>
      <dgm:spPr/>
      <dgm:t>
        <a:bodyPr/>
        <a:lstStyle/>
        <a:p>
          <a:endParaRPr lang="en-US"/>
        </a:p>
      </dgm:t>
    </dgm:pt>
    <dgm:pt modelId="{F750BB1B-42FA-4690-81E1-3E5702C1570F}">
      <dgm:prSet/>
      <dgm:spPr/>
      <dgm:t>
        <a:bodyPr/>
        <a:lstStyle/>
        <a:p>
          <a:r>
            <a:rPr lang="en-GB" dirty="0"/>
            <a:t>3.Impaired Immunity/Chronic Inflammation</a:t>
          </a:r>
          <a:endParaRPr lang="en-US" dirty="0"/>
        </a:p>
      </dgm:t>
    </dgm:pt>
    <dgm:pt modelId="{B99F1FEF-7CFC-4B07-B3B3-67D6FFC9BFC0}" type="parTrans" cxnId="{4AA6EB94-F3BA-436D-B1E2-0FD2FB5184A7}">
      <dgm:prSet/>
      <dgm:spPr/>
      <dgm:t>
        <a:bodyPr/>
        <a:lstStyle/>
        <a:p>
          <a:endParaRPr lang="en-US"/>
        </a:p>
      </dgm:t>
    </dgm:pt>
    <dgm:pt modelId="{D8B06C21-4B91-49CC-874C-48B78CBD542D}" type="sibTrans" cxnId="{4AA6EB94-F3BA-436D-B1E2-0FD2FB5184A7}">
      <dgm:prSet/>
      <dgm:spPr/>
      <dgm:t>
        <a:bodyPr/>
        <a:lstStyle/>
        <a:p>
          <a:endParaRPr lang="en-US"/>
        </a:p>
      </dgm:t>
    </dgm:pt>
    <dgm:pt modelId="{297C8712-DE3E-49D2-AF0E-0E4101E2F019}">
      <dgm:prSet/>
      <dgm:spPr/>
      <dgm:t>
        <a:bodyPr/>
        <a:lstStyle/>
        <a:p>
          <a:r>
            <a:rPr lang="en-GB" dirty="0"/>
            <a:t>4.Dehydration/ Constipation</a:t>
          </a:r>
          <a:endParaRPr lang="en-US" dirty="0"/>
        </a:p>
      </dgm:t>
    </dgm:pt>
    <dgm:pt modelId="{16CCC047-21C3-4507-8027-5D691E290408}" type="parTrans" cxnId="{2AA157EA-5896-4F88-A3C5-335E8DDEC5EE}">
      <dgm:prSet/>
      <dgm:spPr/>
      <dgm:t>
        <a:bodyPr/>
        <a:lstStyle/>
        <a:p>
          <a:endParaRPr lang="en-US"/>
        </a:p>
      </dgm:t>
    </dgm:pt>
    <dgm:pt modelId="{3E9CF7A1-1E81-4609-8DD1-97E247042751}" type="sibTrans" cxnId="{2AA157EA-5896-4F88-A3C5-335E8DDEC5EE}">
      <dgm:prSet/>
      <dgm:spPr/>
      <dgm:t>
        <a:bodyPr/>
        <a:lstStyle/>
        <a:p>
          <a:endParaRPr lang="en-US"/>
        </a:p>
      </dgm:t>
    </dgm:pt>
    <dgm:pt modelId="{620380A9-7AF1-4150-8ED8-77891E136ABA}">
      <dgm:prSet/>
      <dgm:spPr/>
      <dgm:t>
        <a:bodyPr/>
        <a:lstStyle/>
        <a:p>
          <a:r>
            <a:rPr lang="en-GB" dirty="0"/>
            <a:t>5.Iron Overload</a:t>
          </a:r>
          <a:endParaRPr lang="en-US" dirty="0"/>
        </a:p>
      </dgm:t>
    </dgm:pt>
    <dgm:pt modelId="{BF55C2EB-CFAA-4773-AEAA-8F022F021CD6}" type="parTrans" cxnId="{8D560794-09F7-4F5D-8C55-50E217A76E0F}">
      <dgm:prSet/>
      <dgm:spPr/>
      <dgm:t>
        <a:bodyPr/>
        <a:lstStyle/>
        <a:p>
          <a:endParaRPr lang="en-US"/>
        </a:p>
      </dgm:t>
    </dgm:pt>
    <dgm:pt modelId="{BDC85FCE-967F-4F85-B6EE-D7C98970CB9E}" type="sibTrans" cxnId="{8D560794-09F7-4F5D-8C55-50E217A76E0F}">
      <dgm:prSet/>
      <dgm:spPr/>
      <dgm:t>
        <a:bodyPr/>
        <a:lstStyle/>
        <a:p>
          <a:endParaRPr lang="en-US"/>
        </a:p>
      </dgm:t>
    </dgm:pt>
    <dgm:pt modelId="{02C7A705-8ACC-4D9C-B242-97DBAA6DD816}">
      <dgm:prSet/>
      <dgm:spPr/>
      <dgm:t>
        <a:bodyPr/>
        <a:lstStyle/>
        <a:p>
          <a:r>
            <a:rPr lang="en-GB" dirty="0"/>
            <a:t>6.Osteoporosis</a:t>
          </a:r>
          <a:endParaRPr lang="en-US" dirty="0"/>
        </a:p>
      </dgm:t>
    </dgm:pt>
    <dgm:pt modelId="{83471AD2-4EBC-42C2-96A2-8BBBACBF23DC}" type="parTrans" cxnId="{E1344D94-7E2B-48B8-B394-033C45EE4E25}">
      <dgm:prSet/>
      <dgm:spPr/>
      <dgm:t>
        <a:bodyPr/>
        <a:lstStyle/>
        <a:p>
          <a:endParaRPr lang="en-US"/>
        </a:p>
      </dgm:t>
    </dgm:pt>
    <dgm:pt modelId="{3876728E-08EF-4942-A7E5-0E98133D6997}" type="sibTrans" cxnId="{E1344D94-7E2B-48B8-B394-033C45EE4E25}">
      <dgm:prSet/>
      <dgm:spPr/>
      <dgm:t>
        <a:bodyPr/>
        <a:lstStyle/>
        <a:p>
          <a:endParaRPr lang="en-US"/>
        </a:p>
      </dgm:t>
    </dgm:pt>
    <dgm:pt modelId="{8F6BBC38-966E-4437-8873-E3B83D35A397}">
      <dgm:prSet/>
      <dgm:spPr/>
      <dgm:t>
        <a:bodyPr/>
        <a:lstStyle/>
        <a:p>
          <a:r>
            <a:rPr lang="en-GB" dirty="0"/>
            <a:t>7.Increased risk of cardiovascular disease </a:t>
          </a:r>
          <a:endParaRPr lang="en-US" dirty="0"/>
        </a:p>
      </dgm:t>
    </dgm:pt>
    <dgm:pt modelId="{D446B711-91B5-4AFB-916E-8CCD47D44781}" type="parTrans" cxnId="{BEFB44BD-7D7F-4615-AF01-7DF5E62BEAE9}">
      <dgm:prSet/>
      <dgm:spPr/>
      <dgm:t>
        <a:bodyPr/>
        <a:lstStyle/>
        <a:p>
          <a:endParaRPr lang="en-US"/>
        </a:p>
      </dgm:t>
    </dgm:pt>
    <dgm:pt modelId="{8BB7C67E-59C6-41D4-8477-DD47D8AB5704}" type="sibTrans" cxnId="{BEFB44BD-7D7F-4615-AF01-7DF5E62BEAE9}">
      <dgm:prSet/>
      <dgm:spPr/>
      <dgm:t>
        <a:bodyPr/>
        <a:lstStyle/>
        <a:p>
          <a:endParaRPr lang="en-US"/>
        </a:p>
      </dgm:t>
    </dgm:pt>
    <dgm:pt modelId="{FA4BA6B1-FC3A-4CDB-894D-5D1B6D595D9C}" type="pres">
      <dgm:prSet presAssocID="{39D5E968-89F2-4E6A-8278-4748B64FADB3}" presName="diagram" presStyleCnt="0">
        <dgm:presLayoutVars>
          <dgm:dir/>
          <dgm:resizeHandles val="exact"/>
        </dgm:presLayoutVars>
      </dgm:prSet>
      <dgm:spPr/>
    </dgm:pt>
    <dgm:pt modelId="{DEEB37F7-AAE3-4AC5-91C5-959510329104}" type="pres">
      <dgm:prSet presAssocID="{92BA3801-CF02-49AD-86E1-8C9DE3ACA5DD}" presName="node" presStyleLbl="node1" presStyleIdx="0" presStyleCnt="8">
        <dgm:presLayoutVars>
          <dgm:bulletEnabled val="1"/>
        </dgm:presLayoutVars>
      </dgm:prSet>
      <dgm:spPr/>
    </dgm:pt>
    <dgm:pt modelId="{D9A562E0-88A4-4D25-A387-DE2A60B49940}" type="pres">
      <dgm:prSet presAssocID="{A5E7F6B6-09BC-408B-8150-98FB314E9047}" presName="sibTrans" presStyleCnt="0"/>
      <dgm:spPr/>
    </dgm:pt>
    <dgm:pt modelId="{7ED55D37-3509-4990-8B3C-A5273149E767}" type="pres">
      <dgm:prSet presAssocID="{892048F7-1E39-4111-8877-DCC786EA3DEF}" presName="node" presStyleLbl="node1" presStyleIdx="1" presStyleCnt="8">
        <dgm:presLayoutVars>
          <dgm:bulletEnabled val="1"/>
        </dgm:presLayoutVars>
      </dgm:prSet>
      <dgm:spPr/>
    </dgm:pt>
    <dgm:pt modelId="{6ACBB9DC-08F8-4084-AEB8-4F9249AE5C99}" type="pres">
      <dgm:prSet presAssocID="{51AC603B-A307-4597-AEA4-514859B18B6E}" presName="sibTrans" presStyleCnt="0"/>
      <dgm:spPr/>
    </dgm:pt>
    <dgm:pt modelId="{B61A6EE1-0259-4FBA-88AA-8B59D662BA9D}" type="pres">
      <dgm:prSet presAssocID="{3EF26B95-AA91-4A59-85D4-3AB83C098459}" presName="node" presStyleLbl="node1" presStyleIdx="2" presStyleCnt="8">
        <dgm:presLayoutVars>
          <dgm:bulletEnabled val="1"/>
        </dgm:presLayoutVars>
      </dgm:prSet>
      <dgm:spPr/>
    </dgm:pt>
    <dgm:pt modelId="{60FB441E-5324-4507-9465-C23BF8BF6A8B}" type="pres">
      <dgm:prSet presAssocID="{B489B537-A610-41FC-A58D-6F32ECC7E1C1}" presName="sibTrans" presStyleCnt="0"/>
      <dgm:spPr/>
    </dgm:pt>
    <dgm:pt modelId="{A8E9CE29-DC13-44F7-81E1-CD100ACBD045}" type="pres">
      <dgm:prSet presAssocID="{F750BB1B-42FA-4690-81E1-3E5702C1570F}" presName="node" presStyleLbl="node1" presStyleIdx="3" presStyleCnt="8">
        <dgm:presLayoutVars>
          <dgm:bulletEnabled val="1"/>
        </dgm:presLayoutVars>
      </dgm:prSet>
      <dgm:spPr/>
    </dgm:pt>
    <dgm:pt modelId="{C6058032-0706-4A62-A338-A1FB261D9117}" type="pres">
      <dgm:prSet presAssocID="{D8B06C21-4B91-49CC-874C-48B78CBD542D}" presName="sibTrans" presStyleCnt="0"/>
      <dgm:spPr/>
    </dgm:pt>
    <dgm:pt modelId="{0E0AF383-3150-496B-BA0E-8AEA81FBD36D}" type="pres">
      <dgm:prSet presAssocID="{297C8712-DE3E-49D2-AF0E-0E4101E2F019}" presName="node" presStyleLbl="node1" presStyleIdx="4" presStyleCnt="8">
        <dgm:presLayoutVars>
          <dgm:bulletEnabled val="1"/>
        </dgm:presLayoutVars>
      </dgm:prSet>
      <dgm:spPr/>
    </dgm:pt>
    <dgm:pt modelId="{B9DDA491-4F36-49EE-B7F0-6D0EC02EE99B}" type="pres">
      <dgm:prSet presAssocID="{3E9CF7A1-1E81-4609-8DD1-97E247042751}" presName="sibTrans" presStyleCnt="0"/>
      <dgm:spPr/>
    </dgm:pt>
    <dgm:pt modelId="{C38C3126-9750-4C76-B75B-D6DBC7991C42}" type="pres">
      <dgm:prSet presAssocID="{620380A9-7AF1-4150-8ED8-77891E136ABA}" presName="node" presStyleLbl="node1" presStyleIdx="5" presStyleCnt="8">
        <dgm:presLayoutVars>
          <dgm:bulletEnabled val="1"/>
        </dgm:presLayoutVars>
      </dgm:prSet>
      <dgm:spPr/>
    </dgm:pt>
    <dgm:pt modelId="{E5B60030-F079-4508-83D6-37829DB28AE4}" type="pres">
      <dgm:prSet presAssocID="{BDC85FCE-967F-4F85-B6EE-D7C98970CB9E}" presName="sibTrans" presStyleCnt="0"/>
      <dgm:spPr/>
    </dgm:pt>
    <dgm:pt modelId="{7BC0F3B8-F49B-4529-807F-C566FF7E688F}" type="pres">
      <dgm:prSet presAssocID="{02C7A705-8ACC-4D9C-B242-97DBAA6DD816}" presName="node" presStyleLbl="node1" presStyleIdx="6" presStyleCnt="8">
        <dgm:presLayoutVars>
          <dgm:bulletEnabled val="1"/>
        </dgm:presLayoutVars>
      </dgm:prSet>
      <dgm:spPr/>
    </dgm:pt>
    <dgm:pt modelId="{6953373F-9DE9-4458-A611-D0E48D3B25D2}" type="pres">
      <dgm:prSet presAssocID="{3876728E-08EF-4942-A7E5-0E98133D6997}" presName="sibTrans" presStyleCnt="0"/>
      <dgm:spPr/>
    </dgm:pt>
    <dgm:pt modelId="{77C65F31-FC37-4861-9BD0-296AEE83BB7A}" type="pres">
      <dgm:prSet presAssocID="{8F6BBC38-966E-4437-8873-E3B83D35A397}" presName="node" presStyleLbl="node1" presStyleIdx="7" presStyleCnt="8">
        <dgm:presLayoutVars>
          <dgm:bulletEnabled val="1"/>
        </dgm:presLayoutVars>
      </dgm:prSet>
      <dgm:spPr/>
    </dgm:pt>
  </dgm:ptLst>
  <dgm:cxnLst>
    <dgm:cxn modelId="{A1C3635C-1CC0-49F5-B7C5-8AFF78BE1B1F}" srcId="{39D5E968-89F2-4E6A-8278-4748B64FADB3}" destId="{892048F7-1E39-4111-8877-DCC786EA3DEF}" srcOrd="1" destOrd="0" parTransId="{ACFAF74F-6E38-420D-B5AF-4BAD7F764F1C}" sibTransId="{51AC603B-A307-4597-AEA4-514859B18B6E}"/>
    <dgm:cxn modelId="{6561615E-6F02-42EB-84C3-2AF19F8E3CA6}" type="presOf" srcId="{92BA3801-CF02-49AD-86E1-8C9DE3ACA5DD}" destId="{DEEB37F7-AAE3-4AC5-91C5-959510329104}" srcOrd="0" destOrd="0" presId="urn:microsoft.com/office/officeart/2005/8/layout/default"/>
    <dgm:cxn modelId="{27C2615E-9EF8-46B5-A7B8-74617EF20995}" srcId="{39D5E968-89F2-4E6A-8278-4748B64FADB3}" destId="{92BA3801-CF02-49AD-86E1-8C9DE3ACA5DD}" srcOrd="0" destOrd="0" parTransId="{02358785-A55C-4F09-874C-01C173B10CE5}" sibTransId="{A5E7F6B6-09BC-408B-8150-98FB314E9047}"/>
    <dgm:cxn modelId="{99509645-0D4A-41B5-9624-CE4729509675}" type="presOf" srcId="{297C8712-DE3E-49D2-AF0E-0E4101E2F019}" destId="{0E0AF383-3150-496B-BA0E-8AEA81FBD36D}" srcOrd="0" destOrd="0" presId="urn:microsoft.com/office/officeart/2005/8/layout/default"/>
    <dgm:cxn modelId="{C214ED45-39E2-454C-9D53-C9F8C58A4D1E}" type="presOf" srcId="{8F6BBC38-966E-4437-8873-E3B83D35A397}" destId="{77C65F31-FC37-4861-9BD0-296AEE83BB7A}" srcOrd="0" destOrd="0" presId="urn:microsoft.com/office/officeart/2005/8/layout/default"/>
    <dgm:cxn modelId="{65E48B84-823E-43B3-93FD-D2063C42CCFD}" type="presOf" srcId="{892048F7-1E39-4111-8877-DCC786EA3DEF}" destId="{7ED55D37-3509-4990-8B3C-A5273149E767}" srcOrd="0" destOrd="0" presId="urn:microsoft.com/office/officeart/2005/8/layout/default"/>
    <dgm:cxn modelId="{E330F98A-A4AE-49F8-ADA0-7160F1FC1FA9}" type="presOf" srcId="{3EF26B95-AA91-4A59-85D4-3AB83C098459}" destId="{B61A6EE1-0259-4FBA-88AA-8B59D662BA9D}" srcOrd="0" destOrd="0" presId="urn:microsoft.com/office/officeart/2005/8/layout/default"/>
    <dgm:cxn modelId="{8D560794-09F7-4F5D-8C55-50E217A76E0F}" srcId="{39D5E968-89F2-4E6A-8278-4748B64FADB3}" destId="{620380A9-7AF1-4150-8ED8-77891E136ABA}" srcOrd="5" destOrd="0" parTransId="{BF55C2EB-CFAA-4773-AEAA-8F022F021CD6}" sibTransId="{BDC85FCE-967F-4F85-B6EE-D7C98970CB9E}"/>
    <dgm:cxn modelId="{E1344D94-7E2B-48B8-B394-033C45EE4E25}" srcId="{39D5E968-89F2-4E6A-8278-4748B64FADB3}" destId="{02C7A705-8ACC-4D9C-B242-97DBAA6DD816}" srcOrd="6" destOrd="0" parTransId="{83471AD2-4EBC-42C2-96A2-8BBBACBF23DC}" sibTransId="{3876728E-08EF-4942-A7E5-0E98133D6997}"/>
    <dgm:cxn modelId="{4AA6EB94-F3BA-436D-B1E2-0FD2FB5184A7}" srcId="{39D5E968-89F2-4E6A-8278-4748B64FADB3}" destId="{F750BB1B-42FA-4690-81E1-3E5702C1570F}" srcOrd="3" destOrd="0" parTransId="{B99F1FEF-7CFC-4B07-B3B3-67D6FFC9BFC0}" sibTransId="{D8B06C21-4B91-49CC-874C-48B78CBD542D}"/>
    <dgm:cxn modelId="{12D3B09D-9829-4D08-9BC8-D2E695F5137D}" type="presOf" srcId="{39D5E968-89F2-4E6A-8278-4748B64FADB3}" destId="{FA4BA6B1-FC3A-4CDB-894D-5D1B6D595D9C}" srcOrd="0" destOrd="0" presId="urn:microsoft.com/office/officeart/2005/8/layout/default"/>
    <dgm:cxn modelId="{319378A4-581D-471C-A350-77AE6D12FF06}" type="presOf" srcId="{02C7A705-8ACC-4D9C-B242-97DBAA6DD816}" destId="{7BC0F3B8-F49B-4529-807F-C566FF7E688F}" srcOrd="0" destOrd="0" presId="urn:microsoft.com/office/officeart/2005/8/layout/default"/>
    <dgm:cxn modelId="{90F44EAD-480A-48F4-9218-C2809E8F4DCD}" type="presOf" srcId="{F750BB1B-42FA-4690-81E1-3E5702C1570F}" destId="{A8E9CE29-DC13-44F7-81E1-CD100ACBD045}" srcOrd="0" destOrd="0" presId="urn:microsoft.com/office/officeart/2005/8/layout/default"/>
    <dgm:cxn modelId="{BEFB44BD-7D7F-4615-AF01-7DF5E62BEAE9}" srcId="{39D5E968-89F2-4E6A-8278-4748B64FADB3}" destId="{8F6BBC38-966E-4437-8873-E3B83D35A397}" srcOrd="7" destOrd="0" parTransId="{D446B711-91B5-4AFB-916E-8CCD47D44781}" sibTransId="{8BB7C67E-59C6-41D4-8477-DD47D8AB5704}"/>
    <dgm:cxn modelId="{1AEDBBC1-1E6A-4CE3-8BF5-F83BA7F2DCF5}" srcId="{39D5E968-89F2-4E6A-8278-4748B64FADB3}" destId="{3EF26B95-AA91-4A59-85D4-3AB83C098459}" srcOrd="2" destOrd="0" parTransId="{2C1456E6-2344-469D-865D-59B470A6F407}" sibTransId="{B489B537-A610-41FC-A58D-6F32ECC7E1C1}"/>
    <dgm:cxn modelId="{2AA157EA-5896-4F88-A3C5-335E8DDEC5EE}" srcId="{39D5E968-89F2-4E6A-8278-4748B64FADB3}" destId="{297C8712-DE3E-49D2-AF0E-0E4101E2F019}" srcOrd="4" destOrd="0" parTransId="{16CCC047-21C3-4507-8027-5D691E290408}" sibTransId="{3E9CF7A1-1E81-4609-8DD1-97E247042751}"/>
    <dgm:cxn modelId="{DD4816F9-AE0E-4AC1-AA1C-50DA9EBEB411}" type="presOf" srcId="{620380A9-7AF1-4150-8ED8-77891E136ABA}" destId="{C38C3126-9750-4C76-B75B-D6DBC7991C42}" srcOrd="0" destOrd="0" presId="urn:microsoft.com/office/officeart/2005/8/layout/default"/>
    <dgm:cxn modelId="{2FC26462-4A21-464D-B950-AF7657FE4B97}" type="presParOf" srcId="{FA4BA6B1-FC3A-4CDB-894D-5D1B6D595D9C}" destId="{DEEB37F7-AAE3-4AC5-91C5-959510329104}" srcOrd="0" destOrd="0" presId="urn:microsoft.com/office/officeart/2005/8/layout/default"/>
    <dgm:cxn modelId="{30314867-2692-4930-9B64-9197CE21EB9A}" type="presParOf" srcId="{FA4BA6B1-FC3A-4CDB-894D-5D1B6D595D9C}" destId="{D9A562E0-88A4-4D25-A387-DE2A60B49940}" srcOrd="1" destOrd="0" presId="urn:microsoft.com/office/officeart/2005/8/layout/default"/>
    <dgm:cxn modelId="{49991C8A-AF22-464A-B7CE-52E16635FC74}" type="presParOf" srcId="{FA4BA6B1-FC3A-4CDB-894D-5D1B6D595D9C}" destId="{7ED55D37-3509-4990-8B3C-A5273149E767}" srcOrd="2" destOrd="0" presId="urn:microsoft.com/office/officeart/2005/8/layout/default"/>
    <dgm:cxn modelId="{B94233F2-9ABC-4E70-9F8F-BB7E8A7101EC}" type="presParOf" srcId="{FA4BA6B1-FC3A-4CDB-894D-5D1B6D595D9C}" destId="{6ACBB9DC-08F8-4084-AEB8-4F9249AE5C99}" srcOrd="3" destOrd="0" presId="urn:microsoft.com/office/officeart/2005/8/layout/default"/>
    <dgm:cxn modelId="{A3ECC999-C53A-4072-A29B-CFFB10386FF3}" type="presParOf" srcId="{FA4BA6B1-FC3A-4CDB-894D-5D1B6D595D9C}" destId="{B61A6EE1-0259-4FBA-88AA-8B59D662BA9D}" srcOrd="4" destOrd="0" presId="urn:microsoft.com/office/officeart/2005/8/layout/default"/>
    <dgm:cxn modelId="{E1D83B56-87D8-4AFA-B758-5B7683597822}" type="presParOf" srcId="{FA4BA6B1-FC3A-4CDB-894D-5D1B6D595D9C}" destId="{60FB441E-5324-4507-9465-C23BF8BF6A8B}" srcOrd="5" destOrd="0" presId="urn:microsoft.com/office/officeart/2005/8/layout/default"/>
    <dgm:cxn modelId="{C2F92636-E460-4B06-B7E2-068D93A8F713}" type="presParOf" srcId="{FA4BA6B1-FC3A-4CDB-894D-5D1B6D595D9C}" destId="{A8E9CE29-DC13-44F7-81E1-CD100ACBD045}" srcOrd="6" destOrd="0" presId="urn:microsoft.com/office/officeart/2005/8/layout/default"/>
    <dgm:cxn modelId="{E7D9F18D-F325-4FE4-8480-3C3B758758A5}" type="presParOf" srcId="{FA4BA6B1-FC3A-4CDB-894D-5D1B6D595D9C}" destId="{C6058032-0706-4A62-A338-A1FB261D9117}" srcOrd="7" destOrd="0" presId="urn:microsoft.com/office/officeart/2005/8/layout/default"/>
    <dgm:cxn modelId="{0E668855-D2C2-4EE3-8A71-8E647267A4D2}" type="presParOf" srcId="{FA4BA6B1-FC3A-4CDB-894D-5D1B6D595D9C}" destId="{0E0AF383-3150-496B-BA0E-8AEA81FBD36D}" srcOrd="8" destOrd="0" presId="urn:microsoft.com/office/officeart/2005/8/layout/default"/>
    <dgm:cxn modelId="{5D93C0F9-E4D0-445B-97C1-FCF005C7E23A}" type="presParOf" srcId="{FA4BA6B1-FC3A-4CDB-894D-5D1B6D595D9C}" destId="{B9DDA491-4F36-49EE-B7F0-6D0EC02EE99B}" srcOrd="9" destOrd="0" presId="urn:microsoft.com/office/officeart/2005/8/layout/default"/>
    <dgm:cxn modelId="{A099845D-B884-4D1E-995D-4E4DAA739345}" type="presParOf" srcId="{FA4BA6B1-FC3A-4CDB-894D-5D1B6D595D9C}" destId="{C38C3126-9750-4C76-B75B-D6DBC7991C42}" srcOrd="10" destOrd="0" presId="urn:microsoft.com/office/officeart/2005/8/layout/default"/>
    <dgm:cxn modelId="{28346135-7F92-42FE-9AFA-7602520631F7}" type="presParOf" srcId="{FA4BA6B1-FC3A-4CDB-894D-5D1B6D595D9C}" destId="{E5B60030-F079-4508-83D6-37829DB28AE4}" srcOrd="11" destOrd="0" presId="urn:microsoft.com/office/officeart/2005/8/layout/default"/>
    <dgm:cxn modelId="{FFFF3486-97FB-4F23-83BD-07B6194D0FA6}" type="presParOf" srcId="{FA4BA6B1-FC3A-4CDB-894D-5D1B6D595D9C}" destId="{7BC0F3B8-F49B-4529-807F-C566FF7E688F}" srcOrd="12" destOrd="0" presId="urn:microsoft.com/office/officeart/2005/8/layout/default"/>
    <dgm:cxn modelId="{1B7009D0-36CB-4909-B1CD-4AC2660A987B}" type="presParOf" srcId="{FA4BA6B1-FC3A-4CDB-894D-5D1B6D595D9C}" destId="{6953373F-9DE9-4458-A611-D0E48D3B25D2}" srcOrd="13" destOrd="0" presId="urn:microsoft.com/office/officeart/2005/8/layout/default"/>
    <dgm:cxn modelId="{C1CADED6-AEFA-4E5F-A4B1-0D32FF1A6DB6}" type="presParOf" srcId="{FA4BA6B1-FC3A-4CDB-894D-5D1B6D595D9C}" destId="{77C65F31-FC37-4861-9BD0-296AEE83BB7A}"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CCDF8A-7C83-4F3C-986A-83AF9BAD6E7D}"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D387B76-FCE0-4B62-93A9-C4722FB151D8}">
      <dgm:prSet custT="1"/>
      <dgm:spPr/>
      <dgm:t>
        <a:bodyPr/>
        <a:lstStyle/>
        <a:p>
          <a:r>
            <a:rPr lang="en-GB" sz="2400" b="1" dirty="0"/>
            <a:t>Building a good </a:t>
          </a:r>
          <a:r>
            <a:rPr lang="en-GB" sz="2400" b="1" dirty="0">
              <a:solidFill>
                <a:srgbClr val="FFFF00"/>
              </a:solidFill>
            </a:rPr>
            <a:t>Nutritional Status and preventing malnutrition</a:t>
          </a:r>
          <a:r>
            <a:rPr lang="en-GB" sz="2400" b="1" dirty="0"/>
            <a:t>:</a:t>
          </a:r>
          <a:endParaRPr lang="en-US" sz="2400" b="1" dirty="0"/>
        </a:p>
      </dgm:t>
    </dgm:pt>
    <dgm:pt modelId="{F3760275-5928-4ADA-B7E5-8CB4D4DC9DB1}" type="parTrans" cxnId="{D56ABF37-D52F-4694-9BF8-3260BCD98C5B}">
      <dgm:prSet/>
      <dgm:spPr/>
      <dgm:t>
        <a:bodyPr/>
        <a:lstStyle/>
        <a:p>
          <a:endParaRPr lang="en-US"/>
        </a:p>
      </dgm:t>
    </dgm:pt>
    <dgm:pt modelId="{1CE43BE4-489E-43A1-9E66-E9F3666D09CE}" type="sibTrans" cxnId="{D56ABF37-D52F-4694-9BF8-3260BCD98C5B}">
      <dgm:prSet/>
      <dgm:spPr/>
      <dgm:t>
        <a:bodyPr/>
        <a:lstStyle/>
        <a:p>
          <a:endParaRPr lang="en-US"/>
        </a:p>
      </dgm:t>
    </dgm:pt>
    <dgm:pt modelId="{1A858744-E67F-4A29-99B5-5621F7A64C1F}">
      <dgm:prSet/>
      <dgm:spPr/>
      <dgm:t>
        <a:bodyPr/>
        <a:lstStyle/>
        <a:p>
          <a:pPr algn="ctr"/>
          <a:r>
            <a:rPr lang="en-GB" b="1" dirty="0"/>
            <a:t>1.Eating a balanced </a:t>
          </a:r>
          <a:r>
            <a:rPr lang="en-GB" dirty="0"/>
            <a:t>diet:</a:t>
          </a:r>
        </a:p>
        <a:p>
          <a:pPr algn="l"/>
          <a:r>
            <a:rPr lang="en-GB" dirty="0"/>
            <a:t>Eat the right types of food </a:t>
          </a:r>
        </a:p>
        <a:p>
          <a:pPr algn="l"/>
          <a:r>
            <a:rPr lang="en-GB" dirty="0"/>
            <a:t>Eat right amount of food</a:t>
          </a:r>
        </a:p>
        <a:p>
          <a:pPr algn="l"/>
          <a:r>
            <a:rPr lang="en-GB" dirty="0"/>
            <a:t>Eat the right variety of food  </a:t>
          </a:r>
          <a:endParaRPr lang="en-US" dirty="0"/>
        </a:p>
      </dgm:t>
    </dgm:pt>
    <dgm:pt modelId="{5DB5E3E9-8CE5-4449-8B54-ACE144A722FC}" type="parTrans" cxnId="{72A841B4-DDC0-47A9-A050-B16EF2F03000}">
      <dgm:prSet/>
      <dgm:spPr/>
      <dgm:t>
        <a:bodyPr/>
        <a:lstStyle/>
        <a:p>
          <a:endParaRPr lang="en-US"/>
        </a:p>
      </dgm:t>
    </dgm:pt>
    <dgm:pt modelId="{2A79B047-4AE5-4525-B204-586F86039E38}" type="sibTrans" cxnId="{72A841B4-DDC0-47A9-A050-B16EF2F03000}">
      <dgm:prSet/>
      <dgm:spPr/>
      <dgm:t>
        <a:bodyPr/>
        <a:lstStyle/>
        <a:p>
          <a:endParaRPr lang="en-US"/>
        </a:p>
      </dgm:t>
    </dgm:pt>
    <dgm:pt modelId="{708E3791-1851-44C6-A641-98B94F15AD4C}">
      <dgm:prSet/>
      <dgm:spPr/>
      <dgm:t>
        <a:bodyPr/>
        <a:lstStyle/>
        <a:p>
          <a:pPr algn="ctr"/>
          <a:r>
            <a:rPr lang="en-GB" dirty="0"/>
            <a:t>2.Choose food from all the food groups:</a:t>
          </a:r>
        </a:p>
        <a:p>
          <a:pPr algn="l"/>
          <a:r>
            <a:rPr lang="en-GB" dirty="0"/>
            <a:t>Ensure the right balance of nutrients to meet your bodies needs  </a:t>
          </a:r>
          <a:endParaRPr lang="en-US" dirty="0"/>
        </a:p>
      </dgm:t>
    </dgm:pt>
    <dgm:pt modelId="{9356711E-CD37-4465-B402-15FB16EC4652}" type="parTrans" cxnId="{D1C4012F-98D8-4A9E-A49D-C28EFE0E3C24}">
      <dgm:prSet/>
      <dgm:spPr/>
      <dgm:t>
        <a:bodyPr/>
        <a:lstStyle/>
        <a:p>
          <a:endParaRPr lang="en-US"/>
        </a:p>
      </dgm:t>
    </dgm:pt>
    <dgm:pt modelId="{0A821815-8997-45E2-A875-1B59BD8CFD3F}" type="sibTrans" cxnId="{D1C4012F-98D8-4A9E-A49D-C28EFE0E3C24}">
      <dgm:prSet/>
      <dgm:spPr/>
      <dgm:t>
        <a:bodyPr/>
        <a:lstStyle/>
        <a:p>
          <a:endParaRPr lang="en-US"/>
        </a:p>
      </dgm:t>
    </dgm:pt>
    <dgm:pt modelId="{0837D039-4336-4910-812D-822CBEC51FB2}">
      <dgm:prSet/>
      <dgm:spPr/>
      <dgm:t>
        <a:bodyPr/>
        <a:lstStyle/>
        <a:p>
          <a:r>
            <a:rPr lang="en-GB" dirty="0"/>
            <a:t>3. Help your body to function as </a:t>
          </a:r>
          <a:r>
            <a:rPr lang="en-GB" b="1" dirty="0"/>
            <a:t>Optimally</a:t>
          </a:r>
          <a:r>
            <a:rPr lang="en-GB" dirty="0"/>
            <a:t> as possible</a:t>
          </a:r>
          <a:endParaRPr lang="en-US" dirty="0"/>
        </a:p>
      </dgm:t>
    </dgm:pt>
    <dgm:pt modelId="{46F019A1-84CB-4F0C-A591-065A663137CB}" type="parTrans" cxnId="{9B9CF795-2890-4AB6-BA31-227FFAB951AE}">
      <dgm:prSet/>
      <dgm:spPr/>
      <dgm:t>
        <a:bodyPr/>
        <a:lstStyle/>
        <a:p>
          <a:endParaRPr lang="en-US"/>
        </a:p>
      </dgm:t>
    </dgm:pt>
    <dgm:pt modelId="{68A1C74F-5284-445F-B538-7FF57AE2024E}" type="sibTrans" cxnId="{9B9CF795-2890-4AB6-BA31-227FFAB951AE}">
      <dgm:prSet/>
      <dgm:spPr/>
      <dgm:t>
        <a:bodyPr/>
        <a:lstStyle/>
        <a:p>
          <a:endParaRPr lang="en-US"/>
        </a:p>
      </dgm:t>
    </dgm:pt>
    <dgm:pt modelId="{DBE8C51A-B442-4F61-888A-64226F64FD5F}">
      <dgm:prSet/>
      <dgm:spPr/>
      <dgm:t>
        <a:bodyPr/>
        <a:lstStyle/>
        <a:p>
          <a:r>
            <a:rPr lang="en-GB" dirty="0"/>
            <a:t>4. Enjoy a </a:t>
          </a:r>
          <a:r>
            <a:rPr lang="en-GB" b="1" dirty="0"/>
            <a:t>good quality of LIFE</a:t>
          </a:r>
          <a:r>
            <a:rPr lang="en-GB" dirty="0"/>
            <a:t> and do the things that you E</a:t>
          </a:r>
          <a:r>
            <a:rPr lang="en-GB" b="1" dirty="0"/>
            <a:t>njoy doing.</a:t>
          </a:r>
          <a:r>
            <a:rPr lang="en-GB" dirty="0"/>
            <a:t> </a:t>
          </a:r>
          <a:endParaRPr lang="en-US" dirty="0"/>
        </a:p>
      </dgm:t>
    </dgm:pt>
    <dgm:pt modelId="{FB1AF092-0F73-4A2F-91BA-32956E85F3C1}" type="parTrans" cxnId="{11C13732-1319-4745-B3CB-770EB4BECA53}">
      <dgm:prSet/>
      <dgm:spPr/>
      <dgm:t>
        <a:bodyPr/>
        <a:lstStyle/>
        <a:p>
          <a:endParaRPr lang="en-US"/>
        </a:p>
      </dgm:t>
    </dgm:pt>
    <dgm:pt modelId="{7697D7DF-0D9A-4EFD-AB64-93C14F09B19D}" type="sibTrans" cxnId="{11C13732-1319-4745-B3CB-770EB4BECA53}">
      <dgm:prSet/>
      <dgm:spPr/>
      <dgm:t>
        <a:bodyPr/>
        <a:lstStyle/>
        <a:p>
          <a:endParaRPr lang="en-US"/>
        </a:p>
      </dgm:t>
    </dgm:pt>
    <dgm:pt modelId="{DF66D161-7CF7-419D-85F5-D77EC22A8B0D}" type="pres">
      <dgm:prSet presAssocID="{AECCDF8A-7C83-4F3C-986A-83AF9BAD6E7D}" presName="diagram" presStyleCnt="0">
        <dgm:presLayoutVars>
          <dgm:dir/>
          <dgm:resizeHandles val="exact"/>
        </dgm:presLayoutVars>
      </dgm:prSet>
      <dgm:spPr/>
    </dgm:pt>
    <dgm:pt modelId="{C08E64CD-B4D9-4CBF-B07A-70E77B3F4C72}" type="pres">
      <dgm:prSet presAssocID="{4D387B76-FCE0-4B62-93A9-C4722FB151D8}" presName="node" presStyleLbl="node1" presStyleIdx="0" presStyleCnt="5">
        <dgm:presLayoutVars>
          <dgm:bulletEnabled val="1"/>
        </dgm:presLayoutVars>
      </dgm:prSet>
      <dgm:spPr/>
    </dgm:pt>
    <dgm:pt modelId="{18A666D1-BDF9-4E70-B64B-D4263143EA5D}" type="pres">
      <dgm:prSet presAssocID="{1CE43BE4-489E-43A1-9E66-E9F3666D09CE}" presName="sibTrans" presStyleCnt="0"/>
      <dgm:spPr/>
    </dgm:pt>
    <dgm:pt modelId="{D0ED85F4-2C77-4C42-B325-C8D73E3B7D30}" type="pres">
      <dgm:prSet presAssocID="{1A858744-E67F-4A29-99B5-5621F7A64C1F}" presName="node" presStyleLbl="node1" presStyleIdx="1" presStyleCnt="5" custLinFactNeighborX="-5449" custLinFactNeighborY="2256">
        <dgm:presLayoutVars>
          <dgm:bulletEnabled val="1"/>
        </dgm:presLayoutVars>
      </dgm:prSet>
      <dgm:spPr/>
    </dgm:pt>
    <dgm:pt modelId="{BF1DD5A0-54F1-4949-8120-2B37C43F78AE}" type="pres">
      <dgm:prSet presAssocID="{2A79B047-4AE5-4525-B204-586F86039E38}" presName="sibTrans" presStyleCnt="0"/>
      <dgm:spPr/>
    </dgm:pt>
    <dgm:pt modelId="{8DEEF236-F1B7-4CB2-9908-58DE53637302}" type="pres">
      <dgm:prSet presAssocID="{708E3791-1851-44C6-A641-98B94F15AD4C}" presName="node" presStyleLbl="node1" presStyleIdx="2" presStyleCnt="5" custLinFactNeighborX="0" custLinFactNeighborY="-7340">
        <dgm:presLayoutVars>
          <dgm:bulletEnabled val="1"/>
        </dgm:presLayoutVars>
      </dgm:prSet>
      <dgm:spPr/>
    </dgm:pt>
    <dgm:pt modelId="{4B97AB41-59F4-4ECC-8E20-34AB6E88159A}" type="pres">
      <dgm:prSet presAssocID="{0A821815-8997-45E2-A875-1B59BD8CFD3F}" presName="sibTrans" presStyleCnt="0"/>
      <dgm:spPr/>
    </dgm:pt>
    <dgm:pt modelId="{C1D53D8B-EC7F-4415-B093-B7D78DC86D43}" type="pres">
      <dgm:prSet presAssocID="{0837D039-4336-4910-812D-822CBEC51FB2}" presName="node" presStyleLbl="node1" presStyleIdx="3" presStyleCnt="5" custLinFactNeighborX="-4086" custLinFactNeighborY="-7340">
        <dgm:presLayoutVars>
          <dgm:bulletEnabled val="1"/>
        </dgm:presLayoutVars>
      </dgm:prSet>
      <dgm:spPr/>
    </dgm:pt>
    <dgm:pt modelId="{B052D6C7-169C-494C-B322-4AD4C3EC099B}" type="pres">
      <dgm:prSet presAssocID="{68A1C74F-5284-445F-B538-7FF57AE2024E}" presName="sibTrans" presStyleCnt="0"/>
      <dgm:spPr/>
    </dgm:pt>
    <dgm:pt modelId="{97D2703C-57C1-47EB-8BB6-EACBB67AD67F}" type="pres">
      <dgm:prSet presAssocID="{DBE8C51A-B442-4F61-888A-64226F64FD5F}" presName="node" presStyleLbl="node1" presStyleIdx="4" presStyleCnt="5" custLinFactNeighborX="-4995" custLinFactNeighborY="-7340">
        <dgm:presLayoutVars>
          <dgm:bulletEnabled val="1"/>
        </dgm:presLayoutVars>
      </dgm:prSet>
      <dgm:spPr/>
    </dgm:pt>
  </dgm:ptLst>
  <dgm:cxnLst>
    <dgm:cxn modelId="{E1047704-6026-4AE0-AE57-B9687E7C2C2B}" type="presOf" srcId="{708E3791-1851-44C6-A641-98B94F15AD4C}" destId="{8DEEF236-F1B7-4CB2-9908-58DE53637302}" srcOrd="0" destOrd="0" presId="urn:microsoft.com/office/officeart/2005/8/layout/default"/>
    <dgm:cxn modelId="{D1C4012F-98D8-4A9E-A49D-C28EFE0E3C24}" srcId="{AECCDF8A-7C83-4F3C-986A-83AF9BAD6E7D}" destId="{708E3791-1851-44C6-A641-98B94F15AD4C}" srcOrd="2" destOrd="0" parTransId="{9356711E-CD37-4465-B402-15FB16EC4652}" sibTransId="{0A821815-8997-45E2-A875-1B59BD8CFD3F}"/>
    <dgm:cxn modelId="{11C13732-1319-4745-B3CB-770EB4BECA53}" srcId="{AECCDF8A-7C83-4F3C-986A-83AF9BAD6E7D}" destId="{DBE8C51A-B442-4F61-888A-64226F64FD5F}" srcOrd="4" destOrd="0" parTransId="{FB1AF092-0F73-4A2F-91BA-32956E85F3C1}" sibTransId="{7697D7DF-0D9A-4EFD-AB64-93C14F09B19D}"/>
    <dgm:cxn modelId="{D56ABF37-D52F-4694-9BF8-3260BCD98C5B}" srcId="{AECCDF8A-7C83-4F3C-986A-83AF9BAD6E7D}" destId="{4D387B76-FCE0-4B62-93A9-C4722FB151D8}" srcOrd="0" destOrd="0" parTransId="{F3760275-5928-4ADA-B7E5-8CB4D4DC9DB1}" sibTransId="{1CE43BE4-489E-43A1-9E66-E9F3666D09CE}"/>
    <dgm:cxn modelId="{FD9AC55C-5B41-4F6F-A497-A804925EC7F5}" type="presOf" srcId="{1A858744-E67F-4A29-99B5-5621F7A64C1F}" destId="{D0ED85F4-2C77-4C42-B325-C8D73E3B7D30}" srcOrd="0" destOrd="0" presId="urn:microsoft.com/office/officeart/2005/8/layout/default"/>
    <dgm:cxn modelId="{FF08D65D-3743-4AFF-8A5F-AD8C46987D14}" type="presOf" srcId="{0837D039-4336-4910-812D-822CBEC51FB2}" destId="{C1D53D8B-EC7F-4415-B093-B7D78DC86D43}" srcOrd="0" destOrd="0" presId="urn:microsoft.com/office/officeart/2005/8/layout/default"/>
    <dgm:cxn modelId="{CC6DDD8D-E0EE-4F64-A237-88304B676321}" type="presOf" srcId="{DBE8C51A-B442-4F61-888A-64226F64FD5F}" destId="{97D2703C-57C1-47EB-8BB6-EACBB67AD67F}" srcOrd="0" destOrd="0" presId="urn:microsoft.com/office/officeart/2005/8/layout/default"/>
    <dgm:cxn modelId="{9B9CF795-2890-4AB6-BA31-227FFAB951AE}" srcId="{AECCDF8A-7C83-4F3C-986A-83AF9BAD6E7D}" destId="{0837D039-4336-4910-812D-822CBEC51FB2}" srcOrd="3" destOrd="0" parTransId="{46F019A1-84CB-4F0C-A591-065A663137CB}" sibTransId="{68A1C74F-5284-445F-B538-7FF57AE2024E}"/>
    <dgm:cxn modelId="{12E13F9E-787B-4028-B681-4F628A1C93D5}" type="presOf" srcId="{AECCDF8A-7C83-4F3C-986A-83AF9BAD6E7D}" destId="{DF66D161-7CF7-419D-85F5-D77EC22A8B0D}" srcOrd="0" destOrd="0" presId="urn:microsoft.com/office/officeart/2005/8/layout/default"/>
    <dgm:cxn modelId="{72A841B4-DDC0-47A9-A050-B16EF2F03000}" srcId="{AECCDF8A-7C83-4F3C-986A-83AF9BAD6E7D}" destId="{1A858744-E67F-4A29-99B5-5621F7A64C1F}" srcOrd="1" destOrd="0" parTransId="{5DB5E3E9-8CE5-4449-8B54-ACE144A722FC}" sibTransId="{2A79B047-4AE5-4525-B204-586F86039E38}"/>
    <dgm:cxn modelId="{571327EC-0642-464D-8A2D-4510E9BD6C10}" type="presOf" srcId="{4D387B76-FCE0-4B62-93A9-C4722FB151D8}" destId="{C08E64CD-B4D9-4CBF-B07A-70E77B3F4C72}" srcOrd="0" destOrd="0" presId="urn:microsoft.com/office/officeart/2005/8/layout/default"/>
    <dgm:cxn modelId="{F5B6641B-0771-4BA7-A3B9-D5650239EBB1}" type="presParOf" srcId="{DF66D161-7CF7-419D-85F5-D77EC22A8B0D}" destId="{C08E64CD-B4D9-4CBF-B07A-70E77B3F4C72}" srcOrd="0" destOrd="0" presId="urn:microsoft.com/office/officeart/2005/8/layout/default"/>
    <dgm:cxn modelId="{D416F2AA-1912-4734-B53A-69B80733ADC6}" type="presParOf" srcId="{DF66D161-7CF7-419D-85F5-D77EC22A8B0D}" destId="{18A666D1-BDF9-4E70-B64B-D4263143EA5D}" srcOrd="1" destOrd="0" presId="urn:microsoft.com/office/officeart/2005/8/layout/default"/>
    <dgm:cxn modelId="{88E3BF6F-678F-4A55-82CF-53C035FB52A4}" type="presParOf" srcId="{DF66D161-7CF7-419D-85F5-D77EC22A8B0D}" destId="{D0ED85F4-2C77-4C42-B325-C8D73E3B7D30}" srcOrd="2" destOrd="0" presId="urn:microsoft.com/office/officeart/2005/8/layout/default"/>
    <dgm:cxn modelId="{9661A6AC-802F-49BE-BED7-B7E4219A7F35}" type="presParOf" srcId="{DF66D161-7CF7-419D-85F5-D77EC22A8B0D}" destId="{BF1DD5A0-54F1-4949-8120-2B37C43F78AE}" srcOrd="3" destOrd="0" presId="urn:microsoft.com/office/officeart/2005/8/layout/default"/>
    <dgm:cxn modelId="{7804BF43-0C6A-4C6B-B290-BA3DA84BA94A}" type="presParOf" srcId="{DF66D161-7CF7-419D-85F5-D77EC22A8B0D}" destId="{8DEEF236-F1B7-4CB2-9908-58DE53637302}" srcOrd="4" destOrd="0" presId="urn:microsoft.com/office/officeart/2005/8/layout/default"/>
    <dgm:cxn modelId="{79773960-58CC-4126-8AA2-C6E4CA415452}" type="presParOf" srcId="{DF66D161-7CF7-419D-85F5-D77EC22A8B0D}" destId="{4B97AB41-59F4-4ECC-8E20-34AB6E88159A}" srcOrd="5" destOrd="0" presId="urn:microsoft.com/office/officeart/2005/8/layout/default"/>
    <dgm:cxn modelId="{D8692647-4225-4904-833D-CBD8AF172787}" type="presParOf" srcId="{DF66D161-7CF7-419D-85F5-D77EC22A8B0D}" destId="{C1D53D8B-EC7F-4415-B093-B7D78DC86D43}" srcOrd="6" destOrd="0" presId="urn:microsoft.com/office/officeart/2005/8/layout/default"/>
    <dgm:cxn modelId="{9992FF6F-59B8-487A-B200-9BA2B1A333F7}" type="presParOf" srcId="{DF66D161-7CF7-419D-85F5-D77EC22A8B0D}" destId="{B052D6C7-169C-494C-B322-4AD4C3EC099B}" srcOrd="7" destOrd="0" presId="urn:microsoft.com/office/officeart/2005/8/layout/default"/>
    <dgm:cxn modelId="{70AD1D93-DB2C-45AB-8559-BB14E74BED6F}" type="presParOf" srcId="{DF66D161-7CF7-419D-85F5-D77EC22A8B0D}" destId="{97D2703C-57C1-47EB-8BB6-EACBB67AD67F}"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497D8B3-8158-44C9-A4F8-9F5AF1A726F1}"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7E8E75B7-EEDA-4293-B15A-97499570C632}">
      <dgm:prSet/>
      <dgm:spPr/>
      <dgm:t>
        <a:bodyPr/>
        <a:lstStyle/>
        <a:p>
          <a:r>
            <a:rPr lang="en-GB"/>
            <a:t>Healthy Balanced Diet </a:t>
          </a:r>
          <a:endParaRPr lang="en-US"/>
        </a:p>
      </dgm:t>
    </dgm:pt>
    <dgm:pt modelId="{7FB30ADF-2A1B-44D5-86DA-0BEADAAD52B5}" type="parTrans" cxnId="{562F06B4-E0F8-48D8-9382-AD5A1039CD02}">
      <dgm:prSet/>
      <dgm:spPr/>
      <dgm:t>
        <a:bodyPr/>
        <a:lstStyle/>
        <a:p>
          <a:endParaRPr lang="en-US"/>
        </a:p>
      </dgm:t>
    </dgm:pt>
    <dgm:pt modelId="{113DC8DE-2516-4CA8-9E7B-15AD922C3762}" type="sibTrans" cxnId="{562F06B4-E0F8-48D8-9382-AD5A1039CD02}">
      <dgm:prSet/>
      <dgm:spPr/>
      <dgm:t>
        <a:bodyPr/>
        <a:lstStyle/>
        <a:p>
          <a:endParaRPr lang="en-US"/>
        </a:p>
      </dgm:t>
    </dgm:pt>
    <dgm:pt modelId="{6CAC4B8F-E82A-4C34-B4F0-73AF10FD3C6E}">
      <dgm:prSet custT="1"/>
      <dgm:spPr/>
      <dgm:t>
        <a:bodyPr/>
        <a:lstStyle/>
        <a:p>
          <a:r>
            <a:rPr lang="en-GB" sz="1800" dirty="0"/>
            <a:t>Anthropometry:</a:t>
          </a:r>
        </a:p>
        <a:p>
          <a:r>
            <a:rPr lang="en-GB" sz="1200" dirty="0"/>
            <a:t>(size, proportion and body composition)</a:t>
          </a:r>
          <a:endParaRPr lang="en-US" sz="1200" dirty="0"/>
        </a:p>
      </dgm:t>
    </dgm:pt>
    <dgm:pt modelId="{70D6D7DD-F5E0-4A9F-A4C4-AF87783707F6}" type="parTrans" cxnId="{C63449F0-B434-41F2-9C60-93292B7C2B05}">
      <dgm:prSet/>
      <dgm:spPr/>
      <dgm:t>
        <a:bodyPr/>
        <a:lstStyle/>
        <a:p>
          <a:endParaRPr lang="en-US"/>
        </a:p>
      </dgm:t>
    </dgm:pt>
    <dgm:pt modelId="{FAAA938A-5E27-49EC-89A6-A870955BDFAC}" type="sibTrans" cxnId="{C63449F0-B434-41F2-9C60-93292B7C2B05}">
      <dgm:prSet/>
      <dgm:spPr/>
      <dgm:t>
        <a:bodyPr/>
        <a:lstStyle/>
        <a:p>
          <a:endParaRPr lang="en-US"/>
        </a:p>
      </dgm:t>
    </dgm:pt>
    <dgm:pt modelId="{8D82B3EB-28D7-48B9-95F8-735DB197F37F}">
      <dgm:prSet/>
      <dgm:spPr/>
      <dgm:t>
        <a:bodyPr/>
        <a:lstStyle/>
        <a:p>
          <a:r>
            <a:rPr lang="en-GB"/>
            <a:t>Weight</a:t>
          </a:r>
          <a:endParaRPr lang="en-US"/>
        </a:p>
      </dgm:t>
    </dgm:pt>
    <dgm:pt modelId="{C11A79EB-BDB5-45EE-A812-55F7D0FDFB92}" type="parTrans" cxnId="{68D3FB06-100D-46C3-AA61-E8EEBD27A6CC}">
      <dgm:prSet/>
      <dgm:spPr/>
      <dgm:t>
        <a:bodyPr/>
        <a:lstStyle/>
        <a:p>
          <a:endParaRPr lang="en-US"/>
        </a:p>
      </dgm:t>
    </dgm:pt>
    <dgm:pt modelId="{424F7F47-3F85-4EB8-97E1-C699EC6B76F5}" type="sibTrans" cxnId="{68D3FB06-100D-46C3-AA61-E8EEBD27A6CC}">
      <dgm:prSet/>
      <dgm:spPr/>
      <dgm:t>
        <a:bodyPr/>
        <a:lstStyle/>
        <a:p>
          <a:endParaRPr lang="en-US"/>
        </a:p>
      </dgm:t>
    </dgm:pt>
    <dgm:pt modelId="{C7C35423-BE5B-4CA6-B06F-DE69AC31737A}">
      <dgm:prSet/>
      <dgm:spPr/>
      <dgm:t>
        <a:bodyPr/>
        <a:lstStyle/>
        <a:p>
          <a:r>
            <a:rPr lang="en-GB"/>
            <a:t>Height </a:t>
          </a:r>
          <a:endParaRPr lang="en-US"/>
        </a:p>
      </dgm:t>
    </dgm:pt>
    <dgm:pt modelId="{3E39A416-3488-4D54-B908-7DCCD7717AE3}" type="parTrans" cxnId="{C84E4CAB-7621-4EB7-BA7C-1A0DB0DCD685}">
      <dgm:prSet/>
      <dgm:spPr/>
      <dgm:t>
        <a:bodyPr/>
        <a:lstStyle/>
        <a:p>
          <a:endParaRPr lang="en-US"/>
        </a:p>
      </dgm:t>
    </dgm:pt>
    <dgm:pt modelId="{799B424C-D676-4768-B621-8E1E34003BBD}" type="sibTrans" cxnId="{C84E4CAB-7621-4EB7-BA7C-1A0DB0DCD685}">
      <dgm:prSet/>
      <dgm:spPr/>
      <dgm:t>
        <a:bodyPr/>
        <a:lstStyle/>
        <a:p>
          <a:endParaRPr lang="en-US"/>
        </a:p>
      </dgm:t>
    </dgm:pt>
    <dgm:pt modelId="{992C1493-43A1-445E-AAA0-A7B3CD4A0FC0}">
      <dgm:prSet/>
      <dgm:spPr/>
      <dgm:t>
        <a:bodyPr/>
        <a:lstStyle/>
        <a:p>
          <a:r>
            <a:rPr lang="en-GB" dirty="0"/>
            <a:t>Body Mass Index (BMI) </a:t>
          </a:r>
          <a:endParaRPr lang="en-US" dirty="0"/>
        </a:p>
      </dgm:t>
    </dgm:pt>
    <dgm:pt modelId="{8D9C2C84-92F5-4C83-B4A6-C9A03C06CE7D}" type="parTrans" cxnId="{689F2112-D349-4300-A4D8-36263DD797A6}">
      <dgm:prSet/>
      <dgm:spPr/>
      <dgm:t>
        <a:bodyPr/>
        <a:lstStyle/>
        <a:p>
          <a:endParaRPr lang="en-US"/>
        </a:p>
      </dgm:t>
    </dgm:pt>
    <dgm:pt modelId="{17D9DBAF-3575-41D8-8018-4C226E67C725}" type="sibTrans" cxnId="{689F2112-D349-4300-A4D8-36263DD797A6}">
      <dgm:prSet/>
      <dgm:spPr/>
      <dgm:t>
        <a:bodyPr/>
        <a:lstStyle/>
        <a:p>
          <a:endParaRPr lang="en-US"/>
        </a:p>
      </dgm:t>
    </dgm:pt>
    <dgm:pt modelId="{35573E7D-656B-4A64-B257-6FC6B3172C8A}">
      <dgm:prSet/>
      <dgm:spPr/>
      <dgm:t>
        <a:bodyPr/>
        <a:lstStyle/>
        <a:p>
          <a:r>
            <a:rPr lang="en-GB"/>
            <a:t>Weight loss</a:t>
          </a:r>
          <a:endParaRPr lang="en-US"/>
        </a:p>
      </dgm:t>
    </dgm:pt>
    <dgm:pt modelId="{4DBCE5A3-6CF8-4A80-82D8-B264699184F1}" type="parTrans" cxnId="{C3A5C1EB-556D-484E-B058-593001099D95}">
      <dgm:prSet/>
      <dgm:spPr/>
      <dgm:t>
        <a:bodyPr/>
        <a:lstStyle/>
        <a:p>
          <a:endParaRPr lang="en-US"/>
        </a:p>
      </dgm:t>
    </dgm:pt>
    <dgm:pt modelId="{AA988CC8-1188-43E4-98CD-050573E25FD9}" type="sibTrans" cxnId="{C3A5C1EB-556D-484E-B058-593001099D95}">
      <dgm:prSet/>
      <dgm:spPr/>
      <dgm:t>
        <a:bodyPr/>
        <a:lstStyle/>
        <a:p>
          <a:endParaRPr lang="en-US"/>
        </a:p>
      </dgm:t>
    </dgm:pt>
    <dgm:pt modelId="{19D64588-722F-486A-B7EF-1F243289EB59}">
      <dgm:prSet/>
      <dgm:spPr/>
      <dgm:t>
        <a:bodyPr/>
        <a:lstStyle/>
        <a:p>
          <a:r>
            <a:rPr lang="en-GB"/>
            <a:t>Weight gain </a:t>
          </a:r>
          <a:endParaRPr lang="en-US"/>
        </a:p>
      </dgm:t>
    </dgm:pt>
    <dgm:pt modelId="{B5BA176C-E06A-4A36-8B54-474110C3A252}" type="parTrans" cxnId="{EB3D78EA-BF02-4B12-B515-E13F9D416EC5}">
      <dgm:prSet/>
      <dgm:spPr/>
      <dgm:t>
        <a:bodyPr/>
        <a:lstStyle/>
        <a:p>
          <a:endParaRPr lang="en-US"/>
        </a:p>
      </dgm:t>
    </dgm:pt>
    <dgm:pt modelId="{33A51E8A-B12B-4AA0-AA42-A17935C7B7F6}" type="sibTrans" cxnId="{EB3D78EA-BF02-4B12-B515-E13F9D416EC5}">
      <dgm:prSet/>
      <dgm:spPr/>
      <dgm:t>
        <a:bodyPr/>
        <a:lstStyle/>
        <a:p>
          <a:endParaRPr lang="en-US"/>
        </a:p>
      </dgm:t>
    </dgm:pt>
    <dgm:pt modelId="{CBEBC565-3102-4F60-A1D4-69865412DE4B}">
      <dgm:prSet/>
      <dgm:spPr/>
      <dgm:t>
        <a:bodyPr/>
        <a:lstStyle/>
        <a:p>
          <a:r>
            <a:rPr lang="en-GB"/>
            <a:t>Inflammation </a:t>
          </a:r>
          <a:endParaRPr lang="en-US"/>
        </a:p>
      </dgm:t>
    </dgm:pt>
    <dgm:pt modelId="{E225B0B7-FF7F-4D91-B40B-BCC7933072C5}" type="parTrans" cxnId="{2F39EA65-E884-4471-83BE-98662004D31C}">
      <dgm:prSet/>
      <dgm:spPr/>
      <dgm:t>
        <a:bodyPr/>
        <a:lstStyle/>
        <a:p>
          <a:endParaRPr lang="en-US"/>
        </a:p>
      </dgm:t>
    </dgm:pt>
    <dgm:pt modelId="{051394A8-142C-4801-8995-20F3ED40B872}" type="sibTrans" cxnId="{2F39EA65-E884-4471-83BE-98662004D31C}">
      <dgm:prSet/>
      <dgm:spPr/>
      <dgm:t>
        <a:bodyPr/>
        <a:lstStyle/>
        <a:p>
          <a:endParaRPr lang="en-US"/>
        </a:p>
      </dgm:t>
    </dgm:pt>
    <dgm:pt modelId="{C1E3F011-C60D-4493-A750-AD90D8C87FAB}">
      <dgm:prSet/>
      <dgm:spPr/>
      <dgm:t>
        <a:bodyPr/>
        <a:lstStyle/>
        <a:p>
          <a:r>
            <a:rPr lang="en-GB" dirty="0"/>
            <a:t>How sickle cell affects your health  </a:t>
          </a:r>
          <a:endParaRPr lang="en-US" dirty="0"/>
        </a:p>
      </dgm:t>
    </dgm:pt>
    <dgm:pt modelId="{6F1A5CA2-CF4B-4D54-894D-534B21868E25}" type="parTrans" cxnId="{119AE758-D9AF-48EE-8048-C160DEF313C0}">
      <dgm:prSet/>
      <dgm:spPr/>
      <dgm:t>
        <a:bodyPr/>
        <a:lstStyle/>
        <a:p>
          <a:endParaRPr lang="en-US"/>
        </a:p>
      </dgm:t>
    </dgm:pt>
    <dgm:pt modelId="{FBC58C33-A089-469F-B169-607AE059047D}" type="sibTrans" cxnId="{119AE758-D9AF-48EE-8048-C160DEF313C0}">
      <dgm:prSet/>
      <dgm:spPr/>
      <dgm:t>
        <a:bodyPr/>
        <a:lstStyle/>
        <a:p>
          <a:endParaRPr lang="en-US"/>
        </a:p>
      </dgm:t>
    </dgm:pt>
    <dgm:pt modelId="{E8AED769-7564-4836-8ED1-F10FA93192BE}" type="pres">
      <dgm:prSet presAssocID="{D497D8B3-8158-44C9-A4F8-9F5AF1A726F1}" presName="Name0" presStyleCnt="0">
        <dgm:presLayoutVars>
          <dgm:dir/>
          <dgm:resizeHandles val="exact"/>
        </dgm:presLayoutVars>
      </dgm:prSet>
      <dgm:spPr/>
    </dgm:pt>
    <dgm:pt modelId="{F1AE2277-2884-44B5-9173-DC8FEA179B56}" type="pres">
      <dgm:prSet presAssocID="{7E8E75B7-EEDA-4293-B15A-97499570C632}" presName="node" presStyleLbl="node1" presStyleIdx="0" presStyleCnt="9">
        <dgm:presLayoutVars>
          <dgm:bulletEnabled val="1"/>
        </dgm:presLayoutVars>
      </dgm:prSet>
      <dgm:spPr/>
    </dgm:pt>
    <dgm:pt modelId="{0C4603A8-5411-4217-8301-1FCAA17D27E0}" type="pres">
      <dgm:prSet presAssocID="{113DC8DE-2516-4CA8-9E7B-15AD922C3762}" presName="sibTrans" presStyleLbl="sibTrans1D1" presStyleIdx="0" presStyleCnt="8"/>
      <dgm:spPr/>
    </dgm:pt>
    <dgm:pt modelId="{E473E530-06BF-4A5C-9A40-A90B32B1FAFD}" type="pres">
      <dgm:prSet presAssocID="{113DC8DE-2516-4CA8-9E7B-15AD922C3762}" presName="connectorText" presStyleLbl="sibTrans1D1" presStyleIdx="0" presStyleCnt="8"/>
      <dgm:spPr/>
    </dgm:pt>
    <dgm:pt modelId="{84F89AE1-4FB9-4888-A73E-FA2FF015CD36}" type="pres">
      <dgm:prSet presAssocID="{6CAC4B8F-E82A-4C34-B4F0-73AF10FD3C6E}" presName="node" presStyleLbl="node1" presStyleIdx="1" presStyleCnt="9">
        <dgm:presLayoutVars>
          <dgm:bulletEnabled val="1"/>
        </dgm:presLayoutVars>
      </dgm:prSet>
      <dgm:spPr/>
    </dgm:pt>
    <dgm:pt modelId="{823ABCAC-7F04-483B-BC3D-2B8FEC257A03}" type="pres">
      <dgm:prSet presAssocID="{FAAA938A-5E27-49EC-89A6-A870955BDFAC}" presName="sibTrans" presStyleLbl="sibTrans1D1" presStyleIdx="1" presStyleCnt="8"/>
      <dgm:spPr/>
    </dgm:pt>
    <dgm:pt modelId="{B60946AB-78DC-445E-A9BD-6CD048033975}" type="pres">
      <dgm:prSet presAssocID="{FAAA938A-5E27-49EC-89A6-A870955BDFAC}" presName="connectorText" presStyleLbl="sibTrans1D1" presStyleIdx="1" presStyleCnt="8"/>
      <dgm:spPr/>
    </dgm:pt>
    <dgm:pt modelId="{8C281B2B-322D-4D24-B488-39FC303037C1}" type="pres">
      <dgm:prSet presAssocID="{8D82B3EB-28D7-48B9-95F8-735DB197F37F}" presName="node" presStyleLbl="node1" presStyleIdx="2" presStyleCnt="9">
        <dgm:presLayoutVars>
          <dgm:bulletEnabled val="1"/>
        </dgm:presLayoutVars>
      </dgm:prSet>
      <dgm:spPr/>
    </dgm:pt>
    <dgm:pt modelId="{78D83DDD-C79C-4DB0-AC9A-4E648F0C12E0}" type="pres">
      <dgm:prSet presAssocID="{424F7F47-3F85-4EB8-97E1-C699EC6B76F5}" presName="sibTrans" presStyleLbl="sibTrans1D1" presStyleIdx="2" presStyleCnt="8"/>
      <dgm:spPr/>
    </dgm:pt>
    <dgm:pt modelId="{31D82A08-18C8-4F48-A60E-E2F4D4FCBA83}" type="pres">
      <dgm:prSet presAssocID="{424F7F47-3F85-4EB8-97E1-C699EC6B76F5}" presName="connectorText" presStyleLbl="sibTrans1D1" presStyleIdx="2" presStyleCnt="8"/>
      <dgm:spPr/>
    </dgm:pt>
    <dgm:pt modelId="{8E81455C-221D-4EE5-9FEE-F6347DEA8838}" type="pres">
      <dgm:prSet presAssocID="{C7C35423-BE5B-4CA6-B06F-DE69AC31737A}" presName="node" presStyleLbl="node1" presStyleIdx="3" presStyleCnt="9">
        <dgm:presLayoutVars>
          <dgm:bulletEnabled val="1"/>
        </dgm:presLayoutVars>
      </dgm:prSet>
      <dgm:spPr/>
    </dgm:pt>
    <dgm:pt modelId="{5F00BAAA-17F4-4A8F-9989-F3ECEB3068E9}" type="pres">
      <dgm:prSet presAssocID="{799B424C-D676-4768-B621-8E1E34003BBD}" presName="sibTrans" presStyleLbl="sibTrans1D1" presStyleIdx="3" presStyleCnt="8"/>
      <dgm:spPr/>
    </dgm:pt>
    <dgm:pt modelId="{700B8145-D264-4E70-83C3-8D5079782DF6}" type="pres">
      <dgm:prSet presAssocID="{799B424C-D676-4768-B621-8E1E34003BBD}" presName="connectorText" presStyleLbl="sibTrans1D1" presStyleIdx="3" presStyleCnt="8"/>
      <dgm:spPr/>
    </dgm:pt>
    <dgm:pt modelId="{63FA0A8E-2A87-47D3-A25A-DF12F52C5883}" type="pres">
      <dgm:prSet presAssocID="{992C1493-43A1-445E-AAA0-A7B3CD4A0FC0}" presName="node" presStyleLbl="node1" presStyleIdx="4" presStyleCnt="9">
        <dgm:presLayoutVars>
          <dgm:bulletEnabled val="1"/>
        </dgm:presLayoutVars>
      </dgm:prSet>
      <dgm:spPr/>
    </dgm:pt>
    <dgm:pt modelId="{9EEC136D-C9F3-43CB-8170-5770182F58F6}" type="pres">
      <dgm:prSet presAssocID="{17D9DBAF-3575-41D8-8018-4C226E67C725}" presName="sibTrans" presStyleLbl="sibTrans1D1" presStyleIdx="4" presStyleCnt="8"/>
      <dgm:spPr/>
    </dgm:pt>
    <dgm:pt modelId="{DFCB39B4-554A-44C8-8FDB-06C5A6BB6439}" type="pres">
      <dgm:prSet presAssocID="{17D9DBAF-3575-41D8-8018-4C226E67C725}" presName="connectorText" presStyleLbl="sibTrans1D1" presStyleIdx="4" presStyleCnt="8"/>
      <dgm:spPr/>
    </dgm:pt>
    <dgm:pt modelId="{5A9B3176-B1DE-4328-B434-CA265A18C319}" type="pres">
      <dgm:prSet presAssocID="{35573E7D-656B-4A64-B257-6FC6B3172C8A}" presName="node" presStyleLbl="node1" presStyleIdx="5" presStyleCnt="9">
        <dgm:presLayoutVars>
          <dgm:bulletEnabled val="1"/>
        </dgm:presLayoutVars>
      </dgm:prSet>
      <dgm:spPr/>
    </dgm:pt>
    <dgm:pt modelId="{E9514EA8-F84D-43E1-9D9A-069A68C44221}" type="pres">
      <dgm:prSet presAssocID="{AA988CC8-1188-43E4-98CD-050573E25FD9}" presName="sibTrans" presStyleLbl="sibTrans1D1" presStyleIdx="5" presStyleCnt="8"/>
      <dgm:spPr/>
    </dgm:pt>
    <dgm:pt modelId="{C1CB8740-F2A0-4669-BFEC-7EB06F0F71BE}" type="pres">
      <dgm:prSet presAssocID="{AA988CC8-1188-43E4-98CD-050573E25FD9}" presName="connectorText" presStyleLbl="sibTrans1D1" presStyleIdx="5" presStyleCnt="8"/>
      <dgm:spPr/>
    </dgm:pt>
    <dgm:pt modelId="{98707BB2-8CDC-440E-A8AC-30C947114101}" type="pres">
      <dgm:prSet presAssocID="{19D64588-722F-486A-B7EF-1F243289EB59}" presName="node" presStyleLbl="node1" presStyleIdx="6" presStyleCnt="9">
        <dgm:presLayoutVars>
          <dgm:bulletEnabled val="1"/>
        </dgm:presLayoutVars>
      </dgm:prSet>
      <dgm:spPr/>
    </dgm:pt>
    <dgm:pt modelId="{8D44DDB4-A938-48C6-9F70-90E0FB0334C2}" type="pres">
      <dgm:prSet presAssocID="{33A51E8A-B12B-4AA0-AA42-A17935C7B7F6}" presName="sibTrans" presStyleLbl="sibTrans1D1" presStyleIdx="6" presStyleCnt="8"/>
      <dgm:spPr/>
    </dgm:pt>
    <dgm:pt modelId="{1A7512BF-058A-4E9B-A2E5-21C967518E96}" type="pres">
      <dgm:prSet presAssocID="{33A51E8A-B12B-4AA0-AA42-A17935C7B7F6}" presName="connectorText" presStyleLbl="sibTrans1D1" presStyleIdx="6" presStyleCnt="8"/>
      <dgm:spPr/>
    </dgm:pt>
    <dgm:pt modelId="{2E9827BA-B977-43DF-815A-7CBD62B6FE35}" type="pres">
      <dgm:prSet presAssocID="{CBEBC565-3102-4F60-A1D4-69865412DE4B}" presName="node" presStyleLbl="node1" presStyleIdx="7" presStyleCnt="9">
        <dgm:presLayoutVars>
          <dgm:bulletEnabled val="1"/>
        </dgm:presLayoutVars>
      </dgm:prSet>
      <dgm:spPr/>
    </dgm:pt>
    <dgm:pt modelId="{382F97A8-73CA-4AA2-ACEC-D7948C9A77F9}" type="pres">
      <dgm:prSet presAssocID="{051394A8-142C-4801-8995-20F3ED40B872}" presName="sibTrans" presStyleLbl="sibTrans1D1" presStyleIdx="7" presStyleCnt="8"/>
      <dgm:spPr/>
    </dgm:pt>
    <dgm:pt modelId="{EB146D52-32CE-4F54-9304-4F98DC4B4C0C}" type="pres">
      <dgm:prSet presAssocID="{051394A8-142C-4801-8995-20F3ED40B872}" presName="connectorText" presStyleLbl="sibTrans1D1" presStyleIdx="7" presStyleCnt="8"/>
      <dgm:spPr/>
    </dgm:pt>
    <dgm:pt modelId="{2D5DB370-84A6-4DF4-A370-022ADAFB56F9}" type="pres">
      <dgm:prSet presAssocID="{C1E3F011-C60D-4493-A750-AD90D8C87FAB}" presName="node" presStyleLbl="node1" presStyleIdx="8" presStyleCnt="9">
        <dgm:presLayoutVars>
          <dgm:bulletEnabled val="1"/>
        </dgm:presLayoutVars>
      </dgm:prSet>
      <dgm:spPr/>
    </dgm:pt>
  </dgm:ptLst>
  <dgm:cxnLst>
    <dgm:cxn modelId="{53B37E01-E724-4C02-99BC-ADEE5E8B2260}" type="presOf" srcId="{424F7F47-3F85-4EB8-97E1-C699EC6B76F5}" destId="{31D82A08-18C8-4F48-A60E-E2F4D4FCBA83}" srcOrd="1" destOrd="0" presId="urn:microsoft.com/office/officeart/2016/7/layout/RepeatingBendingProcessNew"/>
    <dgm:cxn modelId="{1A296703-F530-43C9-B8D5-510D014A0E5F}" type="presOf" srcId="{424F7F47-3F85-4EB8-97E1-C699EC6B76F5}" destId="{78D83DDD-C79C-4DB0-AC9A-4E648F0C12E0}" srcOrd="0" destOrd="0" presId="urn:microsoft.com/office/officeart/2016/7/layout/RepeatingBendingProcessNew"/>
    <dgm:cxn modelId="{E6D16B03-7D2A-477C-A8F3-CC9CBE25F56C}" type="presOf" srcId="{35573E7D-656B-4A64-B257-6FC6B3172C8A}" destId="{5A9B3176-B1DE-4328-B434-CA265A18C319}" srcOrd="0" destOrd="0" presId="urn:microsoft.com/office/officeart/2016/7/layout/RepeatingBendingProcessNew"/>
    <dgm:cxn modelId="{68D3FB06-100D-46C3-AA61-E8EEBD27A6CC}" srcId="{D497D8B3-8158-44C9-A4F8-9F5AF1A726F1}" destId="{8D82B3EB-28D7-48B9-95F8-735DB197F37F}" srcOrd="2" destOrd="0" parTransId="{C11A79EB-BDB5-45EE-A812-55F7D0FDFB92}" sibTransId="{424F7F47-3F85-4EB8-97E1-C699EC6B76F5}"/>
    <dgm:cxn modelId="{261E1009-E4F3-478E-9637-9073B004572D}" type="presOf" srcId="{FAAA938A-5E27-49EC-89A6-A870955BDFAC}" destId="{823ABCAC-7F04-483B-BC3D-2B8FEC257A03}" srcOrd="0" destOrd="0" presId="urn:microsoft.com/office/officeart/2016/7/layout/RepeatingBendingProcessNew"/>
    <dgm:cxn modelId="{689F2112-D349-4300-A4D8-36263DD797A6}" srcId="{D497D8B3-8158-44C9-A4F8-9F5AF1A726F1}" destId="{992C1493-43A1-445E-AAA0-A7B3CD4A0FC0}" srcOrd="4" destOrd="0" parTransId="{8D9C2C84-92F5-4C83-B4A6-C9A03C06CE7D}" sibTransId="{17D9DBAF-3575-41D8-8018-4C226E67C725}"/>
    <dgm:cxn modelId="{C3C59816-B9A2-4C9E-AE92-BB48A3497144}" type="presOf" srcId="{AA988CC8-1188-43E4-98CD-050573E25FD9}" destId="{E9514EA8-F84D-43E1-9D9A-069A68C44221}" srcOrd="0" destOrd="0" presId="urn:microsoft.com/office/officeart/2016/7/layout/RepeatingBendingProcessNew"/>
    <dgm:cxn modelId="{1FEC7117-2073-4995-A8F3-5FC603E4BA97}" type="presOf" srcId="{113DC8DE-2516-4CA8-9E7B-15AD922C3762}" destId="{0C4603A8-5411-4217-8301-1FCAA17D27E0}" srcOrd="0" destOrd="0" presId="urn:microsoft.com/office/officeart/2016/7/layout/RepeatingBendingProcessNew"/>
    <dgm:cxn modelId="{E8996F1C-5314-4DA3-A837-6B1AEAC53F22}" type="presOf" srcId="{AA988CC8-1188-43E4-98CD-050573E25FD9}" destId="{C1CB8740-F2A0-4669-BFEC-7EB06F0F71BE}" srcOrd="1" destOrd="0" presId="urn:microsoft.com/office/officeart/2016/7/layout/RepeatingBendingProcessNew"/>
    <dgm:cxn modelId="{1C51EF37-2DD1-43C3-BA94-BD2F48763851}" type="presOf" srcId="{33A51E8A-B12B-4AA0-AA42-A17935C7B7F6}" destId="{1A7512BF-058A-4E9B-A2E5-21C967518E96}" srcOrd="1" destOrd="0" presId="urn:microsoft.com/office/officeart/2016/7/layout/RepeatingBendingProcessNew"/>
    <dgm:cxn modelId="{36CA0063-FE4C-4889-8287-7EAF87174A23}" type="presOf" srcId="{113DC8DE-2516-4CA8-9E7B-15AD922C3762}" destId="{E473E530-06BF-4A5C-9A40-A90B32B1FAFD}" srcOrd="1" destOrd="0" presId="urn:microsoft.com/office/officeart/2016/7/layout/RepeatingBendingProcessNew"/>
    <dgm:cxn modelId="{05473D43-607E-45A4-A21A-D2B5ED9DD782}" type="presOf" srcId="{D497D8B3-8158-44C9-A4F8-9F5AF1A726F1}" destId="{E8AED769-7564-4836-8ED1-F10FA93192BE}" srcOrd="0" destOrd="0" presId="urn:microsoft.com/office/officeart/2016/7/layout/RepeatingBendingProcessNew"/>
    <dgm:cxn modelId="{EC5B5A43-90C2-4C57-A2B2-1B4E5B236770}" type="presOf" srcId="{17D9DBAF-3575-41D8-8018-4C226E67C725}" destId="{9EEC136D-C9F3-43CB-8170-5770182F58F6}" srcOrd="0" destOrd="0" presId="urn:microsoft.com/office/officeart/2016/7/layout/RepeatingBendingProcessNew"/>
    <dgm:cxn modelId="{74624364-6B73-4A64-A224-06F9B38604E0}" type="presOf" srcId="{051394A8-142C-4801-8995-20F3ED40B872}" destId="{EB146D52-32CE-4F54-9304-4F98DC4B4C0C}" srcOrd="1" destOrd="0" presId="urn:microsoft.com/office/officeart/2016/7/layout/RepeatingBendingProcessNew"/>
    <dgm:cxn modelId="{2F39EA65-E884-4471-83BE-98662004D31C}" srcId="{D497D8B3-8158-44C9-A4F8-9F5AF1A726F1}" destId="{CBEBC565-3102-4F60-A1D4-69865412DE4B}" srcOrd="7" destOrd="0" parTransId="{E225B0B7-FF7F-4D91-B40B-BCC7933072C5}" sibTransId="{051394A8-142C-4801-8995-20F3ED40B872}"/>
    <dgm:cxn modelId="{F1D53C4A-8FCA-4F73-9232-0CBBFF9A7D61}" type="presOf" srcId="{799B424C-D676-4768-B621-8E1E34003BBD}" destId="{5F00BAAA-17F4-4A8F-9989-F3ECEB3068E9}" srcOrd="0" destOrd="0" presId="urn:microsoft.com/office/officeart/2016/7/layout/RepeatingBendingProcessNew"/>
    <dgm:cxn modelId="{DC961D51-88A0-4CFB-B7B4-586093198404}" type="presOf" srcId="{33A51E8A-B12B-4AA0-AA42-A17935C7B7F6}" destId="{8D44DDB4-A938-48C6-9F70-90E0FB0334C2}" srcOrd="0" destOrd="0" presId="urn:microsoft.com/office/officeart/2016/7/layout/RepeatingBendingProcessNew"/>
    <dgm:cxn modelId="{2AC15E51-0EF7-462D-A72F-862844A8FB26}" type="presOf" srcId="{CBEBC565-3102-4F60-A1D4-69865412DE4B}" destId="{2E9827BA-B977-43DF-815A-7CBD62B6FE35}" srcOrd="0" destOrd="0" presId="urn:microsoft.com/office/officeart/2016/7/layout/RepeatingBendingProcessNew"/>
    <dgm:cxn modelId="{55C57D76-83D6-4B0F-9B1A-1DA1268F1884}" type="presOf" srcId="{6CAC4B8F-E82A-4C34-B4F0-73AF10FD3C6E}" destId="{84F89AE1-4FB9-4888-A73E-FA2FF015CD36}" srcOrd="0" destOrd="0" presId="urn:microsoft.com/office/officeart/2016/7/layout/RepeatingBendingProcessNew"/>
    <dgm:cxn modelId="{119AE758-D9AF-48EE-8048-C160DEF313C0}" srcId="{D497D8B3-8158-44C9-A4F8-9F5AF1A726F1}" destId="{C1E3F011-C60D-4493-A750-AD90D8C87FAB}" srcOrd="8" destOrd="0" parTransId="{6F1A5CA2-CF4B-4D54-894D-534B21868E25}" sibTransId="{FBC58C33-A089-469F-B169-607AE059047D}"/>
    <dgm:cxn modelId="{8234D47C-4908-45BE-B73E-1A7132763EDB}" type="presOf" srcId="{FAAA938A-5E27-49EC-89A6-A870955BDFAC}" destId="{B60946AB-78DC-445E-A9BD-6CD048033975}" srcOrd="1" destOrd="0" presId="urn:microsoft.com/office/officeart/2016/7/layout/RepeatingBendingProcessNew"/>
    <dgm:cxn modelId="{FE73BD86-BF70-4506-BB89-21F82F3F7782}" type="presOf" srcId="{C1E3F011-C60D-4493-A750-AD90D8C87FAB}" destId="{2D5DB370-84A6-4DF4-A370-022ADAFB56F9}" srcOrd="0" destOrd="0" presId="urn:microsoft.com/office/officeart/2016/7/layout/RepeatingBendingProcessNew"/>
    <dgm:cxn modelId="{38359787-DED4-4239-903E-47CB41AED508}" type="presOf" srcId="{8D82B3EB-28D7-48B9-95F8-735DB197F37F}" destId="{8C281B2B-322D-4D24-B488-39FC303037C1}" srcOrd="0" destOrd="0" presId="urn:microsoft.com/office/officeart/2016/7/layout/RepeatingBendingProcessNew"/>
    <dgm:cxn modelId="{040F5088-3DF2-4DAC-9774-A4C554718F03}" type="presOf" srcId="{C7C35423-BE5B-4CA6-B06F-DE69AC31737A}" destId="{8E81455C-221D-4EE5-9FEE-F6347DEA8838}" srcOrd="0" destOrd="0" presId="urn:microsoft.com/office/officeart/2016/7/layout/RepeatingBendingProcessNew"/>
    <dgm:cxn modelId="{C11A56A3-D839-4DEC-AD45-2DCE6EA5BE02}" type="presOf" srcId="{992C1493-43A1-445E-AAA0-A7B3CD4A0FC0}" destId="{63FA0A8E-2A87-47D3-A25A-DF12F52C5883}" srcOrd="0" destOrd="0" presId="urn:microsoft.com/office/officeart/2016/7/layout/RepeatingBendingProcessNew"/>
    <dgm:cxn modelId="{E57060AA-DD56-4D40-8860-F42E0F628B13}" type="presOf" srcId="{051394A8-142C-4801-8995-20F3ED40B872}" destId="{382F97A8-73CA-4AA2-ACEC-D7948C9A77F9}" srcOrd="0" destOrd="0" presId="urn:microsoft.com/office/officeart/2016/7/layout/RepeatingBendingProcessNew"/>
    <dgm:cxn modelId="{C84E4CAB-7621-4EB7-BA7C-1A0DB0DCD685}" srcId="{D497D8B3-8158-44C9-A4F8-9F5AF1A726F1}" destId="{C7C35423-BE5B-4CA6-B06F-DE69AC31737A}" srcOrd="3" destOrd="0" parTransId="{3E39A416-3488-4D54-B908-7DCCD7717AE3}" sibTransId="{799B424C-D676-4768-B621-8E1E34003BBD}"/>
    <dgm:cxn modelId="{FB9DD7B0-3FD7-41D6-B886-1743B18A4E0D}" type="presOf" srcId="{799B424C-D676-4768-B621-8E1E34003BBD}" destId="{700B8145-D264-4E70-83C3-8D5079782DF6}" srcOrd="1" destOrd="0" presId="urn:microsoft.com/office/officeart/2016/7/layout/RepeatingBendingProcessNew"/>
    <dgm:cxn modelId="{562F06B4-E0F8-48D8-9382-AD5A1039CD02}" srcId="{D497D8B3-8158-44C9-A4F8-9F5AF1A726F1}" destId="{7E8E75B7-EEDA-4293-B15A-97499570C632}" srcOrd="0" destOrd="0" parTransId="{7FB30ADF-2A1B-44D5-86DA-0BEADAAD52B5}" sibTransId="{113DC8DE-2516-4CA8-9E7B-15AD922C3762}"/>
    <dgm:cxn modelId="{82FA6FB9-F7D8-47F7-A507-04E4142ACD21}" type="presOf" srcId="{7E8E75B7-EEDA-4293-B15A-97499570C632}" destId="{F1AE2277-2884-44B5-9173-DC8FEA179B56}" srcOrd="0" destOrd="0" presId="urn:microsoft.com/office/officeart/2016/7/layout/RepeatingBendingProcessNew"/>
    <dgm:cxn modelId="{22365BD5-8AD9-426D-B701-8D7D51B69E63}" type="presOf" srcId="{19D64588-722F-486A-B7EF-1F243289EB59}" destId="{98707BB2-8CDC-440E-A8AC-30C947114101}" srcOrd="0" destOrd="0" presId="urn:microsoft.com/office/officeart/2016/7/layout/RepeatingBendingProcessNew"/>
    <dgm:cxn modelId="{EB3D78EA-BF02-4B12-B515-E13F9D416EC5}" srcId="{D497D8B3-8158-44C9-A4F8-9F5AF1A726F1}" destId="{19D64588-722F-486A-B7EF-1F243289EB59}" srcOrd="6" destOrd="0" parTransId="{B5BA176C-E06A-4A36-8B54-474110C3A252}" sibTransId="{33A51E8A-B12B-4AA0-AA42-A17935C7B7F6}"/>
    <dgm:cxn modelId="{C3A5C1EB-556D-484E-B058-593001099D95}" srcId="{D497D8B3-8158-44C9-A4F8-9F5AF1A726F1}" destId="{35573E7D-656B-4A64-B257-6FC6B3172C8A}" srcOrd="5" destOrd="0" parTransId="{4DBCE5A3-6CF8-4A80-82D8-B264699184F1}" sibTransId="{AA988CC8-1188-43E4-98CD-050573E25FD9}"/>
    <dgm:cxn modelId="{C63449F0-B434-41F2-9C60-93292B7C2B05}" srcId="{D497D8B3-8158-44C9-A4F8-9F5AF1A726F1}" destId="{6CAC4B8F-E82A-4C34-B4F0-73AF10FD3C6E}" srcOrd="1" destOrd="0" parTransId="{70D6D7DD-F5E0-4A9F-A4C4-AF87783707F6}" sibTransId="{FAAA938A-5E27-49EC-89A6-A870955BDFAC}"/>
    <dgm:cxn modelId="{9D2ADCF8-5469-4AA8-B43B-3D947463732D}" type="presOf" srcId="{17D9DBAF-3575-41D8-8018-4C226E67C725}" destId="{DFCB39B4-554A-44C8-8FDB-06C5A6BB6439}" srcOrd="1" destOrd="0" presId="urn:microsoft.com/office/officeart/2016/7/layout/RepeatingBendingProcessNew"/>
    <dgm:cxn modelId="{98E7DAFE-C0B6-4282-9043-0BB042C40D88}" type="presParOf" srcId="{E8AED769-7564-4836-8ED1-F10FA93192BE}" destId="{F1AE2277-2884-44B5-9173-DC8FEA179B56}" srcOrd="0" destOrd="0" presId="urn:microsoft.com/office/officeart/2016/7/layout/RepeatingBendingProcessNew"/>
    <dgm:cxn modelId="{5BDF4EEB-E1AE-4CC5-992F-45E1F0FA870A}" type="presParOf" srcId="{E8AED769-7564-4836-8ED1-F10FA93192BE}" destId="{0C4603A8-5411-4217-8301-1FCAA17D27E0}" srcOrd="1" destOrd="0" presId="urn:microsoft.com/office/officeart/2016/7/layout/RepeatingBendingProcessNew"/>
    <dgm:cxn modelId="{D85EF698-E205-4196-977B-C5BBB2EA4F64}" type="presParOf" srcId="{0C4603A8-5411-4217-8301-1FCAA17D27E0}" destId="{E473E530-06BF-4A5C-9A40-A90B32B1FAFD}" srcOrd="0" destOrd="0" presId="urn:microsoft.com/office/officeart/2016/7/layout/RepeatingBendingProcessNew"/>
    <dgm:cxn modelId="{9969B5C3-5E9A-4399-AA0F-9BB8449CAE2C}" type="presParOf" srcId="{E8AED769-7564-4836-8ED1-F10FA93192BE}" destId="{84F89AE1-4FB9-4888-A73E-FA2FF015CD36}" srcOrd="2" destOrd="0" presId="urn:microsoft.com/office/officeart/2016/7/layout/RepeatingBendingProcessNew"/>
    <dgm:cxn modelId="{37DB01D9-5750-472A-8E49-A9E095DC7C94}" type="presParOf" srcId="{E8AED769-7564-4836-8ED1-F10FA93192BE}" destId="{823ABCAC-7F04-483B-BC3D-2B8FEC257A03}" srcOrd="3" destOrd="0" presId="urn:microsoft.com/office/officeart/2016/7/layout/RepeatingBendingProcessNew"/>
    <dgm:cxn modelId="{230B534D-6956-469A-A596-57C40F4D9F7C}" type="presParOf" srcId="{823ABCAC-7F04-483B-BC3D-2B8FEC257A03}" destId="{B60946AB-78DC-445E-A9BD-6CD048033975}" srcOrd="0" destOrd="0" presId="urn:microsoft.com/office/officeart/2016/7/layout/RepeatingBendingProcessNew"/>
    <dgm:cxn modelId="{20E675EE-852D-4560-A796-67E7A13F6FEA}" type="presParOf" srcId="{E8AED769-7564-4836-8ED1-F10FA93192BE}" destId="{8C281B2B-322D-4D24-B488-39FC303037C1}" srcOrd="4" destOrd="0" presId="urn:microsoft.com/office/officeart/2016/7/layout/RepeatingBendingProcessNew"/>
    <dgm:cxn modelId="{293BD306-2612-405B-A209-B6192103DF02}" type="presParOf" srcId="{E8AED769-7564-4836-8ED1-F10FA93192BE}" destId="{78D83DDD-C79C-4DB0-AC9A-4E648F0C12E0}" srcOrd="5" destOrd="0" presId="urn:microsoft.com/office/officeart/2016/7/layout/RepeatingBendingProcessNew"/>
    <dgm:cxn modelId="{4475BCA0-894D-4614-8528-D6692C4A9AB3}" type="presParOf" srcId="{78D83DDD-C79C-4DB0-AC9A-4E648F0C12E0}" destId="{31D82A08-18C8-4F48-A60E-E2F4D4FCBA83}" srcOrd="0" destOrd="0" presId="urn:microsoft.com/office/officeart/2016/7/layout/RepeatingBendingProcessNew"/>
    <dgm:cxn modelId="{F481C266-ABD3-4262-90B3-BF416A22AD42}" type="presParOf" srcId="{E8AED769-7564-4836-8ED1-F10FA93192BE}" destId="{8E81455C-221D-4EE5-9FEE-F6347DEA8838}" srcOrd="6" destOrd="0" presId="urn:microsoft.com/office/officeart/2016/7/layout/RepeatingBendingProcessNew"/>
    <dgm:cxn modelId="{37E36AB1-9510-4901-AA96-BF1674861585}" type="presParOf" srcId="{E8AED769-7564-4836-8ED1-F10FA93192BE}" destId="{5F00BAAA-17F4-4A8F-9989-F3ECEB3068E9}" srcOrd="7" destOrd="0" presId="urn:microsoft.com/office/officeart/2016/7/layout/RepeatingBendingProcessNew"/>
    <dgm:cxn modelId="{8BE5E67A-C050-4C06-8EF5-2B0A8FBE90B1}" type="presParOf" srcId="{5F00BAAA-17F4-4A8F-9989-F3ECEB3068E9}" destId="{700B8145-D264-4E70-83C3-8D5079782DF6}" srcOrd="0" destOrd="0" presId="urn:microsoft.com/office/officeart/2016/7/layout/RepeatingBendingProcessNew"/>
    <dgm:cxn modelId="{F34E3BD8-144E-4CB4-9DD2-CBE9B04DE9B1}" type="presParOf" srcId="{E8AED769-7564-4836-8ED1-F10FA93192BE}" destId="{63FA0A8E-2A87-47D3-A25A-DF12F52C5883}" srcOrd="8" destOrd="0" presId="urn:microsoft.com/office/officeart/2016/7/layout/RepeatingBendingProcessNew"/>
    <dgm:cxn modelId="{1B7C1FE7-314E-4848-9B17-402F22823BEC}" type="presParOf" srcId="{E8AED769-7564-4836-8ED1-F10FA93192BE}" destId="{9EEC136D-C9F3-43CB-8170-5770182F58F6}" srcOrd="9" destOrd="0" presId="urn:microsoft.com/office/officeart/2016/7/layout/RepeatingBendingProcessNew"/>
    <dgm:cxn modelId="{5F9FFC5A-2973-4E8E-8426-9DE4E1BE45CD}" type="presParOf" srcId="{9EEC136D-C9F3-43CB-8170-5770182F58F6}" destId="{DFCB39B4-554A-44C8-8FDB-06C5A6BB6439}" srcOrd="0" destOrd="0" presId="urn:microsoft.com/office/officeart/2016/7/layout/RepeatingBendingProcessNew"/>
    <dgm:cxn modelId="{4F4B7E91-8A68-4FDD-BC8A-0F8B9B1EEAB2}" type="presParOf" srcId="{E8AED769-7564-4836-8ED1-F10FA93192BE}" destId="{5A9B3176-B1DE-4328-B434-CA265A18C319}" srcOrd="10" destOrd="0" presId="urn:microsoft.com/office/officeart/2016/7/layout/RepeatingBendingProcessNew"/>
    <dgm:cxn modelId="{3BA50878-1A2A-4F2B-ABF8-D26169BC27D7}" type="presParOf" srcId="{E8AED769-7564-4836-8ED1-F10FA93192BE}" destId="{E9514EA8-F84D-43E1-9D9A-069A68C44221}" srcOrd="11" destOrd="0" presId="urn:microsoft.com/office/officeart/2016/7/layout/RepeatingBendingProcessNew"/>
    <dgm:cxn modelId="{0B1F2FA9-30C9-449D-B583-80A8095F727A}" type="presParOf" srcId="{E9514EA8-F84D-43E1-9D9A-069A68C44221}" destId="{C1CB8740-F2A0-4669-BFEC-7EB06F0F71BE}" srcOrd="0" destOrd="0" presId="urn:microsoft.com/office/officeart/2016/7/layout/RepeatingBendingProcessNew"/>
    <dgm:cxn modelId="{D02EB049-98C7-48F5-97BC-FA1E57D91B48}" type="presParOf" srcId="{E8AED769-7564-4836-8ED1-F10FA93192BE}" destId="{98707BB2-8CDC-440E-A8AC-30C947114101}" srcOrd="12" destOrd="0" presId="urn:microsoft.com/office/officeart/2016/7/layout/RepeatingBendingProcessNew"/>
    <dgm:cxn modelId="{B179173C-8439-4D99-A1B7-0D7B158A4394}" type="presParOf" srcId="{E8AED769-7564-4836-8ED1-F10FA93192BE}" destId="{8D44DDB4-A938-48C6-9F70-90E0FB0334C2}" srcOrd="13" destOrd="0" presId="urn:microsoft.com/office/officeart/2016/7/layout/RepeatingBendingProcessNew"/>
    <dgm:cxn modelId="{3C6E21A6-3ECF-4709-A982-E0D88B727F6C}" type="presParOf" srcId="{8D44DDB4-A938-48C6-9F70-90E0FB0334C2}" destId="{1A7512BF-058A-4E9B-A2E5-21C967518E96}" srcOrd="0" destOrd="0" presId="urn:microsoft.com/office/officeart/2016/7/layout/RepeatingBendingProcessNew"/>
    <dgm:cxn modelId="{34CA3419-AAAD-4420-9963-E2B13FF9AF6F}" type="presParOf" srcId="{E8AED769-7564-4836-8ED1-F10FA93192BE}" destId="{2E9827BA-B977-43DF-815A-7CBD62B6FE35}" srcOrd="14" destOrd="0" presId="urn:microsoft.com/office/officeart/2016/7/layout/RepeatingBendingProcessNew"/>
    <dgm:cxn modelId="{796F40AD-E4ED-4E25-B1A1-058FA76976D9}" type="presParOf" srcId="{E8AED769-7564-4836-8ED1-F10FA93192BE}" destId="{382F97A8-73CA-4AA2-ACEC-D7948C9A77F9}" srcOrd="15" destOrd="0" presId="urn:microsoft.com/office/officeart/2016/7/layout/RepeatingBendingProcessNew"/>
    <dgm:cxn modelId="{1CBC667C-7ACF-4A83-AB2F-9B128C335B93}" type="presParOf" srcId="{382F97A8-73CA-4AA2-ACEC-D7948C9A77F9}" destId="{EB146D52-32CE-4F54-9304-4F98DC4B4C0C}" srcOrd="0" destOrd="0" presId="urn:microsoft.com/office/officeart/2016/7/layout/RepeatingBendingProcessNew"/>
    <dgm:cxn modelId="{E5A33ADE-7368-4675-A8D4-DF3225E0B1E4}" type="presParOf" srcId="{E8AED769-7564-4836-8ED1-F10FA93192BE}" destId="{2D5DB370-84A6-4DF4-A370-022ADAFB56F9}" srcOrd="16"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CA80132-361A-49FE-839F-E8BB9F75E76E}" type="doc">
      <dgm:prSet loTypeId="urn:microsoft.com/office/officeart/2018/2/layout/IconVerticalSolidList" loCatId="icon" qsTypeId="urn:microsoft.com/office/officeart/2005/8/quickstyle/simple1" qsCatId="simple" csTypeId="urn:microsoft.com/office/officeart/2018/5/colors/Iconchunking_neutralbg_accent3_2" csCatId="accent3" phldr="1"/>
      <dgm:spPr/>
      <dgm:t>
        <a:bodyPr/>
        <a:lstStyle/>
        <a:p>
          <a:endParaRPr lang="en-US"/>
        </a:p>
      </dgm:t>
    </dgm:pt>
    <dgm:pt modelId="{55E098D6-B28F-4E5F-93F3-0AA2CA91469D}">
      <dgm:prSet custT="1"/>
      <dgm:spPr/>
      <dgm:t>
        <a:bodyPr/>
        <a:lstStyle/>
        <a:p>
          <a:r>
            <a:rPr lang="en-GB" sz="1400" dirty="0"/>
            <a:t>Carbohydrates (CHO)- breads, cereals, potatoes, rice, pasta, yam, plantain </a:t>
          </a:r>
          <a:endParaRPr lang="en-US" sz="1400" dirty="0"/>
        </a:p>
      </dgm:t>
    </dgm:pt>
    <dgm:pt modelId="{82CED404-C722-4A01-B09A-11E9F18F6FCB}" type="parTrans" cxnId="{05EDA1F7-EA08-4A4C-9724-E7F58F1F325A}">
      <dgm:prSet/>
      <dgm:spPr/>
      <dgm:t>
        <a:bodyPr/>
        <a:lstStyle/>
        <a:p>
          <a:endParaRPr lang="en-US"/>
        </a:p>
      </dgm:t>
    </dgm:pt>
    <dgm:pt modelId="{0BB81195-F70A-46A6-B419-C42B11DFD828}" type="sibTrans" cxnId="{05EDA1F7-EA08-4A4C-9724-E7F58F1F325A}">
      <dgm:prSet/>
      <dgm:spPr/>
      <dgm:t>
        <a:bodyPr/>
        <a:lstStyle/>
        <a:p>
          <a:endParaRPr lang="en-US"/>
        </a:p>
      </dgm:t>
    </dgm:pt>
    <dgm:pt modelId="{6D5BF3DF-EE52-44BC-B560-E150E693367B}">
      <dgm:prSet custT="1"/>
      <dgm:spPr/>
      <dgm:t>
        <a:bodyPr/>
        <a:lstStyle/>
        <a:p>
          <a:r>
            <a:rPr lang="en-GB" sz="1400" dirty="0"/>
            <a:t>Fruit and Vegetables (Your 5 a Day)</a:t>
          </a:r>
          <a:endParaRPr lang="en-US" sz="1400" dirty="0"/>
        </a:p>
      </dgm:t>
    </dgm:pt>
    <dgm:pt modelId="{142D5206-E2BC-4CC6-8AB9-AE05E988026C}" type="parTrans" cxnId="{192BA71B-B937-41AB-8BA3-C0029187BA1A}">
      <dgm:prSet/>
      <dgm:spPr/>
      <dgm:t>
        <a:bodyPr/>
        <a:lstStyle/>
        <a:p>
          <a:endParaRPr lang="en-US"/>
        </a:p>
      </dgm:t>
    </dgm:pt>
    <dgm:pt modelId="{3B7B6D1C-280D-4CAD-9FAF-CE91CC9D8F55}" type="sibTrans" cxnId="{192BA71B-B937-41AB-8BA3-C0029187BA1A}">
      <dgm:prSet/>
      <dgm:spPr/>
      <dgm:t>
        <a:bodyPr/>
        <a:lstStyle/>
        <a:p>
          <a:endParaRPr lang="en-US"/>
        </a:p>
      </dgm:t>
    </dgm:pt>
    <dgm:pt modelId="{A237AFB8-07C6-4B36-888F-67242753AD5C}">
      <dgm:prSet/>
      <dgm:spPr/>
      <dgm:t>
        <a:bodyPr/>
        <a:lstStyle/>
        <a:p>
          <a:r>
            <a:rPr lang="en-GB" dirty="0"/>
            <a:t>Proteins - Beans, pulses, meats and other protein, fish, eggs, other proteins</a:t>
          </a:r>
          <a:endParaRPr lang="en-US" dirty="0"/>
        </a:p>
      </dgm:t>
    </dgm:pt>
    <dgm:pt modelId="{184F6C5C-7275-4DAB-9AA1-9E441518DEFE}" type="parTrans" cxnId="{1FA901F9-1347-4953-878C-B1E198480B1D}">
      <dgm:prSet/>
      <dgm:spPr/>
      <dgm:t>
        <a:bodyPr/>
        <a:lstStyle/>
        <a:p>
          <a:endParaRPr lang="en-US"/>
        </a:p>
      </dgm:t>
    </dgm:pt>
    <dgm:pt modelId="{393F4654-1DAC-4363-BC0A-F3DA5ED5CBEE}" type="sibTrans" cxnId="{1FA901F9-1347-4953-878C-B1E198480B1D}">
      <dgm:prSet/>
      <dgm:spPr/>
      <dgm:t>
        <a:bodyPr/>
        <a:lstStyle/>
        <a:p>
          <a:endParaRPr lang="en-US"/>
        </a:p>
      </dgm:t>
    </dgm:pt>
    <dgm:pt modelId="{BD564626-2C23-4D43-B0BA-887DA0731E68}">
      <dgm:prSet custT="1"/>
      <dgm:spPr/>
      <dgm:t>
        <a:bodyPr/>
        <a:lstStyle/>
        <a:p>
          <a:r>
            <a:rPr lang="en-GB" sz="1400" dirty="0"/>
            <a:t>Dairy, milk and milk alternatives, cheese, yogurt</a:t>
          </a:r>
          <a:endParaRPr lang="en-US" sz="1400" dirty="0"/>
        </a:p>
      </dgm:t>
    </dgm:pt>
    <dgm:pt modelId="{F14213F5-B23A-4D43-9468-C32C491A257D}" type="parTrans" cxnId="{4216E837-0F89-4121-8309-00985979B284}">
      <dgm:prSet/>
      <dgm:spPr/>
      <dgm:t>
        <a:bodyPr/>
        <a:lstStyle/>
        <a:p>
          <a:endParaRPr lang="en-US"/>
        </a:p>
      </dgm:t>
    </dgm:pt>
    <dgm:pt modelId="{1D1D99DA-DEB2-45D7-937A-B05E127BEC71}" type="sibTrans" cxnId="{4216E837-0F89-4121-8309-00985979B284}">
      <dgm:prSet/>
      <dgm:spPr/>
      <dgm:t>
        <a:bodyPr/>
        <a:lstStyle/>
        <a:p>
          <a:endParaRPr lang="en-US"/>
        </a:p>
      </dgm:t>
    </dgm:pt>
    <dgm:pt modelId="{17674887-E5FF-404E-A95C-856006B3D9CB}">
      <dgm:prSet custT="1"/>
      <dgm:spPr/>
      <dgm:t>
        <a:bodyPr/>
        <a:lstStyle/>
        <a:p>
          <a:r>
            <a:rPr lang="en-GB" sz="1400" dirty="0"/>
            <a:t>Fats and oils </a:t>
          </a:r>
          <a:endParaRPr lang="en-US" sz="1400" dirty="0"/>
        </a:p>
      </dgm:t>
    </dgm:pt>
    <dgm:pt modelId="{92A6CF8D-4201-446D-9E3F-028234B69F17}" type="parTrans" cxnId="{FB8A98E3-1DA4-46B2-9462-6182B5BBBF13}">
      <dgm:prSet/>
      <dgm:spPr/>
      <dgm:t>
        <a:bodyPr/>
        <a:lstStyle/>
        <a:p>
          <a:endParaRPr lang="en-US"/>
        </a:p>
      </dgm:t>
    </dgm:pt>
    <dgm:pt modelId="{4896E6E8-01B6-4F85-8B9C-C53A060EBA0C}" type="sibTrans" cxnId="{FB8A98E3-1DA4-46B2-9462-6182B5BBBF13}">
      <dgm:prSet/>
      <dgm:spPr/>
      <dgm:t>
        <a:bodyPr/>
        <a:lstStyle/>
        <a:p>
          <a:endParaRPr lang="en-US"/>
        </a:p>
      </dgm:t>
    </dgm:pt>
    <dgm:pt modelId="{3A2B5A6A-6087-4206-AB50-661EBA95C94B}" type="pres">
      <dgm:prSet presAssocID="{7CA80132-361A-49FE-839F-E8BB9F75E76E}" presName="root" presStyleCnt="0">
        <dgm:presLayoutVars>
          <dgm:dir/>
          <dgm:resizeHandles val="exact"/>
        </dgm:presLayoutVars>
      </dgm:prSet>
      <dgm:spPr/>
    </dgm:pt>
    <dgm:pt modelId="{5A9A82D7-CDBF-4FB2-AB1E-09392AD733AC}" type="pres">
      <dgm:prSet presAssocID="{55E098D6-B28F-4E5F-93F3-0AA2CA91469D}" presName="compNode" presStyleCnt="0"/>
      <dgm:spPr/>
    </dgm:pt>
    <dgm:pt modelId="{C466C1DF-4F7C-4F7A-AD72-58CBE201B06E}" type="pres">
      <dgm:prSet presAssocID="{55E098D6-B28F-4E5F-93F3-0AA2CA91469D}" presName="bgRect" presStyleLbl="bgShp" presStyleIdx="0" presStyleCnt="5"/>
      <dgm:spPr/>
    </dgm:pt>
    <dgm:pt modelId="{EFC2B20B-B653-4067-9FF9-88A94F28957C}" type="pres">
      <dgm:prSet presAssocID="{55E098D6-B28F-4E5F-93F3-0AA2CA91469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asta"/>
        </a:ext>
      </dgm:extLst>
    </dgm:pt>
    <dgm:pt modelId="{7B9F80BB-69E1-4F9B-AA6D-481CC4FF33E7}" type="pres">
      <dgm:prSet presAssocID="{55E098D6-B28F-4E5F-93F3-0AA2CA91469D}" presName="spaceRect" presStyleCnt="0"/>
      <dgm:spPr/>
    </dgm:pt>
    <dgm:pt modelId="{94022597-3294-4897-81AD-46206FEDAA26}" type="pres">
      <dgm:prSet presAssocID="{55E098D6-B28F-4E5F-93F3-0AA2CA91469D}" presName="parTx" presStyleLbl="revTx" presStyleIdx="0" presStyleCnt="5">
        <dgm:presLayoutVars>
          <dgm:chMax val="0"/>
          <dgm:chPref val="0"/>
        </dgm:presLayoutVars>
      </dgm:prSet>
      <dgm:spPr/>
    </dgm:pt>
    <dgm:pt modelId="{D38D359F-1D19-4BF1-94E7-93C9EDBA8321}" type="pres">
      <dgm:prSet presAssocID="{0BB81195-F70A-46A6-B419-C42B11DFD828}" presName="sibTrans" presStyleCnt="0"/>
      <dgm:spPr/>
    </dgm:pt>
    <dgm:pt modelId="{0375288F-8551-49BB-8BAD-80B0BE40300E}" type="pres">
      <dgm:prSet presAssocID="{6D5BF3DF-EE52-44BC-B560-E150E693367B}" presName="compNode" presStyleCnt="0"/>
      <dgm:spPr/>
    </dgm:pt>
    <dgm:pt modelId="{B5B3160B-C337-4477-8D46-2BB2913E0CD3}" type="pres">
      <dgm:prSet presAssocID="{6D5BF3DF-EE52-44BC-B560-E150E693367B}" presName="bgRect" presStyleLbl="bgShp" presStyleIdx="1" presStyleCnt="5"/>
      <dgm:spPr/>
    </dgm:pt>
    <dgm:pt modelId="{411AED77-E715-4148-8B87-FB3C4706AD56}" type="pres">
      <dgm:prSet presAssocID="{6D5BF3DF-EE52-44BC-B560-E150E693367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vocado"/>
        </a:ext>
      </dgm:extLst>
    </dgm:pt>
    <dgm:pt modelId="{09336B05-EE41-4865-9A4E-CC317D9CB3F3}" type="pres">
      <dgm:prSet presAssocID="{6D5BF3DF-EE52-44BC-B560-E150E693367B}" presName="spaceRect" presStyleCnt="0"/>
      <dgm:spPr/>
    </dgm:pt>
    <dgm:pt modelId="{777119C4-4AA2-408D-BD48-6BE3259A96B7}" type="pres">
      <dgm:prSet presAssocID="{6D5BF3DF-EE52-44BC-B560-E150E693367B}" presName="parTx" presStyleLbl="revTx" presStyleIdx="1" presStyleCnt="5">
        <dgm:presLayoutVars>
          <dgm:chMax val="0"/>
          <dgm:chPref val="0"/>
        </dgm:presLayoutVars>
      </dgm:prSet>
      <dgm:spPr/>
    </dgm:pt>
    <dgm:pt modelId="{5C00576A-67C1-40B4-85E0-0A522C0391A9}" type="pres">
      <dgm:prSet presAssocID="{3B7B6D1C-280D-4CAD-9FAF-CE91CC9D8F55}" presName="sibTrans" presStyleCnt="0"/>
      <dgm:spPr/>
    </dgm:pt>
    <dgm:pt modelId="{0374F46C-D268-4686-9DE7-257A19DD5B79}" type="pres">
      <dgm:prSet presAssocID="{A237AFB8-07C6-4B36-888F-67242753AD5C}" presName="compNode" presStyleCnt="0"/>
      <dgm:spPr/>
    </dgm:pt>
    <dgm:pt modelId="{CAB072FD-E3BE-46F0-85A3-580E7076C88C}" type="pres">
      <dgm:prSet presAssocID="{A237AFB8-07C6-4B36-888F-67242753AD5C}" presName="bgRect" presStyleLbl="bgShp" presStyleIdx="2" presStyleCnt="5"/>
      <dgm:spPr/>
    </dgm:pt>
    <dgm:pt modelId="{77EE2C42-8A1E-4512-8399-30FBBF06DBF8}" type="pres">
      <dgm:prSet presAssocID="{A237AFB8-07C6-4B36-888F-67242753AD5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NA"/>
        </a:ext>
      </dgm:extLst>
    </dgm:pt>
    <dgm:pt modelId="{5104CC1D-5600-4AD3-9CAA-C296FAEAA4C2}" type="pres">
      <dgm:prSet presAssocID="{A237AFB8-07C6-4B36-888F-67242753AD5C}" presName="spaceRect" presStyleCnt="0"/>
      <dgm:spPr/>
    </dgm:pt>
    <dgm:pt modelId="{9D8145A9-FD5C-4BF6-986C-427E0FF520DE}" type="pres">
      <dgm:prSet presAssocID="{A237AFB8-07C6-4B36-888F-67242753AD5C}" presName="parTx" presStyleLbl="revTx" presStyleIdx="2" presStyleCnt="5">
        <dgm:presLayoutVars>
          <dgm:chMax val="0"/>
          <dgm:chPref val="0"/>
        </dgm:presLayoutVars>
      </dgm:prSet>
      <dgm:spPr/>
    </dgm:pt>
    <dgm:pt modelId="{DFEC0B9A-65EE-4075-B146-861359480E06}" type="pres">
      <dgm:prSet presAssocID="{393F4654-1DAC-4363-BC0A-F3DA5ED5CBEE}" presName="sibTrans" presStyleCnt="0"/>
      <dgm:spPr/>
    </dgm:pt>
    <dgm:pt modelId="{50F80407-F79F-4D75-8287-A45625E84C0B}" type="pres">
      <dgm:prSet presAssocID="{BD564626-2C23-4D43-B0BA-887DA0731E68}" presName="compNode" presStyleCnt="0"/>
      <dgm:spPr/>
    </dgm:pt>
    <dgm:pt modelId="{739DC47B-158A-401D-8D0C-D673A5F8AA57}" type="pres">
      <dgm:prSet presAssocID="{BD564626-2C23-4D43-B0BA-887DA0731E68}" presName="bgRect" presStyleLbl="bgShp" presStyleIdx="3" presStyleCnt="5"/>
      <dgm:spPr/>
    </dgm:pt>
    <dgm:pt modelId="{532E8294-4C8C-4209-A9B7-46CAF144F241}" type="pres">
      <dgm:prSet presAssocID="{BD564626-2C23-4D43-B0BA-887DA0731E68}"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w"/>
        </a:ext>
      </dgm:extLst>
    </dgm:pt>
    <dgm:pt modelId="{E5E10903-1942-400B-B218-B26944BF400A}" type="pres">
      <dgm:prSet presAssocID="{BD564626-2C23-4D43-B0BA-887DA0731E68}" presName="spaceRect" presStyleCnt="0"/>
      <dgm:spPr/>
    </dgm:pt>
    <dgm:pt modelId="{399E4044-10A6-424A-84D7-73034564C0F7}" type="pres">
      <dgm:prSet presAssocID="{BD564626-2C23-4D43-B0BA-887DA0731E68}" presName="parTx" presStyleLbl="revTx" presStyleIdx="3" presStyleCnt="5">
        <dgm:presLayoutVars>
          <dgm:chMax val="0"/>
          <dgm:chPref val="0"/>
        </dgm:presLayoutVars>
      </dgm:prSet>
      <dgm:spPr/>
    </dgm:pt>
    <dgm:pt modelId="{8D7A954B-7D2B-4A0F-A7C2-0213F5E76374}" type="pres">
      <dgm:prSet presAssocID="{1D1D99DA-DEB2-45D7-937A-B05E127BEC71}" presName="sibTrans" presStyleCnt="0"/>
      <dgm:spPr/>
    </dgm:pt>
    <dgm:pt modelId="{FE194971-F455-43E8-9B6B-967F7CA64DC4}" type="pres">
      <dgm:prSet presAssocID="{17674887-E5FF-404E-A95C-856006B3D9CB}" presName="compNode" presStyleCnt="0"/>
      <dgm:spPr/>
    </dgm:pt>
    <dgm:pt modelId="{2B05D190-95E2-413D-BC8F-CA80829C902B}" type="pres">
      <dgm:prSet presAssocID="{17674887-E5FF-404E-A95C-856006B3D9CB}" presName="bgRect" presStyleLbl="bgShp" presStyleIdx="4" presStyleCnt="5"/>
      <dgm:spPr/>
    </dgm:pt>
    <dgm:pt modelId="{238E84EE-54ED-409B-93D2-897E42897899}" type="pres">
      <dgm:prSet presAssocID="{17674887-E5FF-404E-A95C-856006B3D9C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oughnut"/>
        </a:ext>
      </dgm:extLst>
    </dgm:pt>
    <dgm:pt modelId="{CC4928AB-1282-4612-8891-363FCD429BCF}" type="pres">
      <dgm:prSet presAssocID="{17674887-E5FF-404E-A95C-856006B3D9CB}" presName="spaceRect" presStyleCnt="0"/>
      <dgm:spPr/>
    </dgm:pt>
    <dgm:pt modelId="{EBE9CE9B-A878-4439-AEFB-7C8EFF3D5E0C}" type="pres">
      <dgm:prSet presAssocID="{17674887-E5FF-404E-A95C-856006B3D9CB}" presName="parTx" presStyleLbl="revTx" presStyleIdx="4" presStyleCnt="5">
        <dgm:presLayoutVars>
          <dgm:chMax val="0"/>
          <dgm:chPref val="0"/>
        </dgm:presLayoutVars>
      </dgm:prSet>
      <dgm:spPr/>
    </dgm:pt>
  </dgm:ptLst>
  <dgm:cxnLst>
    <dgm:cxn modelId="{192BA71B-B937-41AB-8BA3-C0029187BA1A}" srcId="{7CA80132-361A-49FE-839F-E8BB9F75E76E}" destId="{6D5BF3DF-EE52-44BC-B560-E150E693367B}" srcOrd="1" destOrd="0" parTransId="{142D5206-E2BC-4CC6-8AB9-AE05E988026C}" sibTransId="{3B7B6D1C-280D-4CAD-9FAF-CE91CC9D8F55}"/>
    <dgm:cxn modelId="{C5528225-9AED-4FA4-A9BF-0FA146907630}" type="presOf" srcId="{55E098D6-B28F-4E5F-93F3-0AA2CA91469D}" destId="{94022597-3294-4897-81AD-46206FEDAA26}" srcOrd="0" destOrd="0" presId="urn:microsoft.com/office/officeart/2018/2/layout/IconVerticalSolidList"/>
    <dgm:cxn modelId="{4216E837-0F89-4121-8309-00985979B284}" srcId="{7CA80132-361A-49FE-839F-E8BB9F75E76E}" destId="{BD564626-2C23-4D43-B0BA-887DA0731E68}" srcOrd="3" destOrd="0" parTransId="{F14213F5-B23A-4D43-9468-C32C491A257D}" sibTransId="{1D1D99DA-DEB2-45D7-937A-B05E127BEC71}"/>
    <dgm:cxn modelId="{E4D0794B-D95F-463F-A8AC-22E728575F6A}" type="presOf" srcId="{6D5BF3DF-EE52-44BC-B560-E150E693367B}" destId="{777119C4-4AA2-408D-BD48-6BE3259A96B7}" srcOrd="0" destOrd="0" presId="urn:microsoft.com/office/officeart/2018/2/layout/IconVerticalSolidList"/>
    <dgm:cxn modelId="{D41F464F-B57B-4662-81CB-1915E171CD81}" type="presOf" srcId="{BD564626-2C23-4D43-B0BA-887DA0731E68}" destId="{399E4044-10A6-424A-84D7-73034564C0F7}" srcOrd="0" destOrd="0" presId="urn:microsoft.com/office/officeart/2018/2/layout/IconVerticalSolidList"/>
    <dgm:cxn modelId="{C21DEF4F-A687-417B-87C8-804FD58B238D}" type="presOf" srcId="{A237AFB8-07C6-4B36-888F-67242753AD5C}" destId="{9D8145A9-FD5C-4BF6-986C-427E0FF520DE}" srcOrd="0" destOrd="0" presId="urn:microsoft.com/office/officeart/2018/2/layout/IconVerticalSolidList"/>
    <dgm:cxn modelId="{36CFECCD-FD88-4763-B0AE-D5D81D47CF05}" type="presOf" srcId="{17674887-E5FF-404E-A95C-856006B3D9CB}" destId="{EBE9CE9B-A878-4439-AEFB-7C8EFF3D5E0C}" srcOrd="0" destOrd="0" presId="urn:microsoft.com/office/officeart/2018/2/layout/IconVerticalSolidList"/>
    <dgm:cxn modelId="{112A59D0-7933-46E3-8CB2-F9A46BBB98E6}" type="presOf" srcId="{7CA80132-361A-49FE-839F-E8BB9F75E76E}" destId="{3A2B5A6A-6087-4206-AB50-661EBA95C94B}" srcOrd="0" destOrd="0" presId="urn:microsoft.com/office/officeart/2018/2/layout/IconVerticalSolidList"/>
    <dgm:cxn modelId="{FB8A98E3-1DA4-46B2-9462-6182B5BBBF13}" srcId="{7CA80132-361A-49FE-839F-E8BB9F75E76E}" destId="{17674887-E5FF-404E-A95C-856006B3D9CB}" srcOrd="4" destOrd="0" parTransId="{92A6CF8D-4201-446D-9E3F-028234B69F17}" sibTransId="{4896E6E8-01B6-4F85-8B9C-C53A060EBA0C}"/>
    <dgm:cxn modelId="{05EDA1F7-EA08-4A4C-9724-E7F58F1F325A}" srcId="{7CA80132-361A-49FE-839F-E8BB9F75E76E}" destId="{55E098D6-B28F-4E5F-93F3-0AA2CA91469D}" srcOrd="0" destOrd="0" parTransId="{82CED404-C722-4A01-B09A-11E9F18F6FCB}" sibTransId="{0BB81195-F70A-46A6-B419-C42B11DFD828}"/>
    <dgm:cxn modelId="{1FA901F9-1347-4953-878C-B1E198480B1D}" srcId="{7CA80132-361A-49FE-839F-E8BB9F75E76E}" destId="{A237AFB8-07C6-4B36-888F-67242753AD5C}" srcOrd="2" destOrd="0" parTransId="{184F6C5C-7275-4DAB-9AA1-9E441518DEFE}" sibTransId="{393F4654-1DAC-4363-BC0A-F3DA5ED5CBEE}"/>
    <dgm:cxn modelId="{9F5DB591-0F25-4DC5-8FE9-04232CA24B69}" type="presParOf" srcId="{3A2B5A6A-6087-4206-AB50-661EBA95C94B}" destId="{5A9A82D7-CDBF-4FB2-AB1E-09392AD733AC}" srcOrd="0" destOrd="0" presId="urn:microsoft.com/office/officeart/2018/2/layout/IconVerticalSolidList"/>
    <dgm:cxn modelId="{60C9C356-DBBD-4A09-BB10-86224EC293AD}" type="presParOf" srcId="{5A9A82D7-CDBF-4FB2-AB1E-09392AD733AC}" destId="{C466C1DF-4F7C-4F7A-AD72-58CBE201B06E}" srcOrd="0" destOrd="0" presId="urn:microsoft.com/office/officeart/2018/2/layout/IconVerticalSolidList"/>
    <dgm:cxn modelId="{89151042-A1F5-482D-97DF-2B98F97C6D11}" type="presParOf" srcId="{5A9A82D7-CDBF-4FB2-AB1E-09392AD733AC}" destId="{EFC2B20B-B653-4067-9FF9-88A94F28957C}" srcOrd="1" destOrd="0" presId="urn:microsoft.com/office/officeart/2018/2/layout/IconVerticalSolidList"/>
    <dgm:cxn modelId="{12BD3F5A-B2A6-4050-A9AE-CE2202EBD239}" type="presParOf" srcId="{5A9A82D7-CDBF-4FB2-AB1E-09392AD733AC}" destId="{7B9F80BB-69E1-4F9B-AA6D-481CC4FF33E7}" srcOrd="2" destOrd="0" presId="urn:microsoft.com/office/officeart/2018/2/layout/IconVerticalSolidList"/>
    <dgm:cxn modelId="{68FE9ACC-DB3A-4F9C-BCB2-30DEBF78BF5F}" type="presParOf" srcId="{5A9A82D7-CDBF-4FB2-AB1E-09392AD733AC}" destId="{94022597-3294-4897-81AD-46206FEDAA26}" srcOrd="3" destOrd="0" presId="urn:microsoft.com/office/officeart/2018/2/layout/IconVerticalSolidList"/>
    <dgm:cxn modelId="{6B1C1D0C-DCF9-4147-A803-B7DE1F7D19D5}" type="presParOf" srcId="{3A2B5A6A-6087-4206-AB50-661EBA95C94B}" destId="{D38D359F-1D19-4BF1-94E7-93C9EDBA8321}" srcOrd="1" destOrd="0" presId="urn:microsoft.com/office/officeart/2018/2/layout/IconVerticalSolidList"/>
    <dgm:cxn modelId="{FC756782-AF47-4AD2-B7A9-E871AB83D856}" type="presParOf" srcId="{3A2B5A6A-6087-4206-AB50-661EBA95C94B}" destId="{0375288F-8551-49BB-8BAD-80B0BE40300E}" srcOrd="2" destOrd="0" presId="urn:microsoft.com/office/officeart/2018/2/layout/IconVerticalSolidList"/>
    <dgm:cxn modelId="{BC75339B-9436-44C9-AC5F-741B37EC7327}" type="presParOf" srcId="{0375288F-8551-49BB-8BAD-80B0BE40300E}" destId="{B5B3160B-C337-4477-8D46-2BB2913E0CD3}" srcOrd="0" destOrd="0" presId="urn:microsoft.com/office/officeart/2018/2/layout/IconVerticalSolidList"/>
    <dgm:cxn modelId="{C0574A54-512A-4E5C-B158-63A2C197A279}" type="presParOf" srcId="{0375288F-8551-49BB-8BAD-80B0BE40300E}" destId="{411AED77-E715-4148-8B87-FB3C4706AD56}" srcOrd="1" destOrd="0" presId="urn:microsoft.com/office/officeart/2018/2/layout/IconVerticalSolidList"/>
    <dgm:cxn modelId="{D0B21926-F6B7-4546-8ACA-9A7CCD7BAFE5}" type="presParOf" srcId="{0375288F-8551-49BB-8BAD-80B0BE40300E}" destId="{09336B05-EE41-4865-9A4E-CC317D9CB3F3}" srcOrd="2" destOrd="0" presId="urn:microsoft.com/office/officeart/2018/2/layout/IconVerticalSolidList"/>
    <dgm:cxn modelId="{8FB81614-D847-4A2E-961E-5F2789EE382D}" type="presParOf" srcId="{0375288F-8551-49BB-8BAD-80B0BE40300E}" destId="{777119C4-4AA2-408D-BD48-6BE3259A96B7}" srcOrd="3" destOrd="0" presId="urn:microsoft.com/office/officeart/2018/2/layout/IconVerticalSolidList"/>
    <dgm:cxn modelId="{B3BBF464-CCE7-447F-9543-D244214018DF}" type="presParOf" srcId="{3A2B5A6A-6087-4206-AB50-661EBA95C94B}" destId="{5C00576A-67C1-40B4-85E0-0A522C0391A9}" srcOrd="3" destOrd="0" presId="urn:microsoft.com/office/officeart/2018/2/layout/IconVerticalSolidList"/>
    <dgm:cxn modelId="{17D784BA-B899-46BA-9C8C-04F81277B62F}" type="presParOf" srcId="{3A2B5A6A-6087-4206-AB50-661EBA95C94B}" destId="{0374F46C-D268-4686-9DE7-257A19DD5B79}" srcOrd="4" destOrd="0" presId="urn:microsoft.com/office/officeart/2018/2/layout/IconVerticalSolidList"/>
    <dgm:cxn modelId="{CA170FD0-11FF-44EB-89AB-5260E158A0CA}" type="presParOf" srcId="{0374F46C-D268-4686-9DE7-257A19DD5B79}" destId="{CAB072FD-E3BE-46F0-85A3-580E7076C88C}" srcOrd="0" destOrd="0" presId="urn:microsoft.com/office/officeart/2018/2/layout/IconVerticalSolidList"/>
    <dgm:cxn modelId="{161B006D-0BE7-453E-B80F-99A79FEEBDA8}" type="presParOf" srcId="{0374F46C-D268-4686-9DE7-257A19DD5B79}" destId="{77EE2C42-8A1E-4512-8399-30FBBF06DBF8}" srcOrd="1" destOrd="0" presId="urn:microsoft.com/office/officeart/2018/2/layout/IconVerticalSolidList"/>
    <dgm:cxn modelId="{913ACD2C-BE1B-49A5-90F7-9C9E9BBD5E18}" type="presParOf" srcId="{0374F46C-D268-4686-9DE7-257A19DD5B79}" destId="{5104CC1D-5600-4AD3-9CAA-C296FAEAA4C2}" srcOrd="2" destOrd="0" presId="urn:microsoft.com/office/officeart/2018/2/layout/IconVerticalSolidList"/>
    <dgm:cxn modelId="{DB463319-9081-4882-BCC7-0ECA7B919815}" type="presParOf" srcId="{0374F46C-D268-4686-9DE7-257A19DD5B79}" destId="{9D8145A9-FD5C-4BF6-986C-427E0FF520DE}" srcOrd="3" destOrd="0" presId="urn:microsoft.com/office/officeart/2018/2/layout/IconVerticalSolidList"/>
    <dgm:cxn modelId="{18DC131B-0F15-4079-A1F5-730BA9499986}" type="presParOf" srcId="{3A2B5A6A-6087-4206-AB50-661EBA95C94B}" destId="{DFEC0B9A-65EE-4075-B146-861359480E06}" srcOrd="5" destOrd="0" presId="urn:microsoft.com/office/officeart/2018/2/layout/IconVerticalSolidList"/>
    <dgm:cxn modelId="{D545B3FB-3B8D-42D6-8D24-0F03CD8DB8D4}" type="presParOf" srcId="{3A2B5A6A-6087-4206-AB50-661EBA95C94B}" destId="{50F80407-F79F-4D75-8287-A45625E84C0B}" srcOrd="6" destOrd="0" presId="urn:microsoft.com/office/officeart/2018/2/layout/IconVerticalSolidList"/>
    <dgm:cxn modelId="{11E5A8F8-1A45-4BC0-AB8C-32C5792C04BF}" type="presParOf" srcId="{50F80407-F79F-4D75-8287-A45625E84C0B}" destId="{739DC47B-158A-401D-8D0C-D673A5F8AA57}" srcOrd="0" destOrd="0" presId="urn:microsoft.com/office/officeart/2018/2/layout/IconVerticalSolidList"/>
    <dgm:cxn modelId="{2CAC6353-A989-4AB8-8A7B-635D00EEBC62}" type="presParOf" srcId="{50F80407-F79F-4D75-8287-A45625E84C0B}" destId="{532E8294-4C8C-4209-A9B7-46CAF144F241}" srcOrd="1" destOrd="0" presId="urn:microsoft.com/office/officeart/2018/2/layout/IconVerticalSolidList"/>
    <dgm:cxn modelId="{07B766CB-C52A-48DC-AE8B-3B4DB62EE59F}" type="presParOf" srcId="{50F80407-F79F-4D75-8287-A45625E84C0B}" destId="{E5E10903-1942-400B-B218-B26944BF400A}" srcOrd="2" destOrd="0" presId="urn:microsoft.com/office/officeart/2018/2/layout/IconVerticalSolidList"/>
    <dgm:cxn modelId="{B1A42A84-EE72-4951-AA5F-5ED3763A5166}" type="presParOf" srcId="{50F80407-F79F-4D75-8287-A45625E84C0B}" destId="{399E4044-10A6-424A-84D7-73034564C0F7}" srcOrd="3" destOrd="0" presId="urn:microsoft.com/office/officeart/2018/2/layout/IconVerticalSolidList"/>
    <dgm:cxn modelId="{F53A1741-78C8-485D-91C4-B18E7DDAE4FC}" type="presParOf" srcId="{3A2B5A6A-6087-4206-AB50-661EBA95C94B}" destId="{8D7A954B-7D2B-4A0F-A7C2-0213F5E76374}" srcOrd="7" destOrd="0" presId="urn:microsoft.com/office/officeart/2018/2/layout/IconVerticalSolidList"/>
    <dgm:cxn modelId="{5BB938CF-6816-4908-82DB-493FCD1AB513}" type="presParOf" srcId="{3A2B5A6A-6087-4206-AB50-661EBA95C94B}" destId="{FE194971-F455-43E8-9B6B-967F7CA64DC4}" srcOrd="8" destOrd="0" presId="urn:microsoft.com/office/officeart/2018/2/layout/IconVerticalSolidList"/>
    <dgm:cxn modelId="{B2D55FEB-0A0C-479B-8896-74F97864A4B7}" type="presParOf" srcId="{FE194971-F455-43E8-9B6B-967F7CA64DC4}" destId="{2B05D190-95E2-413D-BC8F-CA80829C902B}" srcOrd="0" destOrd="0" presId="urn:microsoft.com/office/officeart/2018/2/layout/IconVerticalSolidList"/>
    <dgm:cxn modelId="{7D1238CB-9454-434C-93AF-321066D8ADAA}" type="presParOf" srcId="{FE194971-F455-43E8-9B6B-967F7CA64DC4}" destId="{238E84EE-54ED-409B-93D2-897E42897899}" srcOrd="1" destOrd="0" presId="urn:microsoft.com/office/officeart/2018/2/layout/IconVerticalSolidList"/>
    <dgm:cxn modelId="{F473302C-DCC8-48C6-B237-84BA6D98D037}" type="presParOf" srcId="{FE194971-F455-43E8-9B6B-967F7CA64DC4}" destId="{CC4928AB-1282-4612-8891-363FCD429BCF}" srcOrd="2" destOrd="0" presId="urn:microsoft.com/office/officeart/2018/2/layout/IconVerticalSolidList"/>
    <dgm:cxn modelId="{2CD5830C-4738-402C-AEBF-420656003925}" type="presParOf" srcId="{FE194971-F455-43E8-9B6B-967F7CA64DC4}" destId="{EBE9CE9B-A878-4439-AEFB-7C8EFF3D5E0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D75A59E-4E7D-4565-BE27-AEC61D76D859}" type="doc">
      <dgm:prSet loTypeId="urn:microsoft.com/office/officeart/2018/5/layout/CenteredIconLabelDescriptionList" loCatId="icon" qsTypeId="urn:microsoft.com/office/officeart/2005/8/quickstyle/simple1" qsCatId="simple" csTypeId="urn:microsoft.com/office/officeart/2018/5/colors/Iconchunking_neutralbg_colorful2" csCatId="colorful" phldr="1"/>
      <dgm:spPr/>
      <dgm:t>
        <a:bodyPr/>
        <a:lstStyle/>
        <a:p>
          <a:endParaRPr lang="en-US"/>
        </a:p>
      </dgm:t>
    </dgm:pt>
    <dgm:pt modelId="{01F9447C-BB68-43DD-9826-C7F79E4E52FA}">
      <dgm:prSet/>
      <dgm:spPr/>
      <dgm:t>
        <a:bodyPr/>
        <a:lstStyle/>
        <a:p>
          <a:pPr>
            <a:defRPr b="1"/>
          </a:pPr>
          <a:r>
            <a:rPr lang="en-GB"/>
            <a:t>Macro Nutrients:</a:t>
          </a:r>
          <a:endParaRPr lang="en-US"/>
        </a:p>
      </dgm:t>
    </dgm:pt>
    <dgm:pt modelId="{B936CD55-CAD4-4985-888B-F82FBCE6E178}" type="parTrans" cxnId="{B9D78ABA-B237-497D-9A42-E66C9983DBFD}">
      <dgm:prSet/>
      <dgm:spPr/>
      <dgm:t>
        <a:bodyPr/>
        <a:lstStyle/>
        <a:p>
          <a:endParaRPr lang="en-US"/>
        </a:p>
      </dgm:t>
    </dgm:pt>
    <dgm:pt modelId="{5CB748EC-DEEC-40F0-83F0-7859154D642A}" type="sibTrans" cxnId="{B9D78ABA-B237-497D-9A42-E66C9983DBFD}">
      <dgm:prSet/>
      <dgm:spPr/>
      <dgm:t>
        <a:bodyPr/>
        <a:lstStyle/>
        <a:p>
          <a:endParaRPr lang="en-US"/>
        </a:p>
      </dgm:t>
    </dgm:pt>
    <dgm:pt modelId="{498FCD13-63E9-4117-BAB9-B35663F11F09}">
      <dgm:prSet custT="1"/>
      <dgm:spPr/>
      <dgm:t>
        <a:bodyPr/>
        <a:lstStyle/>
        <a:p>
          <a:r>
            <a:rPr lang="en-GB" sz="2000" dirty="0"/>
            <a:t>Energy – (factor in disease related factors)</a:t>
          </a:r>
          <a:endParaRPr lang="en-US" sz="2000" dirty="0"/>
        </a:p>
      </dgm:t>
    </dgm:pt>
    <dgm:pt modelId="{84680981-3AA4-4423-A7FD-1B28B3A188D0}" type="parTrans" cxnId="{3E78BFAF-2069-4335-A9FD-B0E1CDA63962}">
      <dgm:prSet/>
      <dgm:spPr/>
      <dgm:t>
        <a:bodyPr/>
        <a:lstStyle/>
        <a:p>
          <a:endParaRPr lang="en-US"/>
        </a:p>
      </dgm:t>
    </dgm:pt>
    <dgm:pt modelId="{7E423F65-A68F-4731-9AB4-055110DD214B}" type="sibTrans" cxnId="{3E78BFAF-2069-4335-A9FD-B0E1CDA63962}">
      <dgm:prSet/>
      <dgm:spPr/>
      <dgm:t>
        <a:bodyPr/>
        <a:lstStyle/>
        <a:p>
          <a:endParaRPr lang="en-US"/>
        </a:p>
      </dgm:t>
    </dgm:pt>
    <dgm:pt modelId="{D0947A23-1E93-40DB-AAA8-DD72A6743AE2}">
      <dgm:prSet custT="1"/>
      <dgm:spPr/>
      <dgm:t>
        <a:bodyPr/>
        <a:lstStyle/>
        <a:p>
          <a:r>
            <a:rPr lang="en-GB" sz="2000" dirty="0"/>
            <a:t>Protein</a:t>
          </a:r>
          <a:endParaRPr lang="en-US" sz="2000" dirty="0"/>
        </a:p>
      </dgm:t>
    </dgm:pt>
    <dgm:pt modelId="{9368E1C4-EFC1-403E-BC71-BB2A41D0E4D8}" type="parTrans" cxnId="{F83FBB63-41A5-49A8-801F-8764E25C6582}">
      <dgm:prSet/>
      <dgm:spPr/>
      <dgm:t>
        <a:bodyPr/>
        <a:lstStyle/>
        <a:p>
          <a:endParaRPr lang="en-US"/>
        </a:p>
      </dgm:t>
    </dgm:pt>
    <dgm:pt modelId="{1AF7CCBD-3582-4E1E-A2DF-0128DCF10D6D}" type="sibTrans" cxnId="{F83FBB63-41A5-49A8-801F-8764E25C6582}">
      <dgm:prSet/>
      <dgm:spPr/>
      <dgm:t>
        <a:bodyPr/>
        <a:lstStyle/>
        <a:p>
          <a:endParaRPr lang="en-US"/>
        </a:p>
      </dgm:t>
    </dgm:pt>
    <dgm:pt modelId="{A1F7F36D-8126-462A-B772-0F2FEBF7D924}">
      <dgm:prSet custT="1"/>
      <dgm:spPr/>
      <dgm:t>
        <a:bodyPr/>
        <a:lstStyle/>
        <a:p>
          <a:r>
            <a:rPr lang="en-GB" sz="2000" dirty="0"/>
            <a:t>Fluid (increased requirements)</a:t>
          </a:r>
          <a:endParaRPr lang="en-US" sz="2000" dirty="0"/>
        </a:p>
      </dgm:t>
    </dgm:pt>
    <dgm:pt modelId="{FE0AC93F-9C8A-4FD1-9F77-F226DC1EE732}" type="parTrans" cxnId="{91C61B51-E2DA-4F41-B6F8-154938B4913E}">
      <dgm:prSet/>
      <dgm:spPr/>
      <dgm:t>
        <a:bodyPr/>
        <a:lstStyle/>
        <a:p>
          <a:endParaRPr lang="en-US"/>
        </a:p>
      </dgm:t>
    </dgm:pt>
    <dgm:pt modelId="{066355E5-3AF0-45C4-A910-B3C6F539E305}" type="sibTrans" cxnId="{91C61B51-E2DA-4F41-B6F8-154938B4913E}">
      <dgm:prSet/>
      <dgm:spPr/>
      <dgm:t>
        <a:bodyPr/>
        <a:lstStyle/>
        <a:p>
          <a:endParaRPr lang="en-US"/>
        </a:p>
      </dgm:t>
    </dgm:pt>
    <dgm:pt modelId="{BBD21173-BC4B-430E-AD77-6E38D011B04B}">
      <dgm:prSet/>
      <dgm:spPr/>
      <dgm:t>
        <a:bodyPr/>
        <a:lstStyle/>
        <a:p>
          <a:pPr>
            <a:defRPr b="1"/>
          </a:pPr>
          <a:r>
            <a:rPr lang="en-GB"/>
            <a:t>Micronutrients:</a:t>
          </a:r>
          <a:endParaRPr lang="en-US"/>
        </a:p>
      </dgm:t>
    </dgm:pt>
    <dgm:pt modelId="{9237CBC2-0DAE-4A71-BA41-DE6D10E8B4E8}" type="parTrans" cxnId="{AD839BB6-665E-4493-A594-D802AB4DFA1A}">
      <dgm:prSet/>
      <dgm:spPr/>
      <dgm:t>
        <a:bodyPr/>
        <a:lstStyle/>
        <a:p>
          <a:endParaRPr lang="en-US"/>
        </a:p>
      </dgm:t>
    </dgm:pt>
    <dgm:pt modelId="{BDAE2CD9-D4B0-42FA-A7FE-EA4F6A3D2D28}" type="sibTrans" cxnId="{AD839BB6-665E-4493-A594-D802AB4DFA1A}">
      <dgm:prSet/>
      <dgm:spPr/>
      <dgm:t>
        <a:bodyPr/>
        <a:lstStyle/>
        <a:p>
          <a:endParaRPr lang="en-US"/>
        </a:p>
      </dgm:t>
    </dgm:pt>
    <dgm:pt modelId="{919956C6-5E90-4A54-A742-17BAB4AA36D6}">
      <dgm:prSet/>
      <dgm:spPr/>
      <dgm:t>
        <a:bodyPr/>
        <a:lstStyle/>
        <a:p>
          <a:r>
            <a:rPr lang="en-GB"/>
            <a:t>Zn, Se, Vit D, A, C, E, B vitamins, folic acid</a:t>
          </a:r>
          <a:endParaRPr lang="en-US"/>
        </a:p>
      </dgm:t>
    </dgm:pt>
    <dgm:pt modelId="{18FE3727-67CD-4B61-A525-4579CDA43A19}" type="parTrans" cxnId="{C8BE8DCC-4CA5-4B9A-846D-F0E53DB18332}">
      <dgm:prSet/>
      <dgm:spPr/>
      <dgm:t>
        <a:bodyPr/>
        <a:lstStyle/>
        <a:p>
          <a:endParaRPr lang="en-US"/>
        </a:p>
      </dgm:t>
    </dgm:pt>
    <dgm:pt modelId="{5C4C9280-204C-4843-A300-9DADA300AB2C}" type="sibTrans" cxnId="{C8BE8DCC-4CA5-4B9A-846D-F0E53DB18332}">
      <dgm:prSet/>
      <dgm:spPr/>
      <dgm:t>
        <a:bodyPr/>
        <a:lstStyle/>
        <a:p>
          <a:endParaRPr lang="en-US"/>
        </a:p>
      </dgm:t>
    </dgm:pt>
    <dgm:pt modelId="{F184B0B1-DDC2-43DE-B6F3-85E6D2E73231}">
      <dgm:prSet/>
      <dgm:spPr/>
      <dgm:t>
        <a:bodyPr/>
        <a:lstStyle/>
        <a:p>
          <a:r>
            <a:rPr lang="en-GB"/>
            <a:t>Iron – (absence of iron overload)</a:t>
          </a:r>
          <a:endParaRPr lang="en-US"/>
        </a:p>
      </dgm:t>
    </dgm:pt>
    <dgm:pt modelId="{8AF75E34-4F22-4393-B7F4-907AC9C10048}" type="parTrans" cxnId="{3DD3E7F0-7BF3-47A5-89EC-5B4E106F86DB}">
      <dgm:prSet/>
      <dgm:spPr/>
      <dgm:t>
        <a:bodyPr/>
        <a:lstStyle/>
        <a:p>
          <a:endParaRPr lang="en-US"/>
        </a:p>
      </dgm:t>
    </dgm:pt>
    <dgm:pt modelId="{1C47318E-39A9-44C8-91FA-13A03687591D}" type="sibTrans" cxnId="{3DD3E7F0-7BF3-47A5-89EC-5B4E106F86DB}">
      <dgm:prSet/>
      <dgm:spPr/>
      <dgm:t>
        <a:bodyPr/>
        <a:lstStyle/>
        <a:p>
          <a:endParaRPr lang="en-US"/>
        </a:p>
      </dgm:t>
    </dgm:pt>
    <dgm:pt modelId="{E608CCA5-AB10-4608-9E0D-82D7067CC988}">
      <dgm:prSet/>
      <dgm:spPr/>
      <dgm:t>
        <a:bodyPr/>
        <a:lstStyle/>
        <a:p>
          <a:r>
            <a:rPr lang="en-GB"/>
            <a:t>Omega 3 Fatty acids</a:t>
          </a:r>
          <a:endParaRPr lang="en-US"/>
        </a:p>
      </dgm:t>
    </dgm:pt>
    <dgm:pt modelId="{929CED7E-7C28-4619-9DC1-7F358A7581E5}" type="parTrans" cxnId="{3EA54F65-0172-47C9-A775-9DFD8902A0F7}">
      <dgm:prSet/>
      <dgm:spPr/>
      <dgm:t>
        <a:bodyPr/>
        <a:lstStyle/>
        <a:p>
          <a:endParaRPr lang="en-US"/>
        </a:p>
      </dgm:t>
    </dgm:pt>
    <dgm:pt modelId="{69B7399F-53C8-439D-BD65-A40A0F5E2DB8}" type="sibTrans" cxnId="{3EA54F65-0172-47C9-A775-9DFD8902A0F7}">
      <dgm:prSet/>
      <dgm:spPr/>
      <dgm:t>
        <a:bodyPr/>
        <a:lstStyle/>
        <a:p>
          <a:endParaRPr lang="en-US"/>
        </a:p>
      </dgm:t>
    </dgm:pt>
    <dgm:pt modelId="{81C0FA08-2A4E-4C2C-B972-17B956266751}" type="pres">
      <dgm:prSet presAssocID="{5D75A59E-4E7D-4565-BE27-AEC61D76D859}" presName="root" presStyleCnt="0">
        <dgm:presLayoutVars>
          <dgm:dir/>
          <dgm:resizeHandles val="exact"/>
        </dgm:presLayoutVars>
      </dgm:prSet>
      <dgm:spPr/>
    </dgm:pt>
    <dgm:pt modelId="{EC3BCED4-4971-4F5D-B518-6B150B7DFF4C}" type="pres">
      <dgm:prSet presAssocID="{01F9447C-BB68-43DD-9826-C7F79E4E52FA}" presName="compNode" presStyleCnt="0"/>
      <dgm:spPr/>
    </dgm:pt>
    <dgm:pt modelId="{28CC04B5-E611-4137-8D48-4C306788024D}" type="pres">
      <dgm:prSet presAssocID="{01F9447C-BB68-43DD-9826-C7F79E4E52F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NA"/>
        </a:ext>
      </dgm:extLst>
    </dgm:pt>
    <dgm:pt modelId="{CE638DD6-2A40-4C17-90F1-7394E2E410FF}" type="pres">
      <dgm:prSet presAssocID="{01F9447C-BB68-43DD-9826-C7F79E4E52FA}" presName="iconSpace" presStyleCnt="0"/>
      <dgm:spPr/>
    </dgm:pt>
    <dgm:pt modelId="{7CD6A130-9D46-480A-8A31-CEEA52702DFA}" type="pres">
      <dgm:prSet presAssocID="{01F9447C-BB68-43DD-9826-C7F79E4E52FA}" presName="parTx" presStyleLbl="revTx" presStyleIdx="0" presStyleCnt="4">
        <dgm:presLayoutVars>
          <dgm:chMax val="0"/>
          <dgm:chPref val="0"/>
        </dgm:presLayoutVars>
      </dgm:prSet>
      <dgm:spPr/>
    </dgm:pt>
    <dgm:pt modelId="{AF55D188-5D02-449E-99E7-834B472E6131}" type="pres">
      <dgm:prSet presAssocID="{01F9447C-BB68-43DD-9826-C7F79E4E52FA}" presName="txSpace" presStyleCnt="0"/>
      <dgm:spPr/>
    </dgm:pt>
    <dgm:pt modelId="{8C16B2CD-C0CC-452F-8C26-1E0A9B1E90D5}" type="pres">
      <dgm:prSet presAssocID="{01F9447C-BB68-43DD-9826-C7F79E4E52FA}" presName="desTx" presStyleLbl="revTx" presStyleIdx="1" presStyleCnt="4">
        <dgm:presLayoutVars/>
      </dgm:prSet>
      <dgm:spPr/>
    </dgm:pt>
    <dgm:pt modelId="{8971822B-E96E-474E-AE33-98AFCF4FBFD6}" type="pres">
      <dgm:prSet presAssocID="{5CB748EC-DEEC-40F0-83F0-7859154D642A}" presName="sibTrans" presStyleCnt="0"/>
      <dgm:spPr/>
    </dgm:pt>
    <dgm:pt modelId="{C5FE7B31-02E3-4AE5-8A18-CBC84F7A64C6}" type="pres">
      <dgm:prSet presAssocID="{BBD21173-BC4B-430E-AD77-6E38D011B04B}" presName="compNode" presStyleCnt="0"/>
      <dgm:spPr/>
    </dgm:pt>
    <dgm:pt modelId="{236BAF2F-588B-4909-91D5-DA31D59966AB}" type="pres">
      <dgm:prSet presAssocID="{BBD21173-BC4B-430E-AD77-6E38D011B04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idneys"/>
        </a:ext>
      </dgm:extLst>
    </dgm:pt>
    <dgm:pt modelId="{A93168F2-289E-43A0-B44C-429F969F1FE4}" type="pres">
      <dgm:prSet presAssocID="{BBD21173-BC4B-430E-AD77-6E38D011B04B}" presName="iconSpace" presStyleCnt="0"/>
      <dgm:spPr/>
    </dgm:pt>
    <dgm:pt modelId="{C4E63DBE-BB59-4E38-A80C-8996021B3BEC}" type="pres">
      <dgm:prSet presAssocID="{BBD21173-BC4B-430E-AD77-6E38D011B04B}" presName="parTx" presStyleLbl="revTx" presStyleIdx="2" presStyleCnt="4">
        <dgm:presLayoutVars>
          <dgm:chMax val="0"/>
          <dgm:chPref val="0"/>
        </dgm:presLayoutVars>
      </dgm:prSet>
      <dgm:spPr/>
    </dgm:pt>
    <dgm:pt modelId="{DB63623D-3BEE-4E88-AA60-2B81F2566F63}" type="pres">
      <dgm:prSet presAssocID="{BBD21173-BC4B-430E-AD77-6E38D011B04B}" presName="txSpace" presStyleCnt="0"/>
      <dgm:spPr/>
    </dgm:pt>
    <dgm:pt modelId="{62D27366-8580-40B2-BA23-AC605E78BA64}" type="pres">
      <dgm:prSet presAssocID="{BBD21173-BC4B-430E-AD77-6E38D011B04B}" presName="desTx" presStyleLbl="revTx" presStyleIdx="3" presStyleCnt="4">
        <dgm:presLayoutVars/>
      </dgm:prSet>
      <dgm:spPr/>
    </dgm:pt>
  </dgm:ptLst>
  <dgm:cxnLst>
    <dgm:cxn modelId="{BDE90F12-BD18-42E7-852F-83EFD4AD3C74}" type="presOf" srcId="{E608CCA5-AB10-4608-9E0D-82D7067CC988}" destId="{62D27366-8580-40B2-BA23-AC605E78BA64}" srcOrd="0" destOrd="2" presId="urn:microsoft.com/office/officeart/2018/5/layout/CenteredIconLabelDescriptionList"/>
    <dgm:cxn modelId="{A284F815-4C04-4C41-AB82-EE4E766D795D}" type="presOf" srcId="{A1F7F36D-8126-462A-B772-0F2FEBF7D924}" destId="{8C16B2CD-C0CC-452F-8C26-1E0A9B1E90D5}" srcOrd="0" destOrd="2" presId="urn:microsoft.com/office/officeart/2018/5/layout/CenteredIconLabelDescriptionList"/>
    <dgm:cxn modelId="{8DA1731F-6591-4AAF-A656-324A4A23DEE6}" type="presOf" srcId="{919956C6-5E90-4A54-A742-17BAB4AA36D6}" destId="{62D27366-8580-40B2-BA23-AC605E78BA64}" srcOrd="0" destOrd="0" presId="urn:microsoft.com/office/officeart/2018/5/layout/CenteredIconLabelDescriptionList"/>
    <dgm:cxn modelId="{F83FBB63-41A5-49A8-801F-8764E25C6582}" srcId="{01F9447C-BB68-43DD-9826-C7F79E4E52FA}" destId="{D0947A23-1E93-40DB-AAA8-DD72A6743AE2}" srcOrd="1" destOrd="0" parTransId="{9368E1C4-EFC1-403E-BC71-BB2A41D0E4D8}" sibTransId="{1AF7CCBD-3582-4E1E-A2DF-0128DCF10D6D}"/>
    <dgm:cxn modelId="{3EA54F65-0172-47C9-A775-9DFD8902A0F7}" srcId="{BBD21173-BC4B-430E-AD77-6E38D011B04B}" destId="{E608CCA5-AB10-4608-9E0D-82D7067CC988}" srcOrd="2" destOrd="0" parTransId="{929CED7E-7C28-4619-9DC1-7F358A7581E5}" sibTransId="{69B7399F-53C8-439D-BD65-A40A0F5E2DB8}"/>
    <dgm:cxn modelId="{91C61B51-E2DA-4F41-B6F8-154938B4913E}" srcId="{01F9447C-BB68-43DD-9826-C7F79E4E52FA}" destId="{A1F7F36D-8126-462A-B772-0F2FEBF7D924}" srcOrd="2" destOrd="0" parTransId="{FE0AC93F-9C8A-4FD1-9F77-F226DC1EE732}" sibTransId="{066355E5-3AF0-45C4-A910-B3C6F539E305}"/>
    <dgm:cxn modelId="{03157F90-B53B-404A-B793-6B03D516AB66}" type="presOf" srcId="{01F9447C-BB68-43DD-9826-C7F79E4E52FA}" destId="{7CD6A130-9D46-480A-8A31-CEEA52702DFA}" srcOrd="0" destOrd="0" presId="urn:microsoft.com/office/officeart/2018/5/layout/CenteredIconLabelDescriptionList"/>
    <dgm:cxn modelId="{C476E3AE-5AF0-4D2C-BEB7-516731C44971}" type="presOf" srcId="{498FCD13-63E9-4117-BAB9-B35663F11F09}" destId="{8C16B2CD-C0CC-452F-8C26-1E0A9B1E90D5}" srcOrd="0" destOrd="0" presId="urn:microsoft.com/office/officeart/2018/5/layout/CenteredIconLabelDescriptionList"/>
    <dgm:cxn modelId="{3E78BFAF-2069-4335-A9FD-B0E1CDA63962}" srcId="{01F9447C-BB68-43DD-9826-C7F79E4E52FA}" destId="{498FCD13-63E9-4117-BAB9-B35663F11F09}" srcOrd="0" destOrd="0" parTransId="{84680981-3AA4-4423-A7FD-1B28B3A188D0}" sibTransId="{7E423F65-A68F-4731-9AB4-055110DD214B}"/>
    <dgm:cxn modelId="{AD839BB6-665E-4493-A594-D802AB4DFA1A}" srcId="{5D75A59E-4E7D-4565-BE27-AEC61D76D859}" destId="{BBD21173-BC4B-430E-AD77-6E38D011B04B}" srcOrd="1" destOrd="0" parTransId="{9237CBC2-0DAE-4A71-BA41-DE6D10E8B4E8}" sibTransId="{BDAE2CD9-D4B0-42FA-A7FE-EA4F6A3D2D28}"/>
    <dgm:cxn modelId="{F03FFBB7-E0C9-40CE-8583-F7AEED61AEAC}" type="presOf" srcId="{BBD21173-BC4B-430E-AD77-6E38D011B04B}" destId="{C4E63DBE-BB59-4E38-A80C-8996021B3BEC}" srcOrd="0" destOrd="0" presId="urn:microsoft.com/office/officeart/2018/5/layout/CenteredIconLabelDescriptionList"/>
    <dgm:cxn modelId="{B9D78ABA-B237-497D-9A42-E66C9983DBFD}" srcId="{5D75A59E-4E7D-4565-BE27-AEC61D76D859}" destId="{01F9447C-BB68-43DD-9826-C7F79E4E52FA}" srcOrd="0" destOrd="0" parTransId="{B936CD55-CAD4-4985-888B-F82FBCE6E178}" sibTransId="{5CB748EC-DEEC-40F0-83F0-7859154D642A}"/>
    <dgm:cxn modelId="{C8BE8DCC-4CA5-4B9A-846D-F0E53DB18332}" srcId="{BBD21173-BC4B-430E-AD77-6E38D011B04B}" destId="{919956C6-5E90-4A54-A742-17BAB4AA36D6}" srcOrd="0" destOrd="0" parTransId="{18FE3727-67CD-4B61-A525-4579CDA43A19}" sibTransId="{5C4C9280-204C-4843-A300-9DADA300AB2C}"/>
    <dgm:cxn modelId="{33BFDFD9-0B0A-4EFA-ADFE-79C5FB0A783F}" type="presOf" srcId="{5D75A59E-4E7D-4565-BE27-AEC61D76D859}" destId="{81C0FA08-2A4E-4C2C-B972-17B956266751}" srcOrd="0" destOrd="0" presId="urn:microsoft.com/office/officeart/2018/5/layout/CenteredIconLabelDescriptionList"/>
    <dgm:cxn modelId="{005129DD-6C37-45B2-A69A-1145D018F3C0}" type="presOf" srcId="{D0947A23-1E93-40DB-AAA8-DD72A6743AE2}" destId="{8C16B2CD-C0CC-452F-8C26-1E0A9B1E90D5}" srcOrd="0" destOrd="1" presId="urn:microsoft.com/office/officeart/2018/5/layout/CenteredIconLabelDescriptionList"/>
    <dgm:cxn modelId="{3DD3E7F0-7BF3-47A5-89EC-5B4E106F86DB}" srcId="{BBD21173-BC4B-430E-AD77-6E38D011B04B}" destId="{F184B0B1-DDC2-43DE-B6F3-85E6D2E73231}" srcOrd="1" destOrd="0" parTransId="{8AF75E34-4F22-4393-B7F4-907AC9C10048}" sibTransId="{1C47318E-39A9-44C8-91FA-13A03687591D}"/>
    <dgm:cxn modelId="{FBB150F4-164A-4B2D-9763-2457A5D04B0C}" type="presOf" srcId="{F184B0B1-DDC2-43DE-B6F3-85E6D2E73231}" destId="{62D27366-8580-40B2-BA23-AC605E78BA64}" srcOrd="0" destOrd="1" presId="urn:microsoft.com/office/officeart/2018/5/layout/CenteredIconLabelDescriptionList"/>
    <dgm:cxn modelId="{2FE66C51-0F8A-4F6D-86C8-CF4FA18F7738}" type="presParOf" srcId="{81C0FA08-2A4E-4C2C-B972-17B956266751}" destId="{EC3BCED4-4971-4F5D-B518-6B150B7DFF4C}" srcOrd="0" destOrd="0" presId="urn:microsoft.com/office/officeart/2018/5/layout/CenteredIconLabelDescriptionList"/>
    <dgm:cxn modelId="{CC7557BC-3BC2-4473-A7A3-9B9B26A960F1}" type="presParOf" srcId="{EC3BCED4-4971-4F5D-B518-6B150B7DFF4C}" destId="{28CC04B5-E611-4137-8D48-4C306788024D}" srcOrd="0" destOrd="0" presId="urn:microsoft.com/office/officeart/2018/5/layout/CenteredIconLabelDescriptionList"/>
    <dgm:cxn modelId="{B6A54F4F-121E-426F-81BC-8F45A50EAA98}" type="presParOf" srcId="{EC3BCED4-4971-4F5D-B518-6B150B7DFF4C}" destId="{CE638DD6-2A40-4C17-90F1-7394E2E410FF}" srcOrd="1" destOrd="0" presId="urn:microsoft.com/office/officeart/2018/5/layout/CenteredIconLabelDescriptionList"/>
    <dgm:cxn modelId="{3976FBDB-6733-4F8C-949E-837ED82E7878}" type="presParOf" srcId="{EC3BCED4-4971-4F5D-B518-6B150B7DFF4C}" destId="{7CD6A130-9D46-480A-8A31-CEEA52702DFA}" srcOrd="2" destOrd="0" presId="urn:microsoft.com/office/officeart/2018/5/layout/CenteredIconLabelDescriptionList"/>
    <dgm:cxn modelId="{796FF880-632E-4716-988D-A9BA59A06A28}" type="presParOf" srcId="{EC3BCED4-4971-4F5D-B518-6B150B7DFF4C}" destId="{AF55D188-5D02-449E-99E7-834B472E6131}" srcOrd="3" destOrd="0" presId="urn:microsoft.com/office/officeart/2018/5/layout/CenteredIconLabelDescriptionList"/>
    <dgm:cxn modelId="{CA11F1B7-258B-4B19-A9FA-E394EE329D3C}" type="presParOf" srcId="{EC3BCED4-4971-4F5D-B518-6B150B7DFF4C}" destId="{8C16B2CD-C0CC-452F-8C26-1E0A9B1E90D5}" srcOrd="4" destOrd="0" presId="urn:microsoft.com/office/officeart/2018/5/layout/CenteredIconLabelDescriptionList"/>
    <dgm:cxn modelId="{134292A2-67A1-47A6-8E2B-21B8B3963A80}" type="presParOf" srcId="{81C0FA08-2A4E-4C2C-B972-17B956266751}" destId="{8971822B-E96E-474E-AE33-98AFCF4FBFD6}" srcOrd="1" destOrd="0" presId="urn:microsoft.com/office/officeart/2018/5/layout/CenteredIconLabelDescriptionList"/>
    <dgm:cxn modelId="{890DBC81-DA4A-4089-84D5-6267EA5502AA}" type="presParOf" srcId="{81C0FA08-2A4E-4C2C-B972-17B956266751}" destId="{C5FE7B31-02E3-4AE5-8A18-CBC84F7A64C6}" srcOrd="2" destOrd="0" presId="urn:microsoft.com/office/officeart/2018/5/layout/CenteredIconLabelDescriptionList"/>
    <dgm:cxn modelId="{3876DCF9-E4B6-4F53-9BC3-F89DF480E677}" type="presParOf" srcId="{C5FE7B31-02E3-4AE5-8A18-CBC84F7A64C6}" destId="{236BAF2F-588B-4909-91D5-DA31D59966AB}" srcOrd="0" destOrd="0" presId="urn:microsoft.com/office/officeart/2018/5/layout/CenteredIconLabelDescriptionList"/>
    <dgm:cxn modelId="{6F12A0E2-41BA-4906-A6EF-FD40174DB9AE}" type="presParOf" srcId="{C5FE7B31-02E3-4AE5-8A18-CBC84F7A64C6}" destId="{A93168F2-289E-43A0-B44C-429F969F1FE4}" srcOrd="1" destOrd="0" presId="urn:microsoft.com/office/officeart/2018/5/layout/CenteredIconLabelDescriptionList"/>
    <dgm:cxn modelId="{4CA2D945-7672-4758-A2A5-9CF4C3C68E4B}" type="presParOf" srcId="{C5FE7B31-02E3-4AE5-8A18-CBC84F7A64C6}" destId="{C4E63DBE-BB59-4E38-A80C-8996021B3BEC}" srcOrd="2" destOrd="0" presId="urn:microsoft.com/office/officeart/2018/5/layout/CenteredIconLabelDescriptionList"/>
    <dgm:cxn modelId="{4B256889-718C-4478-AE8F-117CEDEFEF6F}" type="presParOf" srcId="{C5FE7B31-02E3-4AE5-8A18-CBC84F7A64C6}" destId="{DB63623D-3BEE-4E88-AA60-2B81F2566F63}" srcOrd="3" destOrd="0" presId="urn:microsoft.com/office/officeart/2018/5/layout/CenteredIconLabelDescriptionList"/>
    <dgm:cxn modelId="{A84A6775-6A9C-45EC-B107-321CFC69A43D}" type="presParOf" srcId="{C5FE7B31-02E3-4AE5-8A18-CBC84F7A64C6}" destId="{62D27366-8580-40B2-BA23-AC605E78BA64}"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108E0E2-ABCC-43FC-978B-3F8816FBAFBF}"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A96836A0-1F79-4459-A4B2-E35CC60B8864}">
      <dgm:prSet/>
      <dgm:spPr/>
      <dgm:t>
        <a:bodyPr/>
        <a:lstStyle/>
        <a:p>
          <a:r>
            <a:rPr lang="en-GB" b="1"/>
            <a:t>How can you increase my daily folic acid intake?</a:t>
          </a:r>
          <a:r>
            <a:rPr lang="en-GB"/>
            <a:t> </a:t>
          </a:r>
          <a:endParaRPr lang="en-US"/>
        </a:p>
      </dgm:t>
    </dgm:pt>
    <dgm:pt modelId="{10525EB3-B2C2-4D51-9786-3113A2FEB0CD}" type="parTrans" cxnId="{25EE649B-AAA5-422A-8C67-38E741F519A0}">
      <dgm:prSet/>
      <dgm:spPr/>
      <dgm:t>
        <a:bodyPr/>
        <a:lstStyle/>
        <a:p>
          <a:endParaRPr lang="en-US"/>
        </a:p>
      </dgm:t>
    </dgm:pt>
    <dgm:pt modelId="{390CB48F-2740-4CDF-9288-C93FFEB0D073}" type="sibTrans" cxnId="{25EE649B-AAA5-422A-8C67-38E741F519A0}">
      <dgm:prSet/>
      <dgm:spPr/>
      <dgm:t>
        <a:bodyPr/>
        <a:lstStyle/>
        <a:p>
          <a:endParaRPr lang="en-US"/>
        </a:p>
      </dgm:t>
    </dgm:pt>
    <dgm:pt modelId="{188F4DB5-7850-4A6C-81D9-62D3860F84EA}">
      <dgm:prSet/>
      <dgm:spPr/>
      <dgm:t>
        <a:bodyPr/>
        <a:lstStyle/>
        <a:p>
          <a:r>
            <a:rPr lang="en-GB"/>
            <a:t>green leafy veg like spinach, kale, cabbage, spring greens, and broccoli</a:t>
          </a:r>
          <a:endParaRPr lang="en-US"/>
        </a:p>
      </dgm:t>
    </dgm:pt>
    <dgm:pt modelId="{A002804C-68B2-4444-923C-EB222861BAFF}" type="parTrans" cxnId="{E8E13031-EE56-4068-B167-9B22EC8BD3FD}">
      <dgm:prSet/>
      <dgm:spPr/>
      <dgm:t>
        <a:bodyPr/>
        <a:lstStyle/>
        <a:p>
          <a:endParaRPr lang="en-US"/>
        </a:p>
      </dgm:t>
    </dgm:pt>
    <dgm:pt modelId="{4995D709-80EA-42E8-81DD-59D7D3948E98}" type="sibTrans" cxnId="{E8E13031-EE56-4068-B167-9B22EC8BD3FD}">
      <dgm:prSet/>
      <dgm:spPr/>
      <dgm:t>
        <a:bodyPr/>
        <a:lstStyle/>
        <a:p>
          <a:endParaRPr lang="en-US"/>
        </a:p>
      </dgm:t>
    </dgm:pt>
    <dgm:pt modelId="{39E9FA1A-81A4-41BC-B422-A106A63BA09D}">
      <dgm:prSet/>
      <dgm:spPr/>
      <dgm:t>
        <a:bodyPr/>
        <a:lstStyle/>
        <a:p>
          <a:r>
            <a:rPr lang="en-GB"/>
            <a:t>cruciferous vegetables like brussels sprouts and asparagus </a:t>
          </a:r>
          <a:endParaRPr lang="en-US"/>
        </a:p>
      </dgm:t>
    </dgm:pt>
    <dgm:pt modelId="{3982BD3D-F33F-4F8C-B64F-45FF1D2A46DC}" type="parTrans" cxnId="{82CB7C57-A0A7-4DDE-8113-A88705921A7A}">
      <dgm:prSet/>
      <dgm:spPr/>
      <dgm:t>
        <a:bodyPr/>
        <a:lstStyle/>
        <a:p>
          <a:endParaRPr lang="en-US"/>
        </a:p>
      </dgm:t>
    </dgm:pt>
    <dgm:pt modelId="{E6D75949-2054-4D74-B1EB-80E18CD340DE}" type="sibTrans" cxnId="{82CB7C57-A0A7-4DDE-8113-A88705921A7A}">
      <dgm:prSet/>
      <dgm:spPr/>
      <dgm:t>
        <a:bodyPr/>
        <a:lstStyle/>
        <a:p>
          <a:endParaRPr lang="en-US"/>
        </a:p>
      </dgm:t>
    </dgm:pt>
    <dgm:pt modelId="{2AFA77AB-B2FE-44BF-891A-C8B93B490090}">
      <dgm:prSet/>
      <dgm:spPr/>
      <dgm:t>
        <a:bodyPr/>
        <a:lstStyle/>
        <a:p>
          <a:r>
            <a:rPr lang="en-GB" dirty="0"/>
            <a:t>beans and peas like chickpeas, kidney beans, black-eyes peas and lentils </a:t>
          </a:r>
          <a:endParaRPr lang="en-US" dirty="0"/>
        </a:p>
      </dgm:t>
    </dgm:pt>
    <dgm:pt modelId="{1DCAACCD-6C59-4D9F-B269-E03938510364}" type="parTrans" cxnId="{B5BDAC3B-1D7E-4C05-A78F-7FC93A553F98}">
      <dgm:prSet/>
      <dgm:spPr/>
      <dgm:t>
        <a:bodyPr/>
        <a:lstStyle/>
        <a:p>
          <a:endParaRPr lang="en-US"/>
        </a:p>
      </dgm:t>
    </dgm:pt>
    <dgm:pt modelId="{CB756737-AE05-4816-9AD0-E17F32D24F1D}" type="sibTrans" cxnId="{B5BDAC3B-1D7E-4C05-A78F-7FC93A553F98}">
      <dgm:prSet/>
      <dgm:spPr/>
      <dgm:t>
        <a:bodyPr/>
        <a:lstStyle/>
        <a:p>
          <a:endParaRPr lang="en-US"/>
        </a:p>
      </dgm:t>
    </dgm:pt>
    <dgm:pt modelId="{AACFC780-5856-4FDB-AAC2-D57945DFAE13}">
      <dgm:prSet/>
      <dgm:spPr/>
      <dgm:t>
        <a:bodyPr/>
        <a:lstStyle/>
        <a:p>
          <a:r>
            <a:rPr lang="en-GB" dirty="0"/>
            <a:t>citrus fruit, oranges and other citrus foods </a:t>
          </a:r>
          <a:endParaRPr lang="en-US" dirty="0"/>
        </a:p>
      </dgm:t>
    </dgm:pt>
    <dgm:pt modelId="{99BAEA21-47DA-4ACE-AB62-E0FDCB148803}" type="parTrans" cxnId="{BBE77B9E-BE02-42A3-8C66-37111F4FCC8B}">
      <dgm:prSet/>
      <dgm:spPr/>
      <dgm:t>
        <a:bodyPr/>
        <a:lstStyle/>
        <a:p>
          <a:endParaRPr lang="en-US"/>
        </a:p>
      </dgm:t>
    </dgm:pt>
    <dgm:pt modelId="{529E2F2C-D4A3-46E3-89D6-F58432DCF70B}" type="sibTrans" cxnId="{BBE77B9E-BE02-42A3-8C66-37111F4FCC8B}">
      <dgm:prSet/>
      <dgm:spPr/>
      <dgm:t>
        <a:bodyPr/>
        <a:lstStyle/>
        <a:p>
          <a:endParaRPr lang="en-US"/>
        </a:p>
      </dgm:t>
    </dgm:pt>
    <dgm:pt modelId="{4BF767EC-2DDE-4FDC-8ACD-4358F94A3B99}">
      <dgm:prSet/>
      <dgm:spPr/>
      <dgm:t>
        <a:bodyPr/>
        <a:lstStyle/>
        <a:p>
          <a:r>
            <a:rPr lang="en-GB"/>
            <a:t>tropical fruits like papaya and bananas,</a:t>
          </a:r>
          <a:endParaRPr lang="en-US"/>
        </a:p>
      </dgm:t>
    </dgm:pt>
    <dgm:pt modelId="{1E2AC95D-2945-4EFE-A1F9-56BDBE419830}" type="parTrans" cxnId="{5D961C1C-35A3-4736-A8AC-6A1A8F7C5983}">
      <dgm:prSet/>
      <dgm:spPr/>
      <dgm:t>
        <a:bodyPr/>
        <a:lstStyle/>
        <a:p>
          <a:endParaRPr lang="en-US"/>
        </a:p>
      </dgm:t>
    </dgm:pt>
    <dgm:pt modelId="{AAF8DDFC-F1EC-4320-B518-A7B69B95522F}" type="sibTrans" cxnId="{5D961C1C-35A3-4736-A8AC-6A1A8F7C5983}">
      <dgm:prSet/>
      <dgm:spPr/>
      <dgm:t>
        <a:bodyPr/>
        <a:lstStyle/>
        <a:p>
          <a:endParaRPr lang="en-US"/>
        </a:p>
      </dgm:t>
    </dgm:pt>
    <dgm:pt modelId="{66955708-800D-45A5-873A-487934C6441F}">
      <dgm:prSet/>
      <dgm:spPr/>
      <dgm:t>
        <a:bodyPr/>
        <a:lstStyle/>
        <a:p>
          <a:r>
            <a:rPr lang="en-GB"/>
            <a:t>fortified foods like breakfast cereals, breads, flours, cornmeal, pasta, rice, other grain products </a:t>
          </a:r>
          <a:endParaRPr lang="en-US"/>
        </a:p>
      </dgm:t>
    </dgm:pt>
    <dgm:pt modelId="{234D2496-CB8E-4334-8ECF-713BA7C6B121}" type="parTrans" cxnId="{E96499DC-AF25-4A22-82CB-5EEC7B4C7C7F}">
      <dgm:prSet/>
      <dgm:spPr/>
      <dgm:t>
        <a:bodyPr/>
        <a:lstStyle/>
        <a:p>
          <a:endParaRPr lang="en-US"/>
        </a:p>
      </dgm:t>
    </dgm:pt>
    <dgm:pt modelId="{9A7AF29F-A70E-4559-B270-8F2524B72C55}" type="sibTrans" cxnId="{E96499DC-AF25-4A22-82CB-5EEC7B4C7C7F}">
      <dgm:prSet/>
      <dgm:spPr/>
      <dgm:t>
        <a:bodyPr/>
        <a:lstStyle/>
        <a:p>
          <a:endParaRPr lang="en-US"/>
        </a:p>
      </dgm:t>
    </dgm:pt>
    <dgm:pt modelId="{EEA46128-02BB-495E-9AD4-B01FB87FB858}">
      <dgm:prSet/>
      <dgm:spPr/>
      <dgm:t>
        <a:bodyPr/>
        <a:lstStyle/>
        <a:p>
          <a:r>
            <a:rPr lang="en-GB"/>
            <a:t>other foods like liver, eggs, dairy products, meat, poultry, shellfish, nuts, yeast beef extract, avocado and wholewheat</a:t>
          </a:r>
          <a:endParaRPr lang="en-US"/>
        </a:p>
      </dgm:t>
    </dgm:pt>
    <dgm:pt modelId="{35A03518-B9C3-4625-A033-58CB3DB9C92B}" type="parTrans" cxnId="{B6C3DE0C-3124-4AA2-B10F-F0E5B2E0C886}">
      <dgm:prSet/>
      <dgm:spPr/>
      <dgm:t>
        <a:bodyPr/>
        <a:lstStyle/>
        <a:p>
          <a:endParaRPr lang="en-US"/>
        </a:p>
      </dgm:t>
    </dgm:pt>
    <dgm:pt modelId="{890EA495-4969-4D92-9DE6-E1CB7268AFDC}" type="sibTrans" cxnId="{B6C3DE0C-3124-4AA2-B10F-F0E5B2E0C886}">
      <dgm:prSet/>
      <dgm:spPr/>
      <dgm:t>
        <a:bodyPr/>
        <a:lstStyle/>
        <a:p>
          <a:endParaRPr lang="en-US"/>
        </a:p>
      </dgm:t>
    </dgm:pt>
    <dgm:pt modelId="{D656BDC4-A804-404F-86BB-3C1EEB4370D2}" type="pres">
      <dgm:prSet presAssocID="{F108E0E2-ABCC-43FC-978B-3F8816FBAFBF}" presName="diagram" presStyleCnt="0">
        <dgm:presLayoutVars>
          <dgm:dir/>
          <dgm:resizeHandles val="exact"/>
        </dgm:presLayoutVars>
      </dgm:prSet>
      <dgm:spPr/>
    </dgm:pt>
    <dgm:pt modelId="{5D7369B8-2F65-41CA-BF15-354A71241866}" type="pres">
      <dgm:prSet presAssocID="{A96836A0-1F79-4459-A4B2-E35CC60B8864}" presName="node" presStyleLbl="node1" presStyleIdx="0" presStyleCnt="1">
        <dgm:presLayoutVars>
          <dgm:bulletEnabled val="1"/>
        </dgm:presLayoutVars>
      </dgm:prSet>
      <dgm:spPr/>
    </dgm:pt>
  </dgm:ptLst>
  <dgm:cxnLst>
    <dgm:cxn modelId="{20D59E07-92C7-40A4-A5E4-B5D442EC9636}" type="presOf" srcId="{2AFA77AB-B2FE-44BF-891A-C8B93B490090}" destId="{5D7369B8-2F65-41CA-BF15-354A71241866}" srcOrd="0" destOrd="3" presId="urn:microsoft.com/office/officeart/2005/8/layout/default"/>
    <dgm:cxn modelId="{B6C3DE0C-3124-4AA2-B10F-F0E5B2E0C886}" srcId="{A96836A0-1F79-4459-A4B2-E35CC60B8864}" destId="{EEA46128-02BB-495E-9AD4-B01FB87FB858}" srcOrd="6" destOrd="0" parTransId="{35A03518-B9C3-4625-A033-58CB3DB9C92B}" sibTransId="{890EA495-4969-4D92-9DE6-E1CB7268AFDC}"/>
    <dgm:cxn modelId="{9871B90F-649F-4598-8195-2E564896B676}" type="presOf" srcId="{F108E0E2-ABCC-43FC-978B-3F8816FBAFBF}" destId="{D656BDC4-A804-404F-86BB-3C1EEB4370D2}" srcOrd="0" destOrd="0" presId="urn:microsoft.com/office/officeart/2005/8/layout/default"/>
    <dgm:cxn modelId="{5D961C1C-35A3-4736-A8AC-6A1A8F7C5983}" srcId="{A96836A0-1F79-4459-A4B2-E35CC60B8864}" destId="{4BF767EC-2DDE-4FDC-8ACD-4358F94A3B99}" srcOrd="4" destOrd="0" parTransId="{1E2AC95D-2945-4EFE-A1F9-56BDBE419830}" sibTransId="{AAF8DDFC-F1EC-4320-B518-A7B69B95522F}"/>
    <dgm:cxn modelId="{99EE9228-A91E-4769-8349-F6E3042C1F40}" type="presOf" srcId="{66955708-800D-45A5-873A-487934C6441F}" destId="{5D7369B8-2F65-41CA-BF15-354A71241866}" srcOrd="0" destOrd="6" presId="urn:microsoft.com/office/officeart/2005/8/layout/default"/>
    <dgm:cxn modelId="{E8E13031-EE56-4068-B167-9B22EC8BD3FD}" srcId="{A96836A0-1F79-4459-A4B2-E35CC60B8864}" destId="{188F4DB5-7850-4A6C-81D9-62D3860F84EA}" srcOrd="0" destOrd="0" parTransId="{A002804C-68B2-4444-923C-EB222861BAFF}" sibTransId="{4995D709-80EA-42E8-81DD-59D7D3948E98}"/>
    <dgm:cxn modelId="{0AF26833-258A-4C01-951C-B790339EFA28}" type="presOf" srcId="{39E9FA1A-81A4-41BC-B422-A106A63BA09D}" destId="{5D7369B8-2F65-41CA-BF15-354A71241866}" srcOrd="0" destOrd="2" presId="urn:microsoft.com/office/officeart/2005/8/layout/default"/>
    <dgm:cxn modelId="{B5BDAC3B-1D7E-4C05-A78F-7FC93A553F98}" srcId="{A96836A0-1F79-4459-A4B2-E35CC60B8864}" destId="{2AFA77AB-B2FE-44BF-891A-C8B93B490090}" srcOrd="2" destOrd="0" parTransId="{1DCAACCD-6C59-4D9F-B269-E03938510364}" sibTransId="{CB756737-AE05-4816-9AD0-E17F32D24F1D}"/>
    <dgm:cxn modelId="{6B77C547-1053-4AA6-80C2-187AAF9667B9}" type="presOf" srcId="{AACFC780-5856-4FDB-AAC2-D57945DFAE13}" destId="{5D7369B8-2F65-41CA-BF15-354A71241866}" srcOrd="0" destOrd="4" presId="urn:microsoft.com/office/officeart/2005/8/layout/default"/>
    <dgm:cxn modelId="{82CB7C57-A0A7-4DDE-8113-A88705921A7A}" srcId="{A96836A0-1F79-4459-A4B2-E35CC60B8864}" destId="{39E9FA1A-81A4-41BC-B422-A106A63BA09D}" srcOrd="1" destOrd="0" parTransId="{3982BD3D-F33F-4F8C-B64F-45FF1D2A46DC}" sibTransId="{E6D75949-2054-4D74-B1EB-80E18CD340DE}"/>
    <dgm:cxn modelId="{25EE649B-AAA5-422A-8C67-38E741F519A0}" srcId="{F108E0E2-ABCC-43FC-978B-3F8816FBAFBF}" destId="{A96836A0-1F79-4459-A4B2-E35CC60B8864}" srcOrd="0" destOrd="0" parTransId="{10525EB3-B2C2-4D51-9786-3113A2FEB0CD}" sibTransId="{390CB48F-2740-4CDF-9288-C93FFEB0D073}"/>
    <dgm:cxn modelId="{BBE77B9E-BE02-42A3-8C66-37111F4FCC8B}" srcId="{A96836A0-1F79-4459-A4B2-E35CC60B8864}" destId="{AACFC780-5856-4FDB-AAC2-D57945DFAE13}" srcOrd="3" destOrd="0" parTransId="{99BAEA21-47DA-4ACE-AB62-E0FDCB148803}" sibTransId="{529E2F2C-D4A3-46E3-89D6-F58432DCF70B}"/>
    <dgm:cxn modelId="{6CAC53AD-43D5-49BC-B176-99D2279E7FE3}" type="presOf" srcId="{188F4DB5-7850-4A6C-81D9-62D3860F84EA}" destId="{5D7369B8-2F65-41CA-BF15-354A71241866}" srcOrd="0" destOrd="1" presId="urn:microsoft.com/office/officeart/2005/8/layout/default"/>
    <dgm:cxn modelId="{1070C1C4-D7F7-417E-9442-72A62C653086}" type="presOf" srcId="{A96836A0-1F79-4459-A4B2-E35CC60B8864}" destId="{5D7369B8-2F65-41CA-BF15-354A71241866}" srcOrd="0" destOrd="0" presId="urn:microsoft.com/office/officeart/2005/8/layout/default"/>
    <dgm:cxn modelId="{E96499DC-AF25-4A22-82CB-5EEC7B4C7C7F}" srcId="{A96836A0-1F79-4459-A4B2-E35CC60B8864}" destId="{66955708-800D-45A5-873A-487934C6441F}" srcOrd="5" destOrd="0" parTransId="{234D2496-CB8E-4334-8ECF-713BA7C6B121}" sibTransId="{9A7AF29F-A70E-4559-B270-8F2524B72C55}"/>
    <dgm:cxn modelId="{4C9336E2-A8DB-44EC-BDE6-68153A3EC0D5}" type="presOf" srcId="{EEA46128-02BB-495E-9AD4-B01FB87FB858}" destId="{5D7369B8-2F65-41CA-BF15-354A71241866}" srcOrd="0" destOrd="7" presId="urn:microsoft.com/office/officeart/2005/8/layout/default"/>
    <dgm:cxn modelId="{817E31FE-9765-4471-986C-94F964E7DAE6}" type="presOf" srcId="{4BF767EC-2DDE-4FDC-8ACD-4358F94A3B99}" destId="{5D7369B8-2F65-41CA-BF15-354A71241866}" srcOrd="0" destOrd="5" presId="urn:microsoft.com/office/officeart/2005/8/layout/default"/>
    <dgm:cxn modelId="{654A242D-6B2F-41BC-A746-CB4DA9DC2A7F}" type="presParOf" srcId="{D656BDC4-A804-404F-86BB-3C1EEB4370D2}" destId="{5D7369B8-2F65-41CA-BF15-354A71241866}"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3B810D-4399-434A-8B18-7C2FD10B8D1C}">
      <dsp:nvSpPr>
        <dsp:cNvPr id="0" name=""/>
        <dsp:cNvSpPr/>
      </dsp:nvSpPr>
      <dsp:spPr>
        <a:xfrm>
          <a:off x="0" y="85655"/>
          <a:ext cx="6949440" cy="995085"/>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Counselling +/- partner testing</a:t>
          </a:r>
          <a:endParaRPr lang="en-US" sz="1800" kern="1200"/>
        </a:p>
      </dsp:txBody>
      <dsp:txXfrm>
        <a:off x="48576" y="134231"/>
        <a:ext cx="6852288" cy="897933"/>
      </dsp:txXfrm>
    </dsp:sp>
    <dsp:sp modelId="{A687ECC8-7DDC-4C27-998E-B65986B333EB}">
      <dsp:nvSpPr>
        <dsp:cNvPr id="0" name=""/>
        <dsp:cNvSpPr/>
      </dsp:nvSpPr>
      <dsp:spPr>
        <a:xfrm>
          <a:off x="0" y="1132580"/>
          <a:ext cx="6949440" cy="995085"/>
        </a:xfrm>
        <a:prstGeom prst="roundRect">
          <a:avLst/>
        </a:prstGeom>
        <a:solidFill>
          <a:schemeClr val="accent2">
            <a:hueOff val="1610903"/>
            <a:satOff val="-4623"/>
            <a:lumOff val="-740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Contraceptive advice</a:t>
          </a:r>
          <a:endParaRPr lang="en-US" sz="1800" kern="1200"/>
        </a:p>
      </dsp:txBody>
      <dsp:txXfrm>
        <a:off x="48576" y="1181156"/>
        <a:ext cx="6852288" cy="897933"/>
      </dsp:txXfrm>
    </dsp:sp>
    <dsp:sp modelId="{1F221B20-A403-4D34-AE06-CCA7E4DB6DFD}">
      <dsp:nvSpPr>
        <dsp:cNvPr id="0" name=""/>
        <dsp:cNvSpPr/>
      </dsp:nvSpPr>
      <dsp:spPr>
        <a:xfrm>
          <a:off x="0" y="2127665"/>
          <a:ext cx="6949440" cy="484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645"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GB" sz="1400" b="1" kern="1200" dirty="0"/>
            <a:t>1</a:t>
          </a:r>
          <a:r>
            <a:rPr lang="en-GB" sz="1400" b="1" kern="1200" baseline="30000" dirty="0"/>
            <a:t>st</a:t>
          </a:r>
          <a:r>
            <a:rPr lang="en-GB" sz="1400" b="1" kern="1200" dirty="0"/>
            <a:t> choice: progesterone only (pill, depot, implant)</a:t>
          </a:r>
          <a:endParaRPr lang="en-US" sz="1400" b="1" kern="1200" dirty="0"/>
        </a:p>
        <a:p>
          <a:pPr marL="114300" lvl="1" indent="-114300" algn="l" defTabSz="622300">
            <a:lnSpc>
              <a:spcPct val="90000"/>
            </a:lnSpc>
            <a:spcBef>
              <a:spcPct val="0"/>
            </a:spcBef>
            <a:spcAft>
              <a:spcPct val="20000"/>
            </a:spcAft>
            <a:buChar char="•"/>
          </a:pPr>
          <a:r>
            <a:rPr lang="en-GB" sz="1400" b="1" kern="1200" dirty="0"/>
            <a:t>2</a:t>
          </a:r>
          <a:r>
            <a:rPr lang="en-GB" sz="1400" b="1" kern="1200" baseline="30000" dirty="0"/>
            <a:t>nd</a:t>
          </a:r>
          <a:r>
            <a:rPr lang="en-GB" sz="1400" b="1" kern="1200" dirty="0"/>
            <a:t> choice: copper IUD, combined pill</a:t>
          </a:r>
          <a:endParaRPr lang="en-US" sz="1400" b="1" kern="1200" dirty="0"/>
        </a:p>
      </dsp:txBody>
      <dsp:txXfrm>
        <a:off x="0" y="2127665"/>
        <a:ext cx="6949440" cy="484380"/>
      </dsp:txXfrm>
    </dsp:sp>
    <dsp:sp modelId="{7E4793B8-73F9-4A34-B25F-61FD3918FCCE}">
      <dsp:nvSpPr>
        <dsp:cNvPr id="0" name=""/>
        <dsp:cNvSpPr/>
      </dsp:nvSpPr>
      <dsp:spPr>
        <a:xfrm>
          <a:off x="0" y="2612045"/>
          <a:ext cx="6949440" cy="995085"/>
        </a:xfrm>
        <a:prstGeom prst="roundRec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Fertility – sperm count/mobility, impotence</a:t>
          </a:r>
          <a:endParaRPr lang="en-US" sz="1800" kern="1200"/>
        </a:p>
      </dsp:txBody>
      <dsp:txXfrm>
        <a:off x="48576" y="2660621"/>
        <a:ext cx="6852288" cy="897933"/>
      </dsp:txXfrm>
    </dsp:sp>
    <dsp:sp modelId="{BE735DBD-E054-4CB2-B59E-AF0EC04EBDA8}">
      <dsp:nvSpPr>
        <dsp:cNvPr id="0" name=""/>
        <dsp:cNvSpPr/>
      </dsp:nvSpPr>
      <dsp:spPr>
        <a:xfrm>
          <a:off x="0" y="3658971"/>
          <a:ext cx="6949440" cy="995085"/>
        </a:xfrm>
        <a:prstGeom prst="roundRect">
          <a:avLst/>
        </a:prstGeom>
        <a:solidFill>
          <a:schemeClr val="accent2">
            <a:hueOff val="4832710"/>
            <a:satOff val="-13870"/>
            <a:lumOff val="-222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Medications – hydroxycarbamide, ACE inhibitors</a:t>
          </a:r>
          <a:endParaRPr lang="en-US" sz="1800" kern="1200"/>
        </a:p>
      </dsp:txBody>
      <dsp:txXfrm>
        <a:off x="48576" y="3707547"/>
        <a:ext cx="6852288" cy="897933"/>
      </dsp:txXfrm>
    </dsp:sp>
    <dsp:sp modelId="{F7BCB810-BE92-45ED-842D-9E2D1A661190}">
      <dsp:nvSpPr>
        <dsp:cNvPr id="0" name=""/>
        <dsp:cNvSpPr/>
      </dsp:nvSpPr>
      <dsp:spPr>
        <a:xfrm>
          <a:off x="0" y="4705896"/>
          <a:ext cx="6949440" cy="995085"/>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Screen for red cell allo-antibodies &amp; iron overload (if transfused), review vaccination status, record full red cell phenotype, consider ECHO if not done in last year.</a:t>
          </a:r>
          <a:endParaRPr lang="en-US" sz="1800" kern="1200"/>
        </a:p>
      </dsp:txBody>
      <dsp:txXfrm>
        <a:off x="48576" y="4754472"/>
        <a:ext cx="6852288" cy="8979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76E52A-73A5-4384-AD5D-293EF0CD9056}">
      <dsp:nvSpPr>
        <dsp:cNvPr id="0" name=""/>
        <dsp:cNvSpPr/>
      </dsp:nvSpPr>
      <dsp:spPr>
        <a:xfrm>
          <a:off x="1389887" y="2670"/>
          <a:ext cx="5559552" cy="1383085"/>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871" tIns="351304" rIns="107871" bIns="351304" numCol="1" spcCol="1270" anchor="ctr" anchorCtr="0">
          <a:noAutofit/>
        </a:bodyPr>
        <a:lstStyle/>
        <a:p>
          <a:pPr marL="0" lvl="0" indent="0" algn="l" defTabSz="889000">
            <a:lnSpc>
              <a:spcPct val="90000"/>
            </a:lnSpc>
            <a:spcBef>
              <a:spcPct val="0"/>
            </a:spcBef>
            <a:spcAft>
              <a:spcPct val="35000"/>
            </a:spcAft>
            <a:buNone/>
          </a:pPr>
          <a:r>
            <a:rPr lang="en-US" sz="2000" kern="1200" dirty="0"/>
            <a:t>Check FBC and MSU monthly (blood pressure and urine dipstick at each visit)</a:t>
          </a:r>
        </a:p>
      </dsp:txBody>
      <dsp:txXfrm>
        <a:off x="1389887" y="2670"/>
        <a:ext cx="5559552" cy="1383085"/>
      </dsp:txXfrm>
    </dsp:sp>
    <dsp:sp modelId="{10C41103-BCC4-44EE-9206-3AEAC311DFAA}">
      <dsp:nvSpPr>
        <dsp:cNvPr id="0" name=""/>
        <dsp:cNvSpPr/>
      </dsp:nvSpPr>
      <dsp:spPr>
        <a:xfrm>
          <a:off x="0" y="2670"/>
          <a:ext cx="1389888" cy="1383085"/>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548" tIns="136618" rIns="73548" bIns="136618" numCol="1" spcCol="1270" anchor="ctr" anchorCtr="0">
          <a:noAutofit/>
        </a:bodyPr>
        <a:lstStyle/>
        <a:p>
          <a:pPr marL="0" lvl="0" indent="0" algn="ctr" defTabSz="1066800">
            <a:lnSpc>
              <a:spcPct val="90000"/>
            </a:lnSpc>
            <a:spcBef>
              <a:spcPct val="0"/>
            </a:spcBef>
            <a:spcAft>
              <a:spcPct val="35000"/>
            </a:spcAft>
            <a:buNone/>
          </a:pPr>
          <a:r>
            <a:rPr lang="en-US" sz="2400" kern="1200"/>
            <a:t>Check</a:t>
          </a:r>
        </a:p>
      </dsp:txBody>
      <dsp:txXfrm>
        <a:off x="0" y="2670"/>
        <a:ext cx="1389888" cy="1383085"/>
      </dsp:txXfrm>
    </dsp:sp>
    <dsp:sp modelId="{1FE8672E-A694-41F5-8CD5-9B723A07656C}">
      <dsp:nvSpPr>
        <dsp:cNvPr id="0" name=""/>
        <dsp:cNvSpPr/>
      </dsp:nvSpPr>
      <dsp:spPr>
        <a:xfrm>
          <a:off x="1389888" y="1468740"/>
          <a:ext cx="5559552" cy="1383085"/>
        </a:xfrm>
        <a:prstGeom prst="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871" tIns="351304" rIns="107871" bIns="351304" numCol="1" spcCol="1270" anchor="ctr" anchorCtr="0">
          <a:noAutofit/>
        </a:bodyPr>
        <a:lstStyle/>
        <a:p>
          <a:pPr marL="0" lvl="0" indent="0" algn="l" defTabSz="889000">
            <a:lnSpc>
              <a:spcPct val="90000"/>
            </a:lnSpc>
            <a:spcBef>
              <a:spcPct val="0"/>
            </a:spcBef>
            <a:spcAft>
              <a:spcPct val="35000"/>
            </a:spcAft>
            <a:buNone/>
          </a:pPr>
          <a:r>
            <a:rPr lang="en-US" sz="2000" kern="1200"/>
            <a:t>Discuss suitable positions for delivery if patient with a hip replacement</a:t>
          </a:r>
        </a:p>
      </dsp:txBody>
      <dsp:txXfrm>
        <a:off x="1389888" y="1468740"/>
        <a:ext cx="5559552" cy="1383085"/>
      </dsp:txXfrm>
    </dsp:sp>
    <dsp:sp modelId="{49E70C9C-76B3-4A95-83D0-DA22148ADC7C}">
      <dsp:nvSpPr>
        <dsp:cNvPr id="0" name=""/>
        <dsp:cNvSpPr/>
      </dsp:nvSpPr>
      <dsp:spPr>
        <a:xfrm>
          <a:off x="0" y="1468740"/>
          <a:ext cx="1389888" cy="1383085"/>
        </a:xfrm>
        <a:prstGeom prst="rect">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548" tIns="136618" rIns="73548" bIns="136618" numCol="1" spcCol="1270" anchor="ctr" anchorCtr="0">
          <a:noAutofit/>
        </a:bodyPr>
        <a:lstStyle/>
        <a:p>
          <a:pPr marL="0" lvl="0" indent="0" algn="ctr" defTabSz="1066800">
            <a:lnSpc>
              <a:spcPct val="90000"/>
            </a:lnSpc>
            <a:spcBef>
              <a:spcPct val="0"/>
            </a:spcBef>
            <a:spcAft>
              <a:spcPct val="35000"/>
            </a:spcAft>
            <a:buNone/>
          </a:pPr>
          <a:r>
            <a:rPr lang="en-US" sz="2400" kern="1200"/>
            <a:t>Discuss</a:t>
          </a:r>
        </a:p>
      </dsp:txBody>
      <dsp:txXfrm>
        <a:off x="0" y="1468740"/>
        <a:ext cx="1389888" cy="1383085"/>
      </dsp:txXfrm>
    </dsp:sp>
    <dsp:sp modelId="{37D8D280-D9F3-480C-8A65-A14D13ACEBCF}">
      <dsp:nvSpPr>
        <dsp:cNvPr id="0" name=""/>
        <dsp:cNvSpPr/>
      </dsp:nvSpPr>
      <dsp:spPr>
        <a:xfrm>
          <a:off x="1389888" y="2934811"/>
          <a:ext cx="5559552" cy="1383085"/>
        </a:xfrm>
        <a:prstGeom prst="rect">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871" tIns="351304" rIns="107871" bIns="351304" numCol="1" spcCol="1270" anchor="ctr" anchorCtr="0">
          <a:noAutofit/>
        </a:bodyPr>
        <a:lstStyle/>
        <a:p>
          <a:pPr marL="0" lvl="0" indent="0" algn="l" defTabSz="889000">
            <a:lnSpc>
              <a:spcPct val="90000"/>
            </a:lnSpc>
            <a:spcBef>
              <a:spcPct val="0"/>
            </a:spcBef>
            <a:spcAft>
              <a:spcPct val="35000"/>
            </a:spcAft>
            <a:buNone/>
          </a:pPr>
          <a:r>
            <a:rPr lang="en-US" sz="2000" kern="1200"/>
            <a:t>Notify neonatologist in writing if neonatal complications expected</a:t>
          </a:r>
        </a:p>
      </dsp:txBody>
      <dsp:txXfrm>
        <a:off x="1389888" y="2934811"/>
        <a:ext cx="5559552" cy="1383085"/>
      </dsp:txXfrm>
    </dsp:sp>
    <dsp:sp modelId="{23F7F74C-A8D8-4588-8D82-5C85306BCA1A}">
      <dsp:nvSpPr>
        <dsp:cNvPr id="0" name=""/>
        <dsp:cNvSpPr/>
      </dsp:nvSpPr>
      <dsp:spPr>
        <a:xfrm>
          <a:off x="0" y="2934811"/>
          <a:ext cx="1389888" cy="1383085"/>
        </a:xfrm>
        <a:prstGeom prst="rect">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548" tIns="136618" rIns="73548" bIns="136618" numCol="1" spcCol="1270" anchor="ctr" anchorCtr="0">
          <a:noAutofit/>
        </a:bodyPr>
        <a:lstStyle/>
        <a:p>
          <a:pPr marL="0" lvl="0" indent="0" algn="ctr" defTabSz="1066800">
            <a:lnSpc>
              <a:spcPct val="90000"/>
            </a:lnSpc>
            <a:spcBef>
              <a:spcPct val="0"/>
            </a:spcBef>
            <a:spcAft>
              <a:spcPct val="35000"/>
            </a:spcAft>
            <a:buNone/>
          </a:pPr>
          <a:r>
            <a:rPr lang="en-US" sz="2400" kern="1200"/>
            <a:t>Notify</a:t>
          </a:r>
        </a:p>
      </dsp:txBody>
      <dsp:txXfrm>
        <a:off x="0" y="2934811"/>
        <a:ext cx="1389888" cy="1383085"/>
      </dsp:txXfrm>
    </dsp:sp>
    <dsp:sp modelId="{C8F65ED8-A446-45C5-B0B5-72D75806A5C9}">
      <dsp:nvSpPr>
        <dsp:cNvPr id="0" name=""/>
        <dsp:cNvSpPr/>
      </dsp:nvSpPr>
      <dsp:spPr>
        <a:xfrm>
          <a:off x="1389888" y="4400882"/>
          <a:ext cx="5559552" cy="1383085"/>
        </a:xfrm>
        <a:prstGeom prst="rect">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871" tIns="351304" rIns="107871" bIns="351304" numCol="1" spcCol="1270" anchor="ctr" anchorCtr="0">
          <a:noAutofit/>
        </a:bodyPr>
        <a:lstStyle/>
        <a:p>
          <a:pPr marL="0" lvl="0" indent="0" algn="l" defTabSz="889000">
            <a:lnSpc>
              <a:spcPct val="90000"/>
            </a:lnSpc>
            <a:spcBef>
              <a:spcPct val="0"/>
            </a:spcBef>
            <a:spcAft>
              <a:spcPct val="35000"/>
            </a:spcAft>
            <a:buNone/>
          </a:pPr>
          <a:r>
            <a:rPr lang="en-US" sz="2000" kern="1200"/>
            <a:t>Consider induction of labour at 38-40 weeks</a:t>
          </a:r>
        </a:p>
      </dsp:txBody>
      <dsp:txXfrm>
        <a:off x="1389888" y="4400882"/>
        <a:ext cx="5559552" cy="1383085"/>
      </dsp:txXfrm>
    </dsp:sp>
    <dsp:sp modelId="{FBB6622C-DF1C-4015-A117-EA7919680F20}">
      <dsp:nvSpPr>
        <dsp:cNvPr id="0" name=""/>
        <dsp:cNvSpPr/>
      </dsp:nvSpPr>
      <dsp:spPr>
        <a:xfrm>
          <a:off x="0" y="4400882"/>
          <a:ext cx="1389888" cy="1383085"/>
        </a:xfrm>
        <a:prstGeom prst="rect">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548" tIns="136618" rIns="73548" bIns="136618" numCol="1" spcCol="1270" anchor="ctr" anchorCtr="0">
          <a:noAutofit/>
        </a:bodyPr>
        <a:lstStyle/>
        <a:p>
          <a:pPr marL="0" lvl="0" indent="0" algn="ctr" defTabSz="1066800">
            <a:lnSpc>
              <a:spcPct val="90000"/>
            </a:lnSpc>
            <a:spcBef>
              <a:spcPct val="0"/>
            </a:spcBef>
            <a:spcAft>
              <a:spcPct val="35000"/>
            </a:spcAft>
            <a:buNone/>
          </a:pPr>
          <a:r>
            <a:rPr lang="en-US" sz="2400" kern="1200"/>
            <a:t>Consider</a:t>
          </a:r>
        </a:p>
      </dsp:txBody>
      <dsp:txXfrm>
        <a:off x="0" y="4400882"/>
        <a:ext cx="1389888" cy="13830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EB37F7-AAE3-4AC5-91C5-959510329104}">
      <dsp:nvSpPr>
        <dsp:cNvPr id="0" name=""/>
        <dsp:cNvSpPr/>
      </dsp:nvSpPr>
      <dsp:spPr>
        <a:xfrm>
          <a:off x="2817" y="593689"/>
          <a:ext cx="2235464" cy="1341278"/>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t>Common Nutritional Problems </a:t>
          </a:r>
          <a:endParaRPr lang="en-US" sz="2400" b="1" kern="1200" dirty="0"/>
        </a:p>
      </dsp:txBody>
      <dsp:txXfrm>
        <a:off x="2817" y="593689"/>
        <a:ext cx="2235464" cy="1341278"/>
      </dsp:txXfrm>
    </dsp:sp>
    <dsp:sp modelId="{7ED55D37-3509-4990-8B3C-A5273149E767}">
      <dsp:nvSpPr>
        <dsp:cNvPr id="0" name=""/>
        <dsp:cNvSpPr/>
      </dsp:nvSpPr>
      <dsp:spPr>
        <a:xfrm>
          <a:off x="2461828" y="593689"/>
          <a:ext cx="2235464" cy="1341278"/>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1.Malnutrition </a:t>
          </a:r>
          <a:endParaRPr lang="en-US" sz="1900" kern="1200" dirty="0"/>
        </a:p>
      </dsp:txBody>
      <dsp:txXfrm>
        <a:off x="2461828" y="593689"/>
        <a:ext cx="2235464" cy="1341278"/>
      </dsp:txXfrm>
    </dsp:sp>
    <dsp:sp modelId="{B61A6EE1-0259-4FBA-88AA-8B59D662BA9D}">
      <dsp:nvSpPr>
        <dsp:cNvPr id="0" name=""/>
        <dsp:cNvSpPr/>
      </dsp:nvSpPr>
      <dsp:spPr>
        <a:xfrm>
          <a:off x="4920839" y="593689"/>
          <a:ext cx="2235464" cy="1341278"/>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2.Aneamia/Fatigue</a:t>
          </a:r>
          <a:endParaRPr lang="en-US" sz="1900" kern="1200" dirty="0"/>
        </a:p>
      </dsp:txBody>
      <dsp:txXfrm>
        <a:off x="4920839" y="593689"/>
        <a:ext cx="2235464" cy="1341278"/>
      </dsp:txXfrm>
    </dsp:sp>
    <dsp:sp modelId="{A8E9CE29-DC13-44F7-81E1-CD100ACBD045}">
      <dsp:nvSpPr>
        <dsp:cNvPr id="0" name=""/>
        <dsp:cNvSpPr/>
      </dsp:nvSpPr>
      <dsp:spPr>
        <a:xfrm>
          <a:off x="7379850" y="593689"/>
          <a:ext cx="2235464" cy="1341278"/>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3.Impaired Immunity/Chronic Inflammation</a:t>
          </a:r>
          <a:endParaRPr lang="en-US" sz="1900" kern="1200" dirty="0"/>
        </a:p>
      </dsp:txBody>
      <dsp:txXfrm>
        <a:off x="7379850" y="593689"/>
        <a:ext cx="2235464" cy="1341278"/>
      </dsp:txXfrm>
    </dsp:sp>
    <dsp:sp modelId="{0E0AF383-3150-496B-BA0E-8AEA81FBD36D}">
      <dsp:nvSpPr>
        <dsp:cNvPr id="0" name=""/>
        <dsp:cNvSpPr/>
      </dsp:nvSpPr>
      <dsp:spPr>
        <a:xfrm>
          <a:off x="2817" y="2158514"/>
          <a:ext cx="2235464" cy="1341278"/>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4.Dehydration/ Constipation</a:t>
          </a:r>
          <a:endParaRPr lang="en-US" sz="1900" kern="1200" dirty="0"/>
        </a:p>
      </dsp:txBody>
      <dsp:txXfrm>
        <a:off x="2817" y="2158514"/>
        <a:ext cx="2235464" cy="1341278"/>
      </dsp:txXfrm>
    </dsp:sp>
    <dsp:sp modelId="{C38C3126-9750-4C76-B75B-D6DBC7991C42}">
      <dsp:nvSpPr>
        <dsp:cNvPr id="0" name=""/>
        <dsp:cNvSpPr/>
      </dsp:nvSpPr>
      <dsp:spPr>
        <a:xfrm>
          <a:off x="2461828" y="2158514"/>
          <a:ext cx="2235464" cy="1341278"/>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5.Iron Overload</a:t>
          </a:r>
          <a:endParaRPr lang="en-US" sz="1900" kern="1200" dirty="0"/>
        </a:p>
      </dsp:txBody>
      <dsp:txXfrm>
        <a:off x="2461828" y="2158514"/>
        <a:ext cx="2235464" cy="1341278"/>
      </dsp:txXfrm>
    </dsp:sp>
    <dsp:sp modelId="{7BC0F3B8-F49B-4529-807F-C566FF7E688F}">
      <dsp:nvSpPr>
        <dsp:cNvPr id="0" name=""/>
        <dsp:cNvSpPr/>
      </dsp:nvSpPr>
      <dsp:spPr>
        <a:xfrm>
          <a:off x="4920839" y="2158514"/>
          <a:ext cx="2235464" cy="1341278"/>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6.Osteoporosis</a:t>
          </a:r>
          <a:endParaRPr lang="en-US" sz="1900" kern="1200" dirty="0"/>
        </a:p>
      </dsp:txBody>
      <dsp:txXfrm>
        <a:off x="4920839" y="2158514"/>
        <a:ext cx="2235464" cy="1341278"/>
      </dsp:txXfrm>
    </dsp:sp>
    <dsp:sp modelId="{77C65F31-FC37-4861-9BD0-296AEE83BB7A}">
      <dsp:nvSpPr>
        <dsp:cNvPr id="0" name=""/>
        <dsp:cNvSpPr/>
      </dsp:nvSpPr>
      <dsp:spPr>
        <a:xfrm>
          <a:off x="7379850" y="2158514"/>
          <a:ext cx="2235464" cy="1341278"/>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7.Increased risk of cardiovascular disease </a:t>
          </a:r>
          <a:endParaRPr lang="en-US" sz="1900" kern="1200" dirty="0"/>
        </a:p>
      </dsp:txBody>
      <dsp:txXfrm>
        <a:off x="7379850" y="2158514"/>
        <a:ext cx="2235464" cy="13412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8E64CD-B4D9-4CBF-B07A-70E77B3F4C72}">
      <dsp:nvSpPr>
        <dsp:cNvPr id="0" name=""/>
        <dsp:cNvSpPr/>
      </dsp:nvSpPr>
      <dsp:spPr>
        <a:xfrm>
          <a:off x="0" y="93057"/>
          <a:ext cx="3005666" cy="1803399"/>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t>Building a good </a:t>
          </a:r>
          <a:r>
            <a:rPr lang="en-GB" sz="2400" b="1" kern="1200" dirty="0">
              <a:solidFill>
                <a:srgbClr val="FFFF00"/>
              </a:solidFill>
            </a:rPr>
            <a:t>Nutritional Status and preventing malnutrition</a:t>
          </a:r>
          <a:r>
            <a:rPr lang="en-GB" sz="2400" b="1" kern="1200" dirty="0"/>
            <a:t>:</a:t>
          </a:r>
          <a:endParaRPr lang="en-US" sz="2400" b="1" kern="1200" dirty="0"/>
        </a:p>
      </dsp:txBody>
      <dsp:txXfrm>
        <a:off x="0" y="93057"/>
        <a:ext cx="3005666" cy="1803399"/>
      </dsp:txXfrm>
    </dsp:sp>
    <dsp:sp modelId="{D0ED85F4-2C77-4C42-B325-C8D73E3B7D30}">
      <dsp:nvSpPr>
        <dsp:cNvPr id="0" name=""/>
        <dsp:cNvSpPr/>
      </dsp:nvSpPr>
      <dsp:spPr>
        <a:xfrm>
          <a:off x="3142454" y="133742"/>
          <a:ext cx="3005666" cy="1803399"/>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t>1.Eating a balanced </a:t>
          </a:r>
          <a:r>
            <a:rPr lang="en-GB" sz="1800" kern="1200" dirty="0"/>
            <a:t>diet:</a:t>
          </a:r>
        </a:p>
        <a:p>
          <a:pPr marL="0" lvl="0" indent="0" algn="l" defTabSz="800100">
            <a:lnSpc>
              <a:spcPct val="90000"/>
            </a:lnSpc>
            <a:spcBef>
              <a:spcPct val="0"/>
            </a:spcBef>
            <a:spcAft>
              <a:spcPct val="35000"/>
            </a:spcAft>
            <a:buNone/>
          </a:pPr>
          <a:r>
            <a:rPr lang="en-GB" sz="1800" kern="1200" dirty="0"/>
            <a:t>Eat the right types of food </a:t>
          </a:r>
        </a:p>
        <a:p>
          <a:pPr marL="0" lvl="0" indent="0" algn="l" defTabSz="800100">
            <a:lnSpc>
              <a:spcPct val="90000"/>
            </a:lnSpc>
            <a:spcBef>
              <a:spcPct val="0"/>
            </a:spcBef>
            <a:spcAft>
              <a:spcPct val="35000"/>
            </a:spcAft>
            <a:buNone/>
          </a:pPr>
          <a:r>
            <a:rPr lang="en-GB" sz="1800" kern="1200" dirty="0"/>
            <a:t>Eat right amount of food</a:t>
          </a:r>
        </a:p>
        <a:p>
          <a:pPr marL="0" lvl="0" indent="0" algn="l" defTabSz="800100">
            <a:lnSpc>
              <a:spcPct val="90000"/>
            </a:lnSpc>
            <a:spcBef>
              <a:spcPct val="0"/>
            </a:spcBef>
            <a:spcAft>
              <a:spcPct val="35000"/>
            </a:spcAft>
            <a:buNone/>
          </a:pPr>
          <a:r>
            <a:rPr lang="en-GB" sz="1800" kern="1200" dirty="0"/>
            <a:t>Eat the right variety of food  </a:t>
          </a:r>
          <a:endParaRPr lang="en-US" sz="1800" kern="1200" dirty="0"/>
        </a:p>
      </dsp:txBody>
      <dsp:txXfrm>
        <a:off x="3142454" y="133742"/>
        <a:ext cx="3005666" cy="1803399"/>
      </dsp:txXfrm>
    </dsp:sp>
    <dsp:sp modelId="{8DEEF236-F1B7-4CB2-9908-58DE53637302}">
      <dsp:nvSpPr>
        <dsp:cNvPr id="0" name=""/>
        <dsp:cNvSpPr/>
      </dsp:nvSpPr>
      <dsp:spPr>
        <a:xfrm>
          <a:off x="6612466" y="0"/>
          <a:ext cx="3005666" cy="1803399"/>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2.Choose food from all the food groups:</a:t>
          </a:r>
        </a:p>
        <a:p>
          <a:pPr marL="0" lvl="0" indent="0" algn="l" defTabSz="800100">
            <a:lnSpc>
              <a:spcPct val="90000"/>
            </a:lnSpc>
            <a:spcBef>
              <a:spcPct val="0"/>
            </a:spcBef>
            <a:spcAft>
              <a:spcPct val="35000"/>
            </a:spcAft>
            <a:buNone/>
          </a:pPr>
          <a:r>
            <a:rPr lang="en-GB" sz="1800" kern="1200" dirty="0"/>
            <a:t>Ensure the right balance of nutrients to meet your bodies needs  </a:t>
          </a:r>
          <a:endParaRPr lang="en-US" sz="1800" kern="1200" dirty="0"/>
        </a:p>
      </dsp:txBody>
      <dsp:txXfrm>
        <a:off x="6612466" y="0"/>
        <a:ext cx="3005666" cy="1803399"/>
      </dsp:txXfrm>
    </dsp:sp>
    <dsp:sp modelId="{C1D53D8B-EC7F-4415-B093-B7D78DC86D43}">
      <dsp:nvSpPr>
        <dsp:cNvPr id="0" name=""/>
        <dsp:cNvSpPr/>
      </dsp:nvSpPr>
      <dsp:spPr>
        <a:xfrm>
          <a:off x="1530305" y="2064654"/>
          <a:ext cx="3005666" cy="1803399"/>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3. Help your body to function as </a:t>
          </a:r>
          <a:r>
            <a:rPr lang="en-GB" sz="1800" b="1" kern="1200" dirty="0"/>
            <a:t>Optimally</a:t>
          </a:r>
          <a:r>
            <a:rPr lang="en-GB" sz="1800" kern="1200" dirty="0"/>
            <a:t> as possible</a:t>
          </a:r>
          <a:endParaRPr lang="en-US" sz="1800" kern="1200" dirty="0"/>
        </a:p>
      </dsp:txBody>
      <dsp:txXfrm>
        <a:off x="1530305" y="2064654"/>
        <a:ext cx="3005666" cy="1803399"/>
      </dsp:txXfrm>
    </dsp:sp>
    <dsp:sp modelId="{97D2703C-57C1-47EB-8BB6-EACBB67AD67F}">
      <dsp:nvSpPr>
        <dsp:cNvPr id="0" name=""/>
        <dsp:cNvSpPr/>
      </dsp:nvSpPr>
      <dsp:spPr>
        <a:xfrm>
          <a:off x="4809216" y="2064654"/>
          <a:ext cx="3005666" cy="1803399"/>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4. Enjoy a </a:t>
          </a:r>
          <a:r>
            <a:rPr lang="en-GB" sz="1800" b="1" kern="1200" dirty="0"/>
            <a:t>good quality of LIFE</a:t>
          </a:r>
          <a:r>
            <a:rPr lang="en-GB" sz="1800" kern="1200" dirty="0"/>
            <a:t> and do the things that you E</a:t>
          </a:r>
          <a:r>
            <a:rPr lang="en-GB" sz="1800" b="1" kern="1200" dirty="0"/>
            <a:t>njoy doing.</a:t>
          </a:r>
          <a:r>
            <a:rPr lang="en-GB" sz="1800" kern="1200" dirty="0"/>
            <a:t> </a:t>
          </a:r>
          <a:endParaRPr lang="en-US" sz="1800" kern="1200" dirty="0"/>
        </a:p>
      </dsp:txBody>
      <dsp:txXfrm>
        <a:off x="4809216" y="2064654"/>
        <a:ext cx="3005666" cy="18033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4603A8-5411-4217-8301-1FCAA17D27E0}">
      <dsp:nvSpPr>
        <dsp:cNvPr id="0" name=""/>
        <dsp:cNvSpPr/>
      </dsp:nvSpPr>
      <dsp:spPr>
        <a:xfrm>
          <a:off x="2372218" y="498352"/>
          <a:ext cx="385802" cy="91440"/>
        </a:xfrm>
        <a:custGeom>
          <a:avLst/>
          <a:gdLst/>
          <a:ahLst/>
          <a:cxnLst/>
          <a:rect l="0" t="0" r="0" b="0"/>
          <a:pathLst>
            <a:path>
              <a:moveTo>
                <a:pt x="0" y="45720"/>
              </a:moveTo>
              <a:lnTo>
                <a:pt x="385802" y="45720"/>
              </a:lnTo>
            </a:path>
          </a:pathLst>
        </a:custGeom>
        <a:noFill/>
        <a:ln w="12700"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54709" y="541990"/>
        <a:ext cx="20820" cy="4164"/>
      </dsp:txXfrm>
    </dsp:sp>
    <dsp:sp modelId="{F1AE2277-2884-44B5-9173-DC8FEA179B56}">
      <dsp:nvSpPr>
        <dsp:cNvPr id="0" name=""/>
        <dsp:cNvSpPr/>
      </dsp:nvSpPr>
      <dsp:spPr>
        <a:xfrm>
          <a:off x="563574" y="938"/>
          <a:ext cx="1810444" cy="1086266"/>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713" tIns="93120" rIns="88713" bIns="93120" numCol="1" spcCol="1270" anchor="ctr" anchorCtr="0">
          <a:noAutofit/>
        </a:bodyPr>
        <a:lstStyle/>
        <a:p>
          <a:pPr marL="0" lvl="0" indent="0" algn="ctr" defTabSz="933450">
            <a:lnSpc>
              <a:spcPct val="90000"/>
            </a:lnSpc>
            <a:spcBef>
              <a:spcPct val="0"/>
            </a:spcBef>
            <a:spcAft>
              <a:spcPct val="35000"/>
            </a:spcAft>
            <a:buNone/>
          </a:pPr>
          <a:r>
            <a:rPr lang="en-GB" sz="2100" kern="1200"/>
            <a:t>Healthy Balanced Diet </a:t>
          </a:r>
          <a:endParaRPr lang="en-US" sz="2100" kern="1200"/>
        </a:p>
      </dsp:txBody>
      <dsp:txXfrm>
        <a:off x="563574" y="938"/>
        <a:ext cx="1810444" cy="1086266"/>
      </dsp:txXfrm>
    </dsp:sp>
    <dsp:sp modelId="{823ABCAC-7F04-483B-BC3D-2B8FEC257A03}">
      <dsp:nvSpPr>
        <dsp:cNvPr id="0" name=""/>
        <dsp:cNvSpPr/>
      </dsp:nvSpPr>
      <dsp:spPr>
        <a:xfrm>
          <a:off x="4599065" y="498352"/>
          <a:ext cx="385802" cy="91440"/>
        </a:xfrm>
        <a:custGeom>
          <a:avLst/>
          <a:gdLst/>
          <a:ahLst/>
          <a:cxnLst/>
          <a:rect l="0" t="0" r="0" b="0"/>
          <a:pathLst>
            <a:path>
              <a:moveTo>
                <a:pt x="0" y="45720"/>
              </a:moveTo>
              <a:lnTo>
                <a:pt x="385802" y="45720"/>
              </a:lnTo>
            </a:path>
          </a:pathLst>
        </a:custGeom>
        <a:noFill/>
        <a:ln w="12700"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81556" y="541990"/>
        <a:ext cx="20820" cy="4164"/>
      </dsp:txXfrm>
    </dsp:sp>
    <dsp:sp modelId="{84F89AE1-4FB9-4888-A73E-FA2FF015CD36}">
      <dsp:nvSpPr>
        <dsp:cNvPr id="0" name=""/>
        <dsp:cNvSpPr/>
      </dsp:nvSpPr>
      <dsp:spPr>
        <a:xfrm>
          <a:off x="2790420" y="938"/>
          <a:ext cx="1810444" cy="1086266"/>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713" tIns="93120" rIns="88713" bIns="93120" numCol="1" spcCol="1270" anchor="ctr" anchorCtr="0">
          <a:noAutofit/>
        </a:bodyPr>
        <a:lstStyle/>
        <a:p>
          <a:pPr marL="0" lvl="0" indent="0" algn="ctr" defTabSz="800100">
            <a:lnSpc>
              <a:spcPct val="90000"/>
            </a:lnSpc>
            <a:spcBef>
              <a:spcPct val="0"/>
            </a:spcBef>
            <a:spcAft>
              <a:spcPct val="35000"/>
            </a:spcAft>
            <a:buNone/>
          </a:pPr>
          <a:r>
            <a:rPr lang="en-GB" sz="1800" kern="1200" dirty="0"/>
            <a:t>Anthropometry:</a:t>
          </a:r>
        </a:p>
        <a:p>
          <a:pPr marL="0" lvl="0" indent="0" algn="ctr" defTabSz="800100">
            <a:lnSpc>
              <a:spcPct val="90000"/>
            </a:lnSpc>
            <a:spcBef>
              <a:spcPct val="0"/>
            </a:spcBef>
            <a:spcAft>
              <a:spcPct val="35000"/>
            </a:spcAft>
            <a:buNone/>
          </a:pPr>
          <a:r>
            <a:rPr lang="en-GB" sz="1200" kern="1200" dirty="0"/>
            <a:t>(size, proportion and body composition)</a:t>
          </a:r>
          <a:endParaRPr lang="en-US" sz="1200" kern="1200" dirty="0"/>
        </a:p>
      </dsp:txBody>
      <dsp:txXfrm>
        <a:off x="2790420" y="938"/>
        <a:ext cx="1810444" cy="1086266"/>
      </dsp:txXfrm>
    </dsp:sp>
    <dsp:sp modelId="{78D83DDD-C79C-4DB0-AC9A-4E648F0C12E0}">
      <dsp:nvSpPr>
        <dsp:cNvPr id="0" name=""/>
        <dsp:cNvSpPr/>
      </dsp:nvSpPr>
      <dsp:spPr>
        <a:xfrm>
          <a:off x="6825912" y="498352"/>
          <a:ext cx="385802" cy="91440"/>
        </a:xfrm>
        <a:custGeom>
          <a:avLst/>
          <a:gdLst/>
          <a:ahLst/>
          <a:cxnLst/>
          <a:rect l="0" t="0" r="0" b="0"/>
          <a:pathLst>
            <a:path>
              <a:moveTo>
                <a:pt x="0" y="45720"/>
              </a:moveTo>
              <a:lnTo>
                <a:pt x="385802" y="45720"/>
              </a:lnTo>
            </a:path>
          </a:pathLst>
        </a:custGeom>
        <a:noFill/>
        <a:ln w="12700" cap="rnd"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08403" y="541990"/>
        <a:ext cx="20820" cy="4164"/>
      </dsp:txXfrm>
    </dsp:sp>
    <dsp:sp modelId="{8C281B2B-322D-4D24-B488-39FC303037C1}">
      <dsp:nvSpPr>
        <dsp:cNvPr id="0" name=""/>
        <dsp:cNvSpPr/>
      </dsp:nvSpPr>
      <dsp:spPr>
        <a:xfrm>
          <a:off x="5017267" y="938"/>
          <a:ext cx="1810444" cy="1086266"/>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713" tIns="93120" rIns="88713" bIns="93120" numCol="1" spcCol="1270" anchor="ctr" anchorCtr="0">
          <a:noAutofit/>
        </a:bodyPr>
        <a:lstStyle/>
        <a:p>
          <a:pPr marL="0" lvl="0" indent="0" algn="ctr" defTabSz="933450">
            <a:lnSpc>
              <a:spcPct val="90000"/>
            </a:lnSpc>
            <a:spcBef>
              <a:spcPct val="0"/>
            </a:spcBef>
            <a:spcAft>
              <a:spcPct val="35000"/>
            </a:spcAft>
            <a:buNone/>
          </a:pPr>
          <a:r>
            <a:rPr lang="en-GB" sz="2100" kern="1200"/>
            <a:t>Weight</a:t>
          </a:r>
          <a:endParaRPr lang="en-US" sz="2100" kern="1200"/>
        </a:p>
      </dsp:txBody>
      <dsp:txXfrm>
        <a:off x="5017267" y="938"/>
        <a:ext cx="1810444" cy="1086266"/>
      </dsp:txXfrm>
    </dsp:sp>
    <dsp:sp modelId="{5F00BAAA-17F4-4A8F-9989-F3ECEB3068E9}">
      <dsp:nvSpPr>
        <dsp:cNvPr id="0" name=""/>
        <dsp:cNvSpPr/>
      </dsp:nvSpPr>
      <dsp:spPr>
        <a:xfrm>
          <a:off x="1468796" y="1085405"/>
          <a:ext cx="6680540" cy="385802"/>
        </a:xfrm>
        <a:custGeom>
          <a:avLst/>
          <a:gdLst/>
          <a:ahLst/>
          <a:cxnLst/>
          <a:rect l="0" t="0" r="0" b="0"/>
          <a:pathLst>
            <a:path>
              <a:moveTo>
                <a:pt x="6680540" y="0"/>
              </a:moveTo>
              <a:lnTo>
                <a:pt x="6680540" y="210001"/>
              </a:lnTo>
              <a:lnTo>
                <a:pt x="0" y="210001"/>
              </a:lnTo>
              <a:lnTo>
                <a:pt x="0" y="385802"/>
              </a:lnTo>
            </a:path>
          </a:pathLst>
        </a:custGeom>
        <a:noFill/>
        <a:ln w="12700"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41728" y="1276224"/>
        <a:ext cx="334675" cy="4164"/>
      </dsp:txXfrm>
    </dsp:sp>
    <dsp:sp modelId="{8E81455C-221D-4EE5-9FEE-F6347DEA8838}">
      <dsp:nvSpPr>
        <dsp:cNvPr id="0" name=""/>
        <dsp:cNvSpPr/>
      </dsp:nvSpPr>
      <dsp:spPr>
        <a:xfrm>
          <a:off x="7244114" y="938"/>
          <a:ext cx="1810444" cy="1086266"/>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713" tIns="93120" rIns="88713" bIns="93120" numCol="1" spcCol="1270" anchor="ctr" anchorCtr="0">
          <a:noAutofit/>
        </a:bodyPr>
        <a:lstStyle/>
        <a:p>
          <a:pPr marL="0" lvl="0" indent="0" algn="ctr" defTabSz="933450">
            <a:lnSpc>
              <a:spcPct val="90000"/>
            </a:lnSpc>
            <a:spcBef>
              <a:spcPct val="0"/>
            </a:spcBef>
            <a:spcAft>
              <a:spcPct val="35000"/>
            </a:spcAft>
            <a:buNone/>
          </a:pPr>
          <a:r>
            <a:rPr lang="en-GB" sz="2100" kern="1200"/>
            <a:t>Height </a:t>
          </a:r>
          <a:endParaRPr lang="en-US" sz="2100" kern="1200"/>
        </a:p>
      </dsp:txBody>
      <dsp:txXfrm>
        <a:off x="7244114" y="938"/>
        <a:ext cx="1810444" cy="1086266"/>
      </dsp:txXfrm>
    </dsp:sp>
    <dsp:sp modelId="{9EEC136D-C9F3-43CB-8170-5770182F58F6}">
      <dsp:nvSpPr>
        <dsp:cNvPr id="0" name=""/>
        <dsp:cNvSpPr/>
      </dsp:nvSpPr>
      <dsp:spPr>
        <a:xfrm>
          <a:off x="2372218" y="2001021"/>
          <a:ext cx="385802" cy="91440"/>
        </a:xfrm>
        <a:custGeom>
          <a:avLst/>
          <a:gdLst/>
          <a:ahLst/>
          <a:cxnLst/>
          <a:rect l="0" t="0" r="0" b="0"/>
          <a:pathLst>
            <a:path>
              <a:moveTo>
                <a:pt x="0" y="45720"/>
              </a:moveTo>
              <a:lnTo>
                <a:pt x="385802" y="45720"/>
              </a:lnTo>
            </a:path>
          </a:pathLst>
        </a:custGeom>
        <a:noFill/>
        <a:ln w="12700" cap="rnd"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54709" y="2044658"/>
        <a:ext cx="20820" cy="4164"/>
      </dsp:txXfrm>
    </dsp:sp>
    <dsp:sp modelId="{63FA0A8E-2A87-47D3-A25A-DF12F52C5883}">
      <dsp:nvSpPr>
        <dsp:cNvPr id="0" name=""/>
        <dsp:cNvSpPr/>
      </dsp:nvSpPr>
      <dsp:spPr>
        <a:xfrm>
          <a:off x="563574" y="1503607"/>
          <a:ext cx="1810444" cy="1086266"/>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713" tIns="93120" rIns="88713" bIns="93120" numCol="1" spcCol="1270" anchor="ctr" anchorCtr="0">
          <a:noAutofit/>
        </a:bodyPr>
        <a:lstStyle/>
        <a:p>
          <a:pPr marL="0" lvl="0" indent="0" algn="ctr" defTabSz="933450">
            <a:lnSpc>
              <a:spcPct val="90000"/>
            </a:lnSpc>
            <a:spcBef>
              <a:spcPct val="0"/>
            </a:spcBef>
            <a:spcAft>
              <a:spcPct val="35000"/>
            </a:spcAft>
            <a:buNone/>
          </a:pPr>
          <a:r>
            <a:rPr lang="en-GB" sz="2100" kern="1200" dirty="0"/>
            <a:t>Body Mass Index (BMI) </a:t>
          </a:r>
          <a:endParaRPr lang="en-US" sz="2100" kern="1200" dirty="0"/>
        </a:p>
      </dsp:txBody>
      <dsp:txXfrm>
        <a:off x="563574" y="1503607"/>
        <a:ext cx="1810444" cy="1086266"/>
      </dsp:txXfrm>
    </dsp:sp>
    <dsp:sp modelId="{E9514EA8-F84D-43E1-9D9A-069A68C44221}">
      <dsp:nvSpPr>
        <dsp:cNvPr id="0" name=""/>
        <dsp:cNvSpPr/>
      </dsp:nvSpPr>
      <dsp:spPr>
        <a:xfrm>
          <a:off x="4599065" y="2001021"/>
          <a:ext cx="385802" cy="91440"/>
        </a:xfrm>
        <a:custGeom>
          <a:avLst/>
          <a:gdLst/>
          <a:ahLst/>
          <a:cxnLst/>
          <a:rect l="0" t="0" r="0" b="0"/>
          <a:pathLst>
            <a:path>
              <a:moveTo>
                <a:pt x="0" y="45720"/>
              </a:moveTo>
              <a:lnTo>
                <a:pt x="385802" y="45720"/>
              </a:lnTo>
            </a:path>
          </a:pathLst>
        </a:custGeom>
        <a:noFill/>
        <a:ln w="12700"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81556" y="2044658"/>
        <a:ext cx="20820" cy="4164"/>
      </dsp:txXfrm>
    </dsp:sp>
    <dsp:sp modelId="{5A9B3176-B1DE-4328-B434-CA265A18C319}">
      <dsp:nvSpPr>
        <dsp:cNvPr id="0" name=""/>
        <dsp:cNvSpPr/>
      </dsp:nvSpPr>
      <dsp:spPr>
        <a:xfrm>
          <a:off x="2790420" y="1503607"/>
          <a:ext cx="1810444" cy="1086266"/>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713" tIns="93120" rIns="88713" bIns="93120" numCol="1" spcCol="1270" anchor="ctr" anchorCtr="0">
          <a:noAutofit/>
        </a:bodyPr>
        <a:lstStyle/>
        <a:p>
          <a:pPr marL="0" lvl="0" indent="0" algn="ctr" defTabSz="933450">
            <a:lnSpc>
              <a:spcPct val="90000"/>
            </a:lnSpc>
            <a:spcBef>
              <a:spcPct val="0"/>
            </a:spcBef>
            <a:spcAft>
              <a:spcPct val="35000"/>
            </a:spcAft>
            <a:buNone/>
          </a:pPr>
          <a:r>
            <a:rPr lang="en-GB" sz="2100" kern="1200"/>
            <a:t>Weight loss</a:t>
          </a:r>
          <a:endParaRPr lang="en-US" sz="2100" kern="1200"/>
        </a:p>
      </dsp:txBody>
      <dsp:txXfrm>
        <a:off x="2790420" y="1503607"/>
        <a:ext cx="1810444" cy="1086266"/>
      </dsp:txXfrm>
    </dsp:sp>
    <dsp:sp modelId="{8D44DDB4-A938-48C6-9F70-90E0FB0334C2}">
      <dsp:nvSpPr>
        <dsp:cNvPr id="0" name=""/>
        <dsp:cNvSpPr/>
      </dsp:nvSpPr>
      <dsp:spPr>
        <a:xfrm>
          <a:off x="6825912" y="2001021"/>
          <a:ext cx="385802" cy="91440"/>
        </a:xfrm>
        <a:custGeom>
          <a:avLst/>
          <a:gdLst/>
          <a:ahLst/>
          <a:cxnLst/>
          <a:rect l="0" t="0" r="0" b="0"/>
          <a:pathLst>
            <a:path>
              <a:moveTo>
                <a:pt x="0" y="45720"/>
              </a:moveTo>
              <a:lnTo>
                <a:pt x="385802" y="45720"/>
              </a:lnTo>
            </a:path>
          </a:pathLst>
        </a:custGeom>
        <a:noFill/>
        <a:ln w="12700"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08403" y="2044658"/>
        <a:ext cx="20820" cy="4164"/>
      </dsp:txXfrm>
    </dsp:sp>
    <dsp:sp modelId="{98707BB2-8CDC-440E-A8AC-30C947114101}">
      <dsp:nvSpPr>
        <dsp:cNvPr id="0" name=""/>
        <dsp:cNvSpPr/>
      </dsp:nvSpPr>
      <dsp:spPr>
        <a:xfrm>
          <a:off x="5017267" y="1503607"/>
          <a:ext cx="1810444" cy="1086266"/>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713" tIns="93120" rIns="88713" bIns="93120" numCol="1" spcCol="1270" anchor="ctr" anchorCtr="0">
          <a:noAutofit/>
        </a:bodyPr>
        <a:lstStyle/>
        <a:p>
          <a:pPr marL="0" lvl="0" indent="0" algn="ctr" defTabSz="933450">
            <a:lnSpc>
              <a:spcPct val="90000"/>
            </a:lnSpc>
            <a:spcBef>
              <a:spcPct val="0"/>
            </a:spcBef>
            <a:spcAft>
              <a:spcPct val="35000"/>
            </a:spcAft>
            <a:buNone/>
          </a:pPr>
          <a:r>
            <a:rPr lang="en-GB" sz="2100" kern="1200"/>
            <a:t>Weight gain </a:t>
          </a:r>
          <a:endParaRPr lang="en-US" sz="2100" kern="1200"/>
        </a:p>
      </dsp:txBody>
      <dsp:txXfrm>
        <a:off x="5017267" y="1503607"/>
        <a:ext cx="1810444" cy="1086266"/>
      </dsp:txXfrm>
    </dsp:sp>
    <dsp:sp modelId="{382F97A8-73CA-4AA2-ACEC-D7948C9A77F9}">
      <dsp:nvSpPr>
        <dsp:cNvPr id="0" name=""/>
        <dsp:cNvSpPr/>
      </dsp:nvSpPr>
      <dsp:spPr>
        <a:xfrm>
          <a:off x="1468796" y="2588074"/>
          <a:ext cx="6680540" cy="385802"/>
        </a:xfrm>
        <a:custGeom>
          <a:avLst/>
          <a:gdLst/>
          <a:ahLst/>
          <a:cxnLst/>
          <a:rect l="0" t="0" r="0" b="0"/>
          <a:pathLst>
            <a:path>
              <a:moveTo>
                <a:pt x="6680540" y="0"/>
              </a:moveTo>
              <a:lnTo>
                <a:pt x="6680540" y="210001"/>
              </a:lnTo>
              <a:lnTo>
                <a:pt x="0" y="210001"/>
              </a:lnTo>
              <a:lnTo>
                <a:pt x="0" y="385802"/>
              </a:lnTo>
            </a:path>
          </a:pathLst>
        </a:custGeom>
        <a:noFill/>
        <a:ln w="12700" cap="rnd"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41728" y="2778893"/>
        <a:ext cx="334675" cy="4164"/>
      </dsp:txXfrm>
    </dsp:sp>
    <dsp:sp modelId="{2E9827BA-B977-43DF-815A-7CBD62B6FE35}">
      <dsp:nvSpPr>
        <dsp:cNvPr id="0" name=""/>
        <dsp:cNvSpPr/>
      </dsp:nvSpPr>
      <dsp:spPr>
        <a:xfrm>
          <a:off x="7244114" y="1503607"/>
          <a:ext cx="1810444" cy="1086266"/>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713" tIns="93120" rIns="88713" bIns="93120" numCol="1" spcCol="1270" anchor="ctr" anchorCtr="0">
          <a:noAutofit/>
        </a:bodyPr>
        <a:lstStyle/>
        <a:p>
          <a:pPr marL="0" lvl="0" indent="0" algn="ctr" defTabSz="933450">
            <a:lnSpc>
              <a:spcPct val="90000"/>
            </a:lnSpc>
            <a:spcBef>
              <a:spcPct val="0"/>
            </a:spcBef>
            <a:spcAft>
              <a:spcPct val="35000"/>
            </a:spcAft>
            <a:buNone/>
          </a:pPr>
          <a:r>
            <a:rPr lang="en-GB" sz="2100" kern="1200"/>
            <a:t>Inflammation </a:t>
          </a:r>
          <a:endParaRPr lang="en-US" sz="2100" kern="1200"/>
        </a:p>
      </dsp:txBody>
      <dsp:txXfrm>
        <a:off x="7244114" y="1503607"/>
        <a:ext cx="1810444" cy="1086266"/>
      </dsp:txXfrm>
    </dsp:sp>
    <dsp:sp modelId="{2D5DB370-84A6-4DF4-A370-022ADAFB56F9}">
      <dsp:nvSpPr>
        <dsp:cNvPr id="0" name=""/>
        <dsp:cNvSpPr/>
      </dsp:nvSpPr>
      <dsp:spPr>
        <a:xfrm>
          <a:off x="563574" y="3006276"/>
          <a:ext cx="1810444" cy="1086266"/>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713" tIns="93120" rIns="88713" bIns="93120" numCol="1" spcCol="1270" anchor="ctr" anchorCtr="0">
          <a:noAutofit/>
        </a:bodyPr>
        <a:lstStyle/>
        <a:p>
          <a:pPr marL="0" lvl="0" indent="0" algn="ctr" defTabSz="933450">
            <a:lnSpc>
              <a:spcPct val="90000"/>
            </a:lnSpc>
            <a:spcBef>
              <a:spcPct val="0"/>
            </a:spcBef>
            <a:spcAft>
              <a:spcPct val="35000"/>
            </a:spcAft>
            <a:buNone/>
          </a:pPr>
          <a:r>
            <a:rPr lang="en-GB" sz="2100" kern="1200" dirty="0"/>
            <a:t>How sickle cell affects your health  </a:t>
          </a:r>
          <a:endParaRPr lang="en-US" sz="2100" kern="1200" dirty="0"/>
        </a:p>
      </dsp:txBody>
      <dsp:txXfrm>
        <a:off x="563574" y="3006276"/>
        <a:ext cx="1810444" cy="10862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66C1DF-4F7C-4F7A-AD72-58CBE201B06E}">
      <dsp:nvSpPr>
        <dsp:cNvPr id="0" name=""/>
        <dsp:cNvSpPr/>
      </dsp:nvSpPr>
      <dsp:spPr>
        <a:xfrm>
          <a:off x="0" y="2687"/>
          <a:ext cx="3973943" cy="5724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2B20B-B653-4067-9FF9-88A94F28957C}">
      <dsp:nvSpPr>
        <dsp:cNvPr id="0" name=""/>
        <dsp:cNvSpPr/>
      </dsp:nvSpPr>
      <dsp:spPr>
        <a:xfrm>
          <a:off x="173167" y="131490"/>
          <a:ext cx="314850" cy="3148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4022597-3294-4897-81AD-46206FEDAA26}">
      <dsp:nvSpPr>
        <dsp:cNvPr id="0" name=""/>
        <dsp:cNvSpPr/>
      </dsp:nvSpPr>
      <dsp:spPr>
        <a:xfrm>
          <a:off x="661186" y="2687"/>
          <a:ext cx="3312756" cy="572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585" tIns="60585" rIns="60585" bIns="60585" numCol="1" spcCol="1270" anchor="ctr" anchorCtr="0">
          <a:noAutofit/>
        </a:bodyPr>
        <a:lstStyle/>
        <a:p>
          <a:pPr marL="0" lvl="0" indent="0" algn="l" defTabSz="622300">
            <a:lnSpc>
              <a:spcPct val="90000"/>
            </a:lnSpc>
            <a:spcBef>
              <a:spcPct val="0"/>
            </a:spcBef>
            <a:spcAft>
              <a:spcPct val="35000"/>
            </a:spcAft>
            <a:buNone/>
          </a:pPr>
          <a:r>
            <a:rPr lang="en-GB" sz="1400" kern="1200" dirty="0"/>
            <a:t>Carbohydrates (CHO)- breads, cereals, potatoes, rice, pasta, yam, plantain </a:t>
          </a:r>
          <a:endParaRPr lang="en-US" sz="1400" kern="1200" dirty="0"/>
        </a:p>
      </dsp:txBody>
      <dsp:txXfrm>
        <a:off x="661186" y="2687"/>
        <a:ext cx="3312756" cy="572455"/>
      </dsp:txXfrm>
    </dsp:sp>
    <dsp:sp modelId="{B5B3160B-C337-4477-8D46-2BB2913E0CD3}">
      <dsp:nvSpPr>
        <dsp:cNvPr id="0" name=""/>
        <dsp:cNvSpPr/>
      </dsp:nvSpPr>
      <dsp:spPr>
        <a:xfrm>
          <a:off x="0" y="718257"/>
          <a:ext cx="3973943" cy="5724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1AED77-E715-4148-8B87-FB3C4706AD56}">
      <dsp:nvSpPr>
        <dsp:cNvPr id="0" name=""/>
        <dsp:cNvSpPr/>
      </dsp:nvSpPr>
      <dsp:spPr>
        <a:xfrm>
          <a:off x="173167" y="847059"/>
          <a:ext cx="314850" cy="3148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77119C4-4AA2-408D-BD48-6BE3259A96B7}">
      <dsp:nvSpPr>
        <dsp:cNvPr id="0" name=""/>
        <dsp:cNvSpPr/>
      </dsp:nvSpPr>
      <dsp:spPr>
        <a:xfrm>
          <a:off x="661186" y="718257"/>
          <a:ext cx="3312756" cy="572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585" tIns="60585" rIns="60585" bIns="60585" numCol="1" spcCol="1270" anchor="ctr" anchorCtr="0">
          <a:noAutofit/>
        </a:bodyPr>
        <a:lstStyle/>
        <a:p>
          <a:pPr marL="0" lvl="0" indent="0" algn="l" defTabSz="622300">
            <a:lnSpc>
              <a:spcPct val="90000"/>
            </a:lnSpc>
            <a:spcBef>
              <a:spcPct val="0"/>
            </a:spcBef>
            <a:spcAft>
              <a:spcPct val="35000"/>
            </a:spcAft>
            <a:buNone/>
          </a:pPr>
          <a:r>
            <a:rPr lang="en-GB" sz="1400" kern="1200" dirty="0"/>
            <a:t>Fruit and Vegetables (Your 5 a Day)</a:t>
          </a:r>
          <a:endParaRPr lang="en-US" sz="1400" kern="1200" dirty="0"/>
        </a:p>
      </dsp:txBody>
      <dsp:txXfrm>
        <a:off x="661186" y="718257"/>
        <a:ext cx="3312756" cy="572455"/>
      </dsp:txXfrm>
    </dsp:sp>
    <dsp:sp modelId="{CAB072FD-E3BE-46F0-85A3-580E7076C88C}">
      <dsp:nvSpPr>
        <dsp:cNvPr id="0" name=""/>
        <dsp:cNvSpPr/>
      </dsp:nvSpPr>
      <dsp:spPr>
        <a:xfrm>
          <a:off x="0" y="1433827"/>
          <a:ext cx="3973943" cy="5724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EE2C42-8A1E-4512-8399-30FBBF06DBF8}">
      <dsp:nvSpPr>
        <dsp:cNvPr id="0" name=""/>
        <dsp:cNvSpPr/>
      </dsp:nvSpPr>
      <dsp:spPr>
        <a:xfrm>
          <a:off x="173167" y="1562629"/>
          <a:ext cx="314850" cy="3148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D8145A9-FD5C-4BF6-986C-427E0FF520DE}">
      <dsp:nvSpPr>
        <dsp:cNvPr id="0" name=""/>
        <dsp:cNvSpPr/>
      </dsp:nvSpPr>
      <dsp:spPr>
        <a:xfrm>
          <a:off x="661186" y="1433827"/>
          <a:ext cx="3312756" cy="572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585" tIns="60585" rIns="60585" bIns="60585" numCol="1" spcCol="1270" anchor="ctr" anchorCtr="0">
          <a:noAutofit/>
        </a:bodyPr>
        <a:lstStyle/>
        <a:p>
          <a:pPr marL="0" lvl="0" indent="0" algn="l" defTabSz="622300">
            <a:lnSpc>
              <a:spcPct val="90000"/>
            </a:lnSpc>
            <a:spcBef>
              <a:spcPct val="0"/>
            </a:spcBef>
            <a:spcAft>
              <a:spcPct val="35000"/>
            </a:spcAft>
            <a:buNone/>
          </a:pPr>
          <a:r>
            <a:rPr lang="en-GB" sz="1400" kern="1200" dirty="0"/>
            <a:t>Proteins - Beans, pulses, meats and other protein, fish, eggs, other proteins</a:t>
          </a:r>
          <a:endParaRPr lang="en-US" sz="1400" kern="1200" dirty="0"/>
        </a:p>
      </dsp:txBody>
      <dsp:txXfrm>
        <a:off x="661186" y="1433827"/>
        <a:ext cx="3312756" cy="572455"/>
      </dsp:txXfrm>
    </dsp:sp>
    <dsp:sp modelId="{739DC47B-158A-401D-8D0C-D673A5F8AA57}">
      <dsp:nvSpPr>
        <dsp:cNvPr id="0" name=""/>
        <dsp:cNvSpPr/>
      </dsp:nvSpPr>
      <dsp:spPr>
        <a:xfrm>
          <a:off x="0" y="2149396"/>
          <a:ext cx="3973943" cy="5724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2E8294-4C8C-4209-A9B7-46CAF144F241}">
      <dsp:nvSpPr>
        <dsp:cNvPr id="0" name=""/>
        <dsp:cNvSpPr/>
      </dsp:nvSpPr>
      <dsp:spPr>
        <a:xfrm>
          <a:off x="173167" y="2278199"/>
          <a:ext cx="314850" cy="3148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99E4044-10A6-424A-84D7-73034564C0F7}">
      <dsp:nvSpPr>
        <dsp:cNvPr id="0" name=""/>
        <dsp:cNvSpPr/>
      </dsp:nvSpPr>
      <dsp:spPr>
        <a:xfrm>
          <a:off x="661186" y="2149396"/>
          <a:ext cx="3312756" cy="572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585" tIns="60585" rIns="60585" bIns="60585" numCol="1" spcCol="1270" anchor="ctr" anchorCtr="0">
          <a:noAutofit/>
        </a:bodyPr>
        <a:lstStyle/>
        <a:p>
          <a:pPr marL="0" lvl="0" indent="0" algn="l" defTabSz="622300">
            <a:lnSpc>
              <a:spcPct val="90000"/>
            </a:lnSpc>
            <a:spcBef>
              <a:spcPct val="0"/>
            </a:spcBef>
            <a:spcAft>
              <a:spcPct val="35000"/>
            </a:spcAft>
            <a:buNone/>
          </a:pPr>
          <a:r>
            <a:rPr lang="en-GB" sz="1400" kern="1200" dirty="0"/>
            <a:t>Dairy, milk and milk alternatives, cheese, yogurt</a:t>
          </a:r>
          <a:endParaRPr lang="en-US" sz="1400" kern="1200" dirty="0"/>
        </a:p>
      </dsp:txBody>
      <dsp:txXfrm>
        <a:off x="661186" y="2149396"/>
        <a:ext cx="3312756" cy="572455"/>
      </dsp:txXfrm>
    </dsp:sp>
    <dsp:sp modelId="{2B05D190-95E2-413D-BC8F-CA80829C902B}">
      <dsp:nvSpPr>
        <dsp:cNvPr id="0" name=""/>
        <dsp:cNvSpPr/>
      </dsp:nvSpPr>
      <dsp:spPr>
        <a:xfrm>
          <a:off x="0" y="2864966"/>
          <a:ext cx="3973943" cy="5724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8E84EE-54ED-409B-93D2-897E42897899}">
      <dsp:nvSpPr>
        <dsp:cNvPr id="0" name=""/>
        <dsp:cNvSpPr/>
      </dsp:nvSpPr>
      <dsp:spPr>
        <a:xfrm>
          <a:off x="173167" y="2993769"/>
          <a:ext cx="314850" cy="31485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BE9CE9B-A878-4439-AEFB-7C8EFF3D5E0C}">
      <dsp:nvSpPr>
        <dsp:cNvPr id="0" name=""/>
        <dsp:cNvSpPr/>
      </dsp:nvSpPr>
      <dsp:spPr>
        <a:xfrm>
          <a:off x="661186" y="2864966"/>
          <a:ext cx="3312756" cy="572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585" tIns="60585" rIns="60585" bIns="60585" numCol="1" spcCol="1270" anchor="ctr" anchorCtr="0">
          <a:noAutofit/>
        </a:bodyPr>
        <a:lstStyle/>
        <a:p>
          <a:pPr marL="0" lvl="0" indent="0" algn="l" defTabSz="622300">
            <a:lnSpc>
              <a:spcPct val="90000"/>
            </a:lnSpc>
            <a:spcBef>
              <a:spcPct val="0"/>
            </a:spcBef>
            <a:spcAft>
              <a:spcPct val="35000"/>
            </a:spcAft>
            <a:buNone/>
          </a:pPr>
          <a:r>
            <a:rPr lang="en-GB" sz="1400" kern="1200" dirty="0"/>
            <a:t>Fats and oils </a:t>
          </a:r>
          <a:endParaRPr lang="en-US" sz="1400" kern="1200" dirty="0"/>
        </a:p>
      </dsp:txBody>
      <dsp:txXfrm>
        <a:off x="661186" y="2864966"/>
        <a:ext cx="3312756" cy="57245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CC04B5-E611-4137-8D48-4C306788024D}">
      <dsp:nvSpPr>
        <dsp:cNvPr id="0" name=""/>
        <dsp:cNvSpPr/>
      </dsp:nvSpPr>
      <dsp:spPr>
        <a:xfrm>
          <a:off x="1515066" y="213668"/>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CD6A130-9D46-480A-8A31-CEEA52702DFA}">
      <dsp:nvSpPr>
        <dsp:cNvPr id="0" name=""/>
        <dsp:cNvSpPr/>
      </dsp:nvSpPr>
      <dsp:spPr>
        <a:xfrm>
          <a:off x="111066" y="1883312"/>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defRPr b="1"/>
          </a:pPr>
          <a:r>
            <a:rPr lang="en-GB" sz="3600" kern="1200"/>
            <a:t>Macro Nutrients:</a:t>
          </a:r>
          <a:endParaRPr lang="en-US" sz="3600" kern="1200"/>
        </a:p>
      </dsp:txBody>
      <dsp:txXfrm>
        <a:off x="111066" y="1883312"/>
        <a:ext cx="4320000" cy="648000"/>
      </dsp:txXfrm>
    </dsp:sp>
    <dsp:sp modelId="{8C16B2CD-C0CC-452F-8C26-1E0A9B1E90D5}">
      <dsp:nvSpPr>
        <dsp:cNvPr id="0" name=""/>
        <dsp:cNvSpPr/>
      </dsp:nvSpPr>
      <dsp:spPr>
        <a:xfrm>
          <a:off x="111066" y="2604635"/>
          <a:ext cx="4320000" cy="1275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GB" sz="2000" kern="1200" dirty="0"/>
            <a:t>Energy – (factor in disease related factors)</a:t>
          </a:r>
          <a:endParaRPr lang="en-US" sz="2000" kern="1200" dirty="0"/>
        </a:p>
        <a:p>
          <a:pPr marL="0" lvl="0" indent="0" algn="ctr" defTabSz="889000">
            <a:lnSpc>
              <a:spcPct val="90000"/>
            </a:lnSpc>
            <a:spcBef>
              <a:spcPct val="0"/>
            </a:spcBef>
            <a:spcAft>
              <a:spcPct val="35000"/>
            </a:spcAft>
            <a:buNone/>
          </a:pPr>
          <a:r>
            <a:rPr lang="en-GB" sz="2000" kern="1200" dirty="0"/>
            <a:t>Protein</a:t>
          </a:r>
          <a:endParaRPr lang="en-US" sz="2000" kern="1200" dirty="0"/>
        </a:p>
        <a:p>
          <a:pPr marL="0" lvl="0" indent="0" algn="ctr" defTabSz="889000">
            <a:lnSpc>
              <a:spcPct val="90000"/>
            </a:lnSpc>
            <a:spcBef>
              <a:spcPct val="0"/>
            </a:spcBef>
            <a:spcAft>
              <a:spcPct val="35000"/>
            </a:spcAft>
            <a:buNone/>
          </a:pPr>
          <a:r>
            <a:rPr lang="en-GB" sz="2000" kern="1200" dirty="0"/>
            <a:t>Fluid (increased requirements)</a:t>
          </a:r>
          <a:endParaRPr lang="en-US" sz="2000" kern="1200" dirty="0"/>
        </a:p>
      </dsp:txBody>
      <dsp:txXfrm>
        <a:off x="111066" y="2604635"/>
        <a:ext cx="4320000" cy="1275177"/>
      </dsp:txXfrm>
    </dsp:sp>
    <dsp:sp modelId="{236BAF2F-588B-4909-91D5-DA31D59966AB}">
      <dsp:nvSpPr>
        <dsp:cNvPr id="0" name=""/>
        <dsp:cNvSpPr/>
      </dsp:nvSpPr>
      <dsp:spPr>
        <a:xfrm>
          <a:off x="6591066" y="213668"/>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E63DBE-BB59-4E38-A80C-8996021B3BEC}">
      <dsp:nvSpPr>
        <dsp:cNvPr id="0" name=""/>
        <dsp:cNvSpPr/>
      </dsp:nvSpPr>
      <dsp:spPr>
        <a:xfrm>
          <a:off x="5187066" y="1883312"/>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defRPr b="1"/>
          </a:pPr>
          <a:r>
            <a:rPr lang="en-GB" sz="3600" kern="1200"/>
            <a:t>Micronutrients:</a:t>
          </a:r>
          <a:endParaRPr lang="en-US" sz="3600" kern="1200"/>
        </a:p>
      </dsp:txBody>
      <dsp:txXfrm>
        <a:off x="5187066" y="1883312"/>
        <a:ext cx="4320000" cy="648000"/>
      </dsp:txXfrm>
    </dsp:sp>
    <dsp:sp modelId="{62D27366-8580-40B2-BA23-AC605E78BA64}">
      <dsp:nvSpPr>
        <dsp:cNvPr id="0" name=""/>
        <dsp:cNvSpPr/>
      </dsp:nvSpPr>
      <dsp:spPr>
        <a:xfrm>
          <a:off x="5187066" y="2604635"/>
          <a:ext cx="4320000" cy="1275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GB" sz="2000" kern="1200"/>
            <a:t>Zn, Se, Vit D, A, C, E, B vitamins, folic acid</a:t>
          </a:r>
          <a:endParaRPr lang="en-US" sz="2000" kern="1200"/>
        </a:p>
        <a:p>
          <a:pPr marL="0" lvl="0" indent="0" algn="ctr" defTabSz="889000">
            <a:lnSpc>
              <a:spcPct val="90000"/>
            </a:lnSpc>
            <a:spcBef>
              <a:spcPct val="0"/>
            </a:spcBef>
            <a:spcAft>
              <a:spcPct val="35000"/>
            </a:spcAft>
            <a:buNone/>
          </a:pPr>
          <a:r>
            <a:rPr lang="en-GB" sz="2000" kern="1200"/>
            <a:t>Iron – (absence of iron overload)</a:t>
          </a:r>
          <a:endParaRPr lang="en-US" sz="2000" kern="1200"/>
        </a:p>
        <a:p>
          <a:pPr marL="0" lvl="0" indent="0" algn="ctr" defTabSz="889000">
            <a:lnSpc>
              <a:spcPct val="90000"/>
            </a:lnSpc>
            <a:spcBef>
              <a:spcPct val="0"/>
            </a:spcBef>
            <a:spcAft>
              <a:spcPct val="35000"/>
            </a:spcAft>
            <a:buNone/>
          </a:pPr>
          <a:r>
            <a:rPr lang="en-GB" sz="2000" kern="1200"/>
            <a:t>Omega 3 Fatty acids</a:t>
          </a:r>
          <a:endParaRPr lang="en-US" sz="2000" kern="1200"/>
        </a:p>
      </dsp:txBody>
      <dsp:txXfrm>
        <a:off x="5187066" y="2604635"/>
        <a:ext cx="4320000" cy="127517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7369B8-2F65-41CA-BF15-354A71241866}">
      <dsp:nvSpPr>
        <dsp:cNvPr id="0" name=""/>
        <dsp:cNvSpPr/>
      </dsp:nvSpPr>
      <dsp:spPr>
        <a:xfrm>
          <a:off x="0" y="13054"/>
          <a:ext cx="6424440" cy="3854664"/>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b="1" kern="1200"/>
            <a:t>How can you increase my daily folic acid intake?</a:t>
          </a:r>
          <a:r>
            <a:rPr lang="en-GB" sz="2200" kern="1200"/>
            <a:t> </a:t>
          </a:r>
          <a:endParaRPr lang="en-US" sz="2200" kern="1200"/>
        </a:p>
        <a:p>
          <a:pPr marL="171450" lvl="1" indent="-171450" algn="l" defTabSz="755650">
            <a:lnSpc>
              <a:spcPct val="90000"/>
            </a:lnSpc>
            <a:spcBef>
              <a:spcPct val="0"/>
            </a:spcBef>
            <a:spcAft>
              <a:spcPct val="15000"/>
            </a:spcAft>
            <a:buChar char="•"/>
          </a:pPr>
          <a:r>
            <a:rPr lang="en-GB" sz="1700" kern="1200"/>
            <a:t>green leafy veg like spinach, kale, cabbage, spring greens, and broccoli</a:t>
          </a:r>
          <a:endParaRPr lang="en-US" sz="1700" kern="1200"/>
        </a:p>
        <a:p>
          <a:pPr marL="171450" lvl="1" indent="-171450" algn="l" defTabSz="755650">
            <a:lnSpc>
              <a:spcPct val="90000"/>
            </a:lnSpc>
            <a:spcBef>
              <a:spcPct val="0"/>
            </a:spcBef>
            <a:spcAft>
              <a:spcPct val="15000"/>
            </a:spcAft>
            <a:buChar char="•"/>
          </a:pPr>
          <a:r>
            <a:rPr lang="en-GB" sz="1700" kern="1200"/>
            <a:t>cruciferous vegetables like brussels sprouts and asparagus </a:t>
          </a:r>
          <a:endParaRPr lang="en-US" sz="1700" kern="1200"/>
        </a:p>
        <a:p>
          <a:pPr marL="171450" lvl="1" indent="-171450" algn="l" defTabSz="755650">
            <a:lnSpc>
              <a:spcPct val="90000"/>
            </a:lnSpc>
            <a:spcBef>
              <a:spcPct val="0"/>
            </a:spcBef>
            <a:spcAft>
              <a:spcPct val="15000"/>
            </a:spcAft>
            <a:buChar char="•"/>
          </a:pPr>
          <a:r>
            <a:rPr lang="en-GB" sz="1700" kern="1200" dirty="0"/>
            <a:t>beans and peas like chickpeas, kidney beans, black-eyes peas and lentils </a:t>
          </a:r>
          <a:endParaRPr lang="en-US" sz="1700" kern="1200" dirty="0"/>
        </a:p>
        <a:p>
          <a:pPr marL="171450" lvl="1" indent="-171450" algn="l" defTabSz="755650">
            <a:lnSpc>
              <a:spcPct val="90000"/>
            </a:lnSpc>
            <a:spcBef>
              <a:spcPct val="0"/>
            </a:spcBef>
            <a:spcAft>
              <a:spcPct val="15000"/>
            </a:spcAft>
            <a:buChar char="•"/>
          </a:pPr>
          <a:r>
            <a:rPr lang="en-GB" sz="1700" kern="1200" dirty="0"/>
            <a:t>citrus fruit, oranges and other citrus foods </a:t>
          </a:r>
          <a:endParaRPr lang="en-US" sz="1700" kern="1200" dirty="0"/>
        </a:p>
        <a:p>
          <a:pPr marL="171450" lvl="1" indent="-171450" algn="l" defTabSz="755650">
            <a:lnSpc>
              <a:spcPct val="90000"/>
            </a:lnSpc>
            <a:spcBef>
              <a:spcPct val="0"/>
            </a:spcBef>
            <a:spcAft>
              <a:spcPct val="15000"/>
            </a:spcAft>
            <a:buChar char="•"/>
          </a:pPr>
          <a:r>
            <a:rPr lang="en-GB" sz="1700" kern="1200"/>
            <a:t>tropical fruits like papaya and bananas,</a:t>
          </a:r>
          <a:endParaRPr lang="en-US" sz="1700" kern="1200"/>
        </a:p>
        <a:p>
          <a:pPr marL="171450" lvl="1" indent="-171450" algn="l" defTabSz="755650">
            <a:lnSpc>
              <a:spcPct val="90000"/>
            </a:lnSpc>
            <a:spcBef>
              <a:spcPct val="0"/>
            </a:spcBef>
            <a:spcAft>
              <a:spcPct val="15000"/>
            </a:spcAft>
            <a:buChar char="•"/>
          </a:pPr>
          <a:r>
            <a:rPr lang="en-GB" sz="1700" kern="1200"/>
            <a:t>fortified foods like breakfast cereals, breads, flours, cornmeal, pasta, rice, other grain products </a:t>
          </a:r>
          <a:endParaRPr lang="en-US" sz="1700" kern="1200"/>
        </a:p>
        <a:p>
          <a:pPr marL="171450" lvl="1" indent="-171450" algn="l" defTabSz="755650">
            <a:lnSpc>
              <a:spcPct val="90000"/>
            </a:lnSpc>
            <a:spcBef>
              <a:spcPct val="0"/>
            </a:spcBef>
            <a:spcAft>
              <a:spcPct val="15000"/>
            </a:spcAft>
            <a:buChar char="•"/>
          </a:pPr>
          <a:r>
            <a:rPr lang="en-GB" sz="1700" kern="1200"/>
            <a:t>other foods like liver, eggs, dairy products, meat, poultry, shellfish, nuts, yeast beef extract, avocado and wholewheat</a:t>
          </a:r>
          <a:endParaRPr lang="en-US" sz="1700" kern="1200"/>
        </a:p>
      </dsp:txBody>
      <dsp:txXfrm>
        <a:off x="0" y="13054"/>
        <a:ext cx="6424440" cy="385466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8E2695-1F73-43FD-A2CC-21BB13DA330E}" type="datetimeFigureOut">
              <a:rPr lang="en-GB" smtClean="0"/>
              <a:t>05/09/2025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285534-458F-499F-9742-8CED06DAF3BB}" type="slidenum">
              <a:rPr lang="en-GB" smtClean="0"/>
              <a:t>‹#›</a:t>
            </a:fld>
            <a:endParaRPr lang="en-GB" dirty="0"/>
          </a:p>
        </p:txBody>
      </p:sp>
    </p:spTree>
    <p:extLst>
      <p:ext uri="{BB962C8B-B14F-4D97-AF65-F5344CB8AC3E}">
        <p14:creationId xmlns:p14="http://schemas.microsoft.com/office/powerpoint/2010/main" val="1722524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DC209-D43A-0E80-7FBC-3F9CA338F8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A2DB9B-09E1-6BEC-9C2B-B11FDB8FAC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75459A-27A1-A3BE-9C7F-4B4FBC1357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91971C8-FE3E-2161-6805-1B15AEB53D5A}"/>
              </a:ext>
            </a:extLst>
          </p:cNvPr>
          <p:cNvSpPr>
            <a:spLocks noGrp="1"/>
          </p:cNvSpPr>
          <p:nvPr>
            <p:ph type="sldNum" sz="quarter" idx="5"/>
          </p:nvPr>
        </p:nvSpPr>
        <p:spPr/>
        <p:txBody>
          <a:bodyPr/>
          <a:lstStyle/>
          <a:p>
            <a:fld id="{69285534-458F-499F-9742-8CED06DAF3BB}" type="slidenum">
              <a:rPr lang="en-GB" smtClean="0"/>
              <a:t>1</a:t>
            </a:fld>
            <a:endParaRPr lang="en-GB" dirty="0"/>
          </a:p>
        </p:txBody>
      </p:sp>
    </p:spTree>
    <p:extLst>
      <p:ext uri="{BB962C8B-B14F-4D97-AF65-F5344CB8AC3E}">
        <p14:creationId xmlns:p14="http://schemas.microsoft.com/office/powerpoint/2010/main" val="3458920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059DF-A183-614B-4C5F-66F7FF34EC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96F14E-4BF8-74CD-5DBF-EDA1DC6360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97AA2C-2DD2-5785-1437-C5234DAE3E1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2D77D0E-81A4-6794-8DEC-FBB7554D3E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85534-458F-499F-9742-8CED06DAF3B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83288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7A44A-BCA3-AA78-7408-2CDECB2018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31CFD5-14DF-5714-24EE-CED329B1C6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EECD07-286B-CA88-0F6B-0D36699F4A5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02809E9-8773-7003-C34D-0641E6EE624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85534-458F-499F-9742-8CED06DAF3B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58296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B6556-FD41-C828-0A06-F5FCFFF53D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C1DDBE-537C-8505-A9D0-53EB84D28C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C53399-541E-F4E7-1813-12488EEDD25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C520FD-9A8A-E1DA-D85B-4AF7984224E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85534-458F-499F-9742-8CED06DAF3B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07949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9C721-83BE-2475-1652-CDFAA4B968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7139A0-73A3-C65C-A38F-459E940612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114328-2187-5E51-22CD-B98951DFC6A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C3DED3-4CAD-100C-21B5-6DF7693F08A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85534-458F-499F-9742-8CED06DAF3B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6284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9D7D5A-3538-3C91-8812-B6CAF10601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1B02F5-D6B0-3765-7412-97C39EDAB4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479077-9F86-C71E-CD21-64B9043995C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6E8C715-937E-0656-D7A6-69C92E9FB3B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85534-458F-499F-9742-8CED06DAF3B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379074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AFA69-BE85-0C17-12B0-AD971908BE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A8A573-D0DC-D4B5-C597-DAA178CB08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371206-DB4D-9C60-73B4-ECDF7A856F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4C323C-FC39-AAD2-D1BA-D8D68B3257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85534-458F-499F-9742-8CED06DAF3B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29190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E724A-B22B-5A02-CCB0-3628F507C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5B4B76-086E-7F05-297F-2937E7985A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9CCBD4-610B-8E94-322E-BCEE9C8EEF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03DDCF2-4AEE-DBA4-A740-742571A9B3A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85534-458F-499F-9742-8CED06DAF3B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99397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9B360-3C96-46D1-5C2A-AE81A1D99A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C27ED0-0487-3DD6-A4CA-FD1E11BB70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2FCFF8-23E2-5778-64D6-56984808799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0F5482E-62C3-3CC6-6FC5-4E94C21CC19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85534-458F-499F-9742-8CED06DAF3B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122124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AFE8A-8F16-E8EA-2864-5E99EFBB01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68BC6-8093-402D-2381-7EB5AC9A6E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BACEFD-E169-E29A-0EB4-8D6D473E3B1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85E9503-F49F-3CC6-60A6-F1A6BEF03F8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85534-458F-499F-9742-8CED06DAF3B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53755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7E028D-C3E8-4D0B-1C64-389BFE4BB4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20BE0F-7AD0-1F82-83CE-6EF96EB693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1813D8-F20A-90B7-CDDF-BE69226A106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27A1EFB-BB89-4A4F-A5E2-C56A32D5F5F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85534-458F-499F-9742-8CED06DAF3B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10985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F0E32C-6568-ADCE-1A3A-E1D8CFDCB3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0574D-4000-E2A8-BAAE-808E6E6E3D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519E62-AD0A-0D41-B460-6D9F1DEA6E0A}"/>
              </a:ext>
            </a:extLst>
          </p:cNvPr>
          <p:cNvSpPr>
            <a:spLocks noGrp="1"/>
          </p:cNvSpPr>
          <p:nvPr>
            <p:ph type="body" idx="1"/>
          </p:nvPr>
        </p:nvSpPr>
        <p:spPr/>
        <p:txBody>
          <a:bodyPr/>
          <a:lstStyle/>
          <a:p>
            <a:r>
              <a:rPr lang="en-GB" dirty="0"/>
              <a:t>Please cover </a:t>
            </a:r>
          </a:p>
          <a:p>
            <a:r>
              <a:rPr lang="en-GB" dirty="0"/>
              <a:t>Group photo – for those happy to be in and it will be used on public platforms – head back to the steps where the choir were this morning</a:t>
            </a:r>
          </a:p>
          <a:p>
            <a:r>
              <a:rPr lang="en-GB" dirty="0"/>
              <a:t>Food is staggered – level 10, 12:00-13:00 and main conference 13:00 / 13:10-14:00</a:t>
            </a:r>
          </a:p>
          <a:p>
            <a:r>
              <a:rPr lang="en-GB" dirty="0"/>
              <a:t>We do have several dietary requirements today, please ensure you take from the appropriate meal selection.  </a:t>
            </a:r>
          </a:p>
          <a:p>
            <a:r>
              <a:rPr lang="en-GB" dirty="0"/>
              <a:t>Food at the end of the day staggered – coloured cards</a:t>
            </a:r>
          </a:p>
          <a:p>
            <a:r>
              <a:rPr lang="en-GB" dirty="0"/>
              <a:t>Newcastle first</a:t>
            </a:r>
          </a:p>
          <a:p>
            <a:r>
              <a:rPr lang="en-GB" dirty="0"/>
              <a:t>Leeds</a:t>
            </a:r>
          </a:p>
          <a:p>
            <a:r>
              <a:rPr lang="en-GB" dirty="0"/>
              <a:t>Sheffield</a:t>
            </a:r>
          </a:p>
        </p:txBody>
      </p:sp>
      <p:sp>
        <p:nvSpPr>
          <p:cNvPr id="4" name="Slide Number Placeholder 3">
            <a:extLst>
              <a:ext uri="{FF2B5EF4-FFF2-40B4-BE49-F238E27FC236}">
                <a16:creationId xmlns:a16="http://schemas.microsoft.com/office/drawing/2014/main" id="{6B4E5F31-066A-2E92-8C6C-E6A12088114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85534-458F-499F-9742-8CED06DAF3B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34257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85534-458F-499F-9742-8CED06DAF3B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004201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B63F8D89-751D-7344-2704-0CDC7CD33353}"/>
              </a:ext>
            </a:extLst>
          </p:cNvPr>
          <p:cNvSpPr>
            <a:spLocks noGrp="1" noRot="1" noChangeAspect="1" noChangeArrowheads="1" noTextEdit="1"/>
          </p:cNvSpPr>
          <p:nvPr>
            <p:ph type="sldImg"/>
          </p:nvPr>
        </p:nvSpPr>
        <p:spPr>
          <a:ln/>
        </p:spPr>
      </p:sp>
      <p:sp>
        <p:nvSpPr>
          <p:cNvPr id="22530" name="Notes Placeholder 2">
            <a:extLst>
              <a:ext uri="{FF2B5EF4-FFF2-40B4-BE49-F238E27FC236}">
                <a16:creationId xmlns:a16="http://schemas.microsoft.com/office/drawing/2014/main" id="{B18430AB-09A3-F490-67C9-DD973734E8B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
        <p:nvSpPr>
          <p:cNvPr id="22531" name="Slide Number Placeholder 3">
            <a:extLst>
              <a:ext uri="{FF2B5EF4-FFF2-40B4-BE49-F238E27FC236}">
                <a16:creationId xmlns:a16="http://schemas.microsoft.com/office/drawing/2014/main" id="{465625FD-689F-FFC6-EE34-2AD0872A525A}"/>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EAB68B4-66EB-4C0E-B785-82F96AD850AD}" type="slidenum">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30</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5F5FF36C-EF5F-810D-9738-4375335EAC9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81DF1E4E-168B-4BAC-92AD-AFC44C53CC7C}" type="slidenum">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32</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602" name="Rectangle 2">
            <a:extLst>
              <a:ext uri="{FF2B5EF4-FFF2-40B4-BE49-F238E27FC236}">
                <a16:creationId xmlns:a16="http://schemas.microsoft.com/office/drawing/2014/main" id="{698707AF-48D9-CCE6-28AD-9DDABA4F92D2}"/>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B2A96681-BD4A-8CD8-34F1-68EEEF84A4F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dirty="0">
                <a:latin typeface="Arial" panose="020B0604020202020204" pitchFamily="34" charset="0"/>
              </a:rPr>
              <a:t>There is one prospective observational study from Benin</a:t>
            </a:r>
          </a:p>
          <a:p>
            <a:pPr eaLnBrk="1" hangingPunct="1"/>
            <a:r>
              <a:rPr lang="en-GB" altLang="en-US" dirty="0">
                <a:latin typeface="Arial" panose="020B0604020202020204" pitchFamily="34" charset="0"/>
              </a:rPr>
              <a:t>This was prompted by observational data in 1993 looking at 15 pregnancies with a very high maternal and </a:t>
            </a:r>
            <a:r>
              <a:rPr lang="en-GB" altLang="en-US" dirty="0" err="1">
                <a:latin typeface="Arial" panose="020B0604020202020204" pitchFamily="34" charset="0"/>
              </a:rPr>
              <a:t>fetal</a:t>
            </a:r>
            <a:r>
              <a:rPr lang="en-GB" altLang="en-US" dirty="0">
                <a:latin typeface="Arial" panose="020B0604020202020204" pitchFamily="34" charset="0"/>
              </a:rPr>
              <a:t> death rate. From Feb 1994 they introduced an educational and supportive package which included educational advice about SCD, info on nutrition, treatment with malaria prophylaxis and early identification and treatment of infection. They collected data on 108 </a:t>
            </a:r>
            <a:r>
              <a:rPr lang="en-GB" altLang="en-US" dirty="0" err="1">
                <a:latin typeface="Arial" panose="020B0604020202020204" pitchFamily="34" charset="0"/>
              </a:rPr>
              <a:t>pregancies</a:t>
            </a:r>
            <a:r>
              <a:rPr lang="en-GB" altLang="en-US" dirty="0">
                <a:latin typeface="Arial" panose="020B0604020202020204" pitchFamily="34" charset="0"/>
              </a:rPr>
              <a:t> over the next 4 years – maternal mortality was only 1.8% which compared favourably with overall maternal mortality rate in the hospital of 1.2%</a:t>
            </a:r>
          </a:p>
          <a:p>
            <a:pPr eaLnBrk="1" hangingPunct="1"/>
            <a:r>
              <a:rPr lang="en-GB" altLang="en-US" dirty="0" err="1">
                <a:latin typeface="Arial" panose="020B0604020202020204" pitchFamily="34" charset="0"/>
              </a:rPr>
              <a:t>Fetal</a:t>
            </a:r>
            <a:r>
              <a:rPr lang="en-GB" altLang="en-US" dirty="0">
                <a:latin typeface="Arial" panose="020B0604020202020204" pitchFamily="34" charset="0"/>
              </a:rPr>
              <a:t> loss rate of 11.9% - still high when compared with hospital rate of 6.3%</a:t>
            </a:r>
          </a:p>
          <a:p>
            <a:pPr eaLnBrk="1" hangingPunct="1"/>
            <a:r>
              <a:rPr lang="en-GB" altLang="en-US" dirty="0">
                <a:latin typeface="Arial" panose="020B0604020202020204" pitchFamily="34" charset="0"/>
              </a:rPr>
              <a:t>Low cost interventions – widely applicable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C6D0FB8A-0E28-594E-D8A7-4DEE2A02830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98D9507-0B9E-4032-84C6-369D58DBF497}" type="slidenum">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483" name="Rectangle 2">
            <a:extLst>
              <a:ext uri="{FF2B5EF4-FFF2-40B4-BE49-F238E27FC236}">
                <a16:creationId xmlns:a16="http://schemas.microsoft.com/office/drawing/2014/main" id="{6D851C9A-020A-E87D-6648-8890BBD397C1}"/>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423004EA-46AD-F5AC-755B-3B97839C39A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85534-458F-499F-9742-8CED06DAF3B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738678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3EF8BD97-DE5B-6CC9-3B63-A5EADA823D3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A156B4D-25A0-48EA-A1D7-87665F81EA29}" type="slidenum">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555" name="Rectangle 2">
            <a:extLst>
              <a:ext uri="{FF2B5EF4-FFF2-40B4-BE49-F238E27FC236}">
                <a16:creationId xmlns:a16="http://schemas.microsoft.com/office/drawing/2014/main" id="{7D14259E-EBA9-4589-E0A0-455EF75C105D}"/>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F06793AD-F0D4-C8B6-F2ED-5A5A14314C7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85534-458F-499F-9742-8CED06DAF3B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6019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85534-458F-499F-9742-8CED06DAF3B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751318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85534-458F-499F-9742-8CED06DAF3B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095534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85534-458F-499F-9742-8CED06DAF3B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06596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D803D-CAB5-8AFC-F4BA-8003A408CE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F6C5A2-EC4F-34C2-4D60-514261C579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7F1749-E01D-4950-C34F-499245225D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ED5F37-8360-5506-A60F-2C15856B5B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85534-458F-499F-9742-8CED06DAF3B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781621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85534-458F-499F-9742-8CED06DAF3B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821448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85534-458F-499F-9742-8CED06DAF3B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963020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106F6-7BFE-1B18-4778-5AE2D62707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C975C3-CAB0-157E-7445-DCDC084D9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86D0C9-BE2D-216A-6B60-90E53B1A759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F85370-6603-6739-2CE8-8C3DC9FCDE9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85534-458F-499F-9742-8CED06DAF3B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321595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DC209-D43A-0E80-7FBC-3F9CA338F8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A2DB9B-09E1-6BEC-9C2B-B11FDB8FAC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75459A-27A1-A3BE-9C7F-4B4FBC1357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91971C8-FE3E-2161-6805-1B15AEB53D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85534-458F-499F-9742-8CED06DAF3B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589205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AD9B7-F7FB-FD3D-1828-B554876C46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5B8D93-2F03-A41F-F9C8-DCB2041642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3555B0-235B-B609-7577-40C7F3BF815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Image is screen shot from the NE&amp; Y HCC website, update to include. IBHO also open at SHT and now opened FLORAL trial.</a:t>
            </a:r>
            <a:endParaRPr lang="en-GB" sz="1800" dirty="0">
              <a:effectLst/>
              <a:latin typeface="Aptos" panose="020B0004020202020204" pitchFamily="34" charset="0"/>
              <a:ea typeface="Aptos" panose="020B0004020202020204" pitchFamily="34" charset="0"/>
              <a:cs typeface="Aptos" panose="020B0004020202020204" pitchFamily="34" charset="0"/>
            </a:endParaRPr>
          </a:p>
          <a:p>
            <a:endParaRPr lang="en-GB" dirty="0"/>
          </a:p>
        </p:txBody>
      </p:sp>
      <p:sp>
        <p:nvSpPr>
          <p:cNvPr id="4" name="Slide Number Placeholder 3">
            <a:extLst>
              <a:ext uri="{FF2B5EF4-FFF2-40B4-BE49-F238E27FC236}">
                <a16:creationId xmlns:a16="http://schemas.microsoft.com/office/drawing/2014/main" id="{FA6CB9FA-6229-5FF9-6F39-B0E11837D2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85534-458F-499F-9742-8CED06DAF3B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949696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0EC33A-1A7A-95DC-2220-F5A7EEA96D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06F81D-6184-2BCE-54DE-51F5C956AC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D483A5-2FEF-D31A-9E5E-220D73D1421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Image is screen shot from the NE&amp; Y HCC website, update to include. IBHO also open at SHT and now opened FLORAL trial.</a:t>
            </a:r>
            <a:endParaRPr lang="en-GB" sz="1800" dirty="0">
              <a:effectLst/>
              <a:latin typeface="Aptos" panose="020B0004020202020204" pitchFamily="34" charset="0"/>
              <a:ea typeface="Aptos" panose="020B0004020202020204" pitchFamily="34" charset="0"/>
              <a:cs typeface="Aptos" panose="020B0004020202020204" pitchFamily="34" charset="0"/>
            </a:endParaRPr>
          </a:p>
          <a:p>
            <a:endParaRPr lang="en-GB" dirty="0"/>
          </a:p>
        </p:txBody>
      </p:sp>
      <p:sp>
        <p:nvSpPr>
          <p:cNvPr id="4" name="Slide Number Placeholder 3">
            <a:extLst>
              <a:ext uri="{FF2B5EF4-FFF2-40B4-BE49-F238E27FC236}">
                <a16:creationId xmlns:a16="http://schemas.microsoft.com/office/drawing/2014/main" id="{9CA46A53-802F-7528-EDD1-0DC55D3303E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85534-458F-499F-9742-8CED06DAF3B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61247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FCBBA-0FA9-4BDE-CB34-A021F27AFF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05BCDB-DBF6-2535-E4A0-422A026801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6B4206-70E8-772A-6DF4-26BAE4994A8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3D5BF1-8361-32F4-2227-9BF8B58E543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85534-458F-499F-9742-8CED06DAF3B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886402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D295A-C9BB-C03E-73E5-7DC6A9ADC9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FC4DC7-DA3A-AE1C-D7D3-5BA2183988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07D428-F352-7D8E-153C-F62D35BBA22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Image is screen shot from the NE&amp; Y HCC website, update to include. IBHO also open at SHT and now opened FLORAL trial.</a:t>
            </a:r>
            <a:endParaRPr lang="en-GB" sz="1800" dirty="0">
              <a:effectLst/>
              <a:latin typeface="Aptos" panose="020B0004020202020204" pitchFamily="34" charset="0"/>
              <a:ea typeface="Aptos" panose="020B0004020202020204" pitchFamily="34" charset="0"/>
              <a:cs typeface="Aptos" panose="020B0004020202020204" pitchFamily="34" charset="0"/>
            </a:endParaRPr>
          </a:p>
          <a:p>
            <a:endParaRPr lang="en-GB" dirty="0"/>
          </a:p>
        </p:txBody>
      </p:sp>
      <p:sp>
        <p:nvSpPr>
          <p:cNvPr id="4" name="Slide Number Placeholder 3">
            <a:extLst>
              <a:ext uri="{FF2B5EF4-FFF2-40B4-BE49-F238E27FC236}">
                <a16:creationId xmlns:a16="http://schemas.microsoft.com/office/drawing/2014/main" id="{6D9A07B8-32FC-B652-F3E4-DD5C8FC78C6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85534-458F-499F-9742-8CED06DAF3B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546390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75F70-A189-E3B4-4AB0-F9CCF42265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A36EC6-50A9-77FF-1D84-92248AE0EF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06ED85-A150-1DA5-5F7C-617198F0022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Image is screen shot from the NE&amp; Y HCC website, update to include. IBHO also open at SHT and now opened FLORAL trial.</a:t>
            </a:r>
            <a:endParaRPr lang="en-GB" sz="1800" dirty="0">
              <a:effectLst/>
              <a:latin typeface="Aptos" panose="020B0004020202020204" pitchFamily="34" charset="0"/>
              <a:ea typeface="Aptos" panose="020B0004020202020204" pitchFamily="34" charset="0"/>
              <a:cs typeface="Aptos" panose="020B0004020202020204" pitchFamily="34" charset="0"/>
            </a:endParaRPr>
          </a:p>
          <a:p>
            <a:endParaRPr lang="en-GB" dirty="0"/>
          </a:p>
        </p:txBody>
      </p:sp>
      <p:sp>
        <p:nvSpPr>
          <p:cNvPr id="4" name="Slide Number Placeholder 3">
            <a:extLst>
              <a:ext uri="{FF2B5EF4-FFF2-40B4-BE49-F238E27FC236}">
                <a16:creationId xmlns:a16="http://schemas.microsoft.com/office/drawing/2014/main" id="{20F3FC8D-552F-0674-5693-6E00078B302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85534-458F-499F-9742-8CED06DAF3B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802505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A5D6E-9CD9-1E29-5BEC-D9F1FA027A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4C91F0-B1A1-8D1F-91E1-C225CCDAB6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BF246A-F7D7-26E2-DC36-C5F2353AF6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Image is screen shot from the NE&amp; Y HCC website, update to include. IBHO also open at SHT and now opened FLORAL trial.</a:t>
            </a:r>
            <a:endParaRPr lang="en-GB" sz="1800" dirty="0">
              <a:effectLst/>
              <a:latin typeface="Aptos" panose="020B0004020202020204" pitchFamily="34" charset="0"/>
              <a:ea typeface="Aptos" panose="020B0004020202020204" pitchFamily="34" charset="0"/>
              <a:cs typeface="Aptos" panose="020B0004020202020204" pitchFamily="34" charset="0"/>
            </a:endParaRPr>
          </a:p>
          <a:p>
            <a:endParaRPr lang="en-GB" dirty="0"/>
          </a:p>
        </p:txBody>
      </p:sp>
      <p:sp>
        <p:nvSpPr>
          <p:cNvPr id="4" name="Slide Number Placeholder 3">
            <a:extLst>
              <a:ext uri="{FF2B5EF4-FFF2-40B4-BE49-F238E27FC236}">
                <a16:creationId xmlns:a16="http://schemas.microsoft.com/office/drawing/2014/main" id="{A06DF455-F643-5CF1-D324-F6CCA324C8A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85534-458F-499F-9742-8CED06DAF3B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89842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B63B3-1694-9786-4A3E-32BDE37392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97A107-9A70-3C64-2F96-0C14696415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0FDD39-BDC8-A66B-1B04-0DABB126E6D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10917F4-6126-D1A5-C8F5-00F52399665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85534-458F-499F-9742-8CED06DAF3B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956492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9CB35-E31F-D36B-D9C9-16DE4C4A3D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38D978-948F-DF23-BD03-8820CDD5B0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6174FC-A41E-3167-14BC-5DD26CF7100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Image is screen shot from the NE&amp; Y HCC website, update to include. IBHO also open at SHT and now opened FLORAL trial.</a:t>
            </a:r>
            <a:endParaRPr lang="en-GB" sz="1800" dirty="0">
              <a:effectLst/>
              <a:latin typeface="Aptos" panose="020B0004020202020204" pitchFamily="34" charset="0"/>
              <a:ea typeface="Aptos" panose="020B0004020202020204" pitchFamily="34" charset="0"/>
              <a:cs typeface="Aptos" panose="020B0004020202020204" pitchFamily="34" charset="0"/>
            </a:endParaRPr>
          </a:p>
          <a:p>
            <a:endParaRPr lang="en-GB" dirty="0"/>
          </a:p>
        </p:txBody>
      </p:sp>
      <p:sp>
        <p:nvSpPr>
          <p:cNvPr id="4" name="Slide Number Placeholder 3">
            <a:extLst>
              <a:ext uri="{FF2B5EF4-FFF2-40B4-BE49-F238E27FC236}">
                <a16:creationId xmlns:a16="http://schemas.microsoft.com/office/drawing/2014/main" id="{27361348-FF74-82F1-1560-91077AAFD38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85534-458F-499F-9742-8CED06DAF3B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983740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CB7E3-2A0C-EB79-607B-37635214AB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87CD41-7DC2-111E-E1AD-5F452589B6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EA127-1D6E-6CD4-B253-72E15C0C3C2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Image is screen shot from the NE&amp; Y HCC website, update to include. IBHO also open at SHT and now opened FLORAL trial.</a:t>
            </a:r>
            <a:endParaRPr lang="en-GB" sz="1800" dirty="0">
              <a:effectLst/>
              <a:latin typeface="Aptos" panose="020B0004020202020204" pitchFamily="34" charset="0"/>
              <a:ea typeface="Aptos" panose="020B0004020202020204" pitchFamily="34" charset="0"/>
              <a:cs typeface="Aptos" panose="020B0004020202020204" pitchFamily="34" charset="0"/>
            </a:endParaRPr>
          </a:p>
          <a:p>
            <a:endParaRPr lang="en-GB" dirty="0"/>
          </a:p>
        </p:txBody>
      </p:sp>
      <p:sp>
        <p:nvSpPr>
          <p:cNvPr id="4" name="Slide Number Placeholder 3">
            <a:extLst>
              <a:ext uri="{FF2B5EF4-FFF2-40B4-BE49-F238E27FC236}">
                <a16:creationId xmlns:a16="http://schemas.microsoft.com/office/drawing/2014/main" id="{6C8F370E-4CEC-C6B1-30CE-6C9C7DB396E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85534-458F-499F-9742-8CED06DAF3B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070735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580ED-87F0-45BD-3573-55715A63F0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7218B8-6FA3-08CF-67B6-A556F47642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1E0E6B-0E8C-C005-534B-DE1E57F9FE9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Image is screen shot from the NE&amp; Y HCC website, update to include. IBHO also open at SHT and now opened FLORAL trial.</a:t>
            </a:r>
            <a:endParaRPr lang="en-GB" sz="1800" dirty="0">
              <a:effectLst/>
              <a:latin typeface="Aptos" panose="020B0004020202020204" pitchFamily="34" charset="0"/>
              <a:ea typeface="Aptos" panose="020B0004020202020204" pitchFamily="34" charset="0"/>
              <a:cs typeface="Aptos" panose="020B0004020202020204" pitchFamily="34" charset="0"/>
            </a:endParaRPr>
          </a:p>
          <a:p>
            <a:endParaRPr lang="en-GB" dirty="0"/>
          </a:p>
        </p:txBody>
      </p:sp>
      <p:sp>
        <p:nvSpPr>
          <p:cNvPr id="4" name="Slide Number Placeholder 3">
            <a:extLst>
              <a:ext uri="{FF2B5EF4-FFF2-40B4-BE49-F238E27FC236}">
                <a16:creationId xmlns:a16="http://schemas.microsoft.com/office/drawing/2014/main" id="{FE5FE01F-FCF9-1705-3B0E-9AF5852A408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85534-458F-499F-9742-8CED06DAF3B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749176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76500-66DE-671A-A65F-8A8DCF1ED1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ACD41B-3C7E-1227-98DC-CEA7153345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A109AB-72F1-D74F-CB6E-9DD918BC3FD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Image is screen shot from the NE&amp; Y HCC website, update to include. IBHO also open at SHT and now opened FLORAL trial.</a:t>
            </a:r>
            <a:endParaRPr lang="en-GB" sz="1800" dirty="0">
              <a:effectLst/>
              <a:latin typeface="Aptos" panose="020B0004020202020204" pitchFamily="34" charset="0"/>
              <a:ea typeface="Aptos" panose="020B0004020202020204" pitchFamily="34" charset="0"/>
              <a:cs typeface="Aptos" panose="020B0004020202020204" pitchFamily="34" charset="0"/>
            </a:endParaRPr>
          </a:p>
          <a:p>
            <a:endParaRPr lang="en-GB" dirty="0"/>
          </a:p>
        </p:txBody>
      </p:sp>
      <p:sp>
        <p:nvSpPr>
          <p:cNvPr id="4" name="Slide Number Placeholder 3">
            <a:extLst>
              <a:ext uri="{FF2B5EF4-FFF2-40B4-BE49-F238E27FC236}">
                <a16:creationId xmlns:a16="http://schemas.microsoft.com/office/drawing/2014/main" id="{649EF920-F97E-E204-2BE6-5E467C8699A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85534-458F-499F-9742-8CED06DAF3B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453540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F671B-CE0C-AC0B-158A-E5AB8430F7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61FDDC-DE32-E042-ECE6-5E2A11903E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A451F8-61B7-160E-DB4F-D667EAC3391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Image is screen shot from the NE&amp; Y HCC website, update to include. IBHO also open at SHT and now opened FLORAL trial.</a:t>
            </a:r>
            <a:endParaRPr lang="en-GB" sz="1800" dirty="0">
              <a:effectLst/>
              <a:latin typeface="Aptos" panose="020B0004020202020204" pitchFamily="34" charset="0"/>
              <a:ea typeface="Aptos" panose="020B0004020202020204" pitchFamily="34" charset="0"/>
              <a:cs typeface="Aptos" panose="020B0004020202020204" pitchFamily="34" charset="0"/>
            </a:endParaRPr>
          </a:p>
          <a:p>
            <a:endParaRPr lang="en-GB" dirty="0"/>
          </a:p>
        </p:txBody>
      </p:sp>
      <p:sp>
        <p:nvSpPr>
          <p:cNvPr id="4" name="Slide Number Placeholder 3">
            <a:extLst>
              <a:ext uri="{FF2B5EF4-FFF2-40B4-BE49-F238E27FC236}">
                <a16:creationId xmlns:a16="http://schemas.microsoft.com/office/drawing/2014/main" id="{99823927-8FC3-F03D-7A2B-95E407084E9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85534-458F-499F-9742-8CED06DAF3B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452648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0C2CB-1DCB-E7CB-7243-B4F4F436FD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558C4-E3D9-ED96-AD97-DAFFA0A75A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FD2CB0-2044-18DC-38EF-42BA5168CD5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Image is screen shot from the NE&amp; Y HCC website, update to include. IBHO also open at SHT and now opened FLORAL trial.</a:t>
            </a:r>
            <a:endParaRPr lang="en-GB" sz="1800" dirty="0">
              <a:effectLst/>
              <a:latin typeface="Aptos" panose="020B0004020202020204" pitchFamily="34" charset="0"/>
              <a:ea typeface="Aptos" panose="020B0004020202020204" pitchFamily="34" charset="0"/>
              <a:cs typeface="Aptos" panose="020B0004020202020204" pitchFamily="34" charset="0"/>
            </a:endParaRPr>
          </a:p>
          <a:p>
            <a:endParaRPr lang="en-GB" dirty="0"/>
          </a:p>
        </p:txBody>
      </p:sp>
      <p:sp>
        <p:nvSpPr>
          <p:cNvPr id="4" name="Slide Number Placeholder 3">
            <a:extLst>
              <a:ext uri="{FF2B5EF4-FFF2-40B4-BE49-F238E27FC236}">
                <a16:creationId xmlns:a16="http://schemas.microsoft.com/office/drawing/2014/main" id="{47D22713-1E62-7995-780E-A9673D8A85A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85534-458F-499F-9742-8CED06DAF3B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385707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CC038-1DBE-967F-8202-850168399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17CE23-77EE-62D4-6FFA-7CE4FCAC4B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10B72E-9169-3DBB-1683-C151641612C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Image is screen shot from the NE&amp; Y HCC website, update to include. IBHO also open at SHT and now opened FLORAL trial.</a:t>
            </a:r>
            <a:endParaRPr lang="en-GB" sz="1800" dirty="0">
              <a:effectLst/>
              <a:latin typeface="Aptos" panose="020B0004020202020204" pitchFamily="34" charset="0"/>
              <a:ea typeface="Aptos" panose="020B0004020202020204" pitchFamily="34" charset="0"/>
              <a:cs typeface="Aptos" panose="020B0004020202020204" pitchFamily="34" charset="0"/>
            </a:endParaRPr>
          </a:p>
          <a:p>
            <a:endParaRPr lang="en-GB" dirty="0"/>
          </a:p>
        </p:txBody>
      </p:sp>
      <p:sp>
        <p:nvSpPr>
          <p:cNvPr id="4" name="Slide Number Placeholder 3">
            <a:extLst>
              <a:ext uri="{FF2B5EF4-FFF2-40B4-BE49-F238E27FC236}">
                <a16:creationId xmlns:a16="http://schemas.microsoft.com/office/drawing/2014/main" id="{3989238A-80D8-7214-70DF-B4F1950597F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85534-458F-499F-9742-8CED06DAF3B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126828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F47F1-03C0-2B05-0AFE-59BD9922EC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5DAAD9-E2EC-AFB7-2F37-226079A619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70A9AF-C4DA-797E-50F1-422208DE3E8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Image is screen shot from the NE&amp; Y HCC website, update to include. IBHO also open at SHT and now opened FLORAL trial.</a:t>
            </a:r>
            <a:endParaRPr lang="en-GB" sz="1800" dirty="0">
              <a:effectLst/>
              <a:latin typeface="Aptos" panose="020B0004020202020204" pitchFamily="34" charset="0"/>
              <a:ea typeface="Aptos" panose="020B0004020202020204" pitchFamily="34" charset="0"/>
              <a:cs typeface="Aptos" panose="020B0004020202020204" pitchFamily="34" charset="0"/>
            </a:endParaRPr>
          </a:p>
          <a:p>
            <a:endParaRPr lang="en-GB" dirty="0"/>
          </a:p>
        </p:txBody>
      </p:sp>
      <p:sp>
        <p:nvSpPr>
          <p:cNvPr id="4" name="Slide Number Placeholder 3">
            <a:extLst>
              <a:ext uri="{FF2B5EF4-FFF2-40B4-BE49-F238E27FC236}">
                <a16:creationId xmlns:a16="http://schemas.microsoft.com/office/drawing/2014/main" id="{A9B83905-EEB7-E6D0-C191-DABA64FB01D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85534-458F-499F-9742-8CED06DAF3B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579383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CF4EB-1039-236D-1DD2-9E1FC0AFBC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851DEA-87B2-667E-DC01-6DF3D39BBC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E13682-8DE3-E817-C7C5-548E011A117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Image is screen shot from the NE&amp; Y HCC website, update to include. IBHO also open at SHT and now opened FLORAL trial.</a:t>
            </a:r>
            <a:endParaRPr lang="en-GB" sz="1800" dirty="0">
              <a:effectLst/>
              <a:latin typeface="Aptos" panose="020B0004020202020204" pitchFamily="34" charset="0"/>
              <a:ea typeface="Aptos" panose="020B0004020202020204" pitchFamily="34" charset="0"/>
              <a:cs typeface="Aptos" panose="020B0004020202020204" pitchFamily="34" charset="0"/>
            </a:endParaRPr>
          </a:p>
          <a:p>
            <a:endParaRPr lang="en-GB" dirty="0"/>
          </a:p>
        </p:txBody>
      </p:sp>
      <p:sp>
        <p:nvSpPr>
          <p:cNvPr id="4" name="Slide Number Placeholder 3">
            <a:extLst>
              <a:ext uri="{FF2B5EF4-FFF2-40B4-BE49-F238E27FC236}">
                <a16:creationId xmlns:a16="http://schemas.microsoft.com/office/drawing/2014/main" id="{64661598-A03F-7C32-F36B-6A039F905EC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85534-458F-499F-9742-8CED06DAF3B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249338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2A1EC-B609-F7F3-82F3-5C813A8D96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839EF4-79A7-8983-28BD-1E212AF4A0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F46B82-46B4-1233-1D5D-4C739D03B0D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Image is screen shot from the NE&amp; Y HCC website, update to include. IBHO also open at SHT and now opened FLORAL trial.</a:t>
            </a:r>
            <a:endParaRPr lang="en-GB" sz="1800" dirty="0">
              <a:effectLst/>
              <a:latin typeface="Aptos" panose="020B0004020202020204" pitchFamily="34" charset="0"/>
              <a:ea typeface="Aptos" panose="020B0004020202020204" pitchFamily="34" charset="0"/>
              <a:cs typeface="Aptos" panose="020B0004020202020204" pitchFamily="34" charset="0"/>
            </a:endParaRPr>
          </a:p>
          <a:p>
            <a:endParaRPr lang="en-GB" dirty="0"/>
          </a:p>
        </p:txBody>
      </p:sp>
      <p:sp>
        <p:nvSpPr>
          <p:cNvPr id="4" name="Slide Number Placeholder 3">
            <a:extLst>
              <a:ext uri="{FF2B5EF4-FFF2-40B4-BE49-F238E27FC236}">
                <a16:creationId xmlns:a16="http://schemas.microsoft.com/office/drawing/2014/main" id="{6F162445-1875-5077-CE5F-2A405C12AF1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85534-458F-499F-9742-8CED06DAF3B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68600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A510F-F106-6FBE-3A49-E0791A1A80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B55413-8CB4-FF1D-CA54-FE62D772C9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961BF4-9523-A0EE-DAA7-89AE585FCFB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550C99D-A821-6486-B88F-A3C487041B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85534-458F-499F-9742-8CED06DAF3B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097420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F2ED8-F578-6170-C955-A15019A480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658915-EFCD-0C9D-6833-FFB07511B5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FE1618-56F1-AEB3-8FE6-294B8F360F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7714715-8D48-3F8D-7517-F8172671C38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85534-458F-499F-9742-8CED06DAF3B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749997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C8A86-0015-B134-1D3D-3560947885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8AA1A9-DF0E-063F-80C3-4CE85D4DB6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3742FC-903B-EDA4-E06E-D7CBC4C72B3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Image is screen shot from the NE&amp; Y HCC website, update to include. IBHO also open at SHT and now opened FLORAL trial.</a:t>
            </a:r>
            <a:endParaRPr lang="en-GB" sz="1800" dirty="0">
              <a:effectLst/>
              <a:latin typeface="Aptos" panose="020B0004020202020204" pitchFamily="34" charset="0"/>
              <a:ea typeface="Aptos" panose="020B0004020202020204" pitchFamily="34" charset="0"/>
              <a:cs typeface="Aptos" panose="020B0004020202020204" pitchFamily="34" charset="0"/>
            </a:endParaRPr>
          </a:p>
          <a:p>
            <a:endParaRPr lang="en-GB" dirty="0"/>
          </a:p>
        </p:txBody>
      </p:sp>
      <p:sp>
        <p:nvSpPr>
          <p:cNvPr id="4" name="Slide Number Placeholder 3">
            <a:extLst>
              <a:ext uri="{FF2B5EF4-FFF2-40B4-BE49-F238E27FC236}">
                <a16:creationId xmlns:a16="http://schemas.microsoft.com/office/drawing/2014/main" id="{5E49F143-E6D8-5E2C-4094-BE4A9F3EDA0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85534-458F-499F-9742-8CED06DAF3B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67596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66AF-4D68-47DD-AA41-B42B801FF6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6A6FCA-F81F-FDFF-BB4E-2B2F62DC4C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4F207A-2353-C01E-1ED4-1DE064E88AC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Image is screen shot from the NE&amp; Y HCC website, update to include. IBHO also open at SHT and now opened FLORAL trial.</a:t>
            </a:r>
            <a:endParaRPr lang="en-GB" sz="1800" dirty="0">
              <a:effectLst/>
              <a:latin typeface="Aptos" panose="020B0004020202020204" pitchFamily="34" charset="0"/>
              <a:ea typeface="Aptos" panose="020B0004020202020204" pitchFamily="34" charset="0"/>
              <a:cs typeface="Aptos" panose="020B0004020202020204" pitchFamily="34" charset="0"/>
            </a:endParaRPr>
          </a:p>
          <a:p>
            <a:endParaRPr lang="en-GB" dirty="0"/>
          </a:p>
        </p:txBody>
      </p:sp>
      <p:sp>
        <p:nvSpPr>
          <p:cNvPr id="4" name="Slide Number Placeholder 3">
            <a:extLst>
              <a:ext uri="{FF2B5EF4-FFF2-40B4-BE49-F238E27FC236}">
                <a16:creationId xmlns:a16="http://schemas.microsoft.com/office/drawing/2014/main" id="{184BBB13-FC8B-D738-C195-697E9195550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85534-458F-499F-9742-8CED06DAF3B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127930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33491-D9AC-2C41-6D23-852BFE0A41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CECE4F-1C4D-0CFC-DD6D-29B2DD1043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720779-E8DD-8D0D-2FA1-DF9741D4917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Image is screen shot from the NE&amp; Y HCC website, update to include. IBHO also open at SHT and now opened FLORAL trial.</a:t>
            </a:r>
            <a:endParaRPr lang="en-GB" sz="1800" dirty="0">
              <a:effectLst/>
              <a:latin typeface="Aptos" panose="020B0004020202020204" pitchFamily="34" charset="0"/>
              <a:ea typeface="Aptos" panose="020B0004020202020204" pitchFamily="34" charset="0"/>
              <a:cs typeface="Aptos" panose="020B0004020202020204" pitchFamily="34" charset="0"/>
            </a:endParaRPr>
          </a:p>
          <a:p>
            <a:endParaRPr lang="en-GB" dirty="0"/>
          </a:p>
        </p:txBody>
      </p:sp>
      <p:sp>
        <p:nvSpPr>
          <p:cNvPr id="4" name="Slide Number Placeholder 3">
            <a:extLst>
              <a:ext uri="{FF2B5EF4-FFF2-40B4-BE49-F238E27FC236}">
                <a16:creationId xmlns:a16="http://schemas.microsoft.com/office/drawing/2014/main" id="{108689BC-D8C4-00C2-E0DB-F00C6AC1908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85534-458F-499F-9742-8CED06DAF3B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333433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0AA3F-F0A5-7E53-7B76-AF90CE9F8B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9D91D1-68D3-B8EF-4ADE-4F5E23174C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3FA0A5-C3BC-B4C9-6F31-50C7F7C82F4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Image is screen shot from the NE&amp; Y HCC website, update to include. IBHO also open at SHT and now opened FLORAL trial.</a:t>
            </a:r>
            <a:endParaRPr lang="en-GB" sz="1800" dirty="0">
              <a:effectLst/>
              <a:latin typeface="Aptos" panose="020B0004020202020204" pitchFamily="34" charset="0"/>
              <a:ea typeface="Aptos" panose="020B0004020202020204" pitchFamily="34" charset="0"/>
              <a:cs typeface="Aptos" panose="020B0004020202020204" pitchFamily="34" charset="0"/>
            </a:endParaRPr>
          </a:p>
          <a:p>
            <a:endParaRPr lang="en-GB" dirty="0"/>
          </a:p>
        </p:txBody>
      </p:sp>
      <p:sp>
        <p:nvSpPr>
          <p:cNvPr id="4" name="Slide Number Placeholder 3">
            <a:extLst>
              <a:ext uri="{FF2B5EF4-FFF2-40B4-BE49-F238E27FC236}">
                <a16:creationId xmlns:a16="http://schemas.microsoft.com/office/drawing/2014/main" id="{716C0A2F-0ABC-D1AE-4C3F-14A5E56F56F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85534-458F-499F-9742-8CED06DAF3B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044970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0D6B5-F2EB-62F2-CFDC-5780CD585C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62F400-E942-8671-70E5-6C68FFA3AD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80E8FE-6C59-BE85-B96A-29C2D9496A5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Image is screen shot from the NE&amp; Y HCC website, update to include. IBHO also open at SHT and now opened FLORAL trial.</a:t>
            </a:r>
            <a:endParaRPr lang="en-GB" sz="1800" dirty="0">
              <a:effectLst/>
              <a:latin typeface="Aptos" panose="020B0004020202020204" pitchFamily="34" charset="0"/>
              <a:ea typeface="Aptos" panose="020B0004020202020204" pitchFamily="34" charset="0"/>
              <a:cs typeface="Aptos" panose="020B0004020202020204" pitchFamily="34" charset="0"/>
            </a:endParaRPr>
          </a:p>
          <a:p>
            <a:endParaRPr lang="en-GB" dirty="0"/>
          </a:p>
        </p:txBody>
      </p:sp>
      <p:sp>
        <p:nvSpPr>
          <p:cNvPr id="4" name="Slide Number Placeholder 3">
            <a:extLst>
              <a:ext uri="{FF2B5EF4-FFF2-40B4-BE49-F238E27FC236}">
                <a16:creationId xmlns:a16="http://schemas.microsoft.com/office/drawing/2014/main" id="{DC59B958-E062-8944-2962-8DBC520F79B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85534-458F-499F-9742-8CED06DAF3B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690266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0CD51-9351-A703-D333-B9C8F62868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8135A4-82FE-15C6-449B-5EFAA8EB7C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380E35-0B84-9D23-4ABF-61F70A6A3FB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Image is screen shot from the NE&amp; Y HCC website, update to include. IBHO also open at SHT and now opened FLORAL trial.</a:t>
            </a:r>
            <a:endParaRPr lang="en-GB" sz="1800" dirty="0">
              <a:effectLst/>
              <a:latin typeface="Aptos" panose="020B0004020202020204" pitchFamily="34" charset="0"/>
              <a:ea typeface="Aptos" panose="020B0004020202020204" pitchFamily="34" charset="0"/>
              <a:cs typeface="Aptos" panose="020B0004020202020204" pitchFamily="34" charset="0"/>
            </a:endParaRPr>
          </a:p>
          <a:p>
            <a:endParaRPr lang="en-GB" dirty="0"/>
          </a:p>
        </p:txBody>
      </p:sp>
      <p:sp>
        <p:nvSpPr>
          <p:cNvPr id="4" name="Slide Number Placeholder 3">
            <a:extLst>
              <a:ext uri="{FF2B5EF4-FFF2-40B4-BE49-F238E27FC236}">
                <a16:creationId xmlns:a16="http://schemas.microsoft.com/office/drawing/2014/main" id="{1D352886-7873-DED6-00E4-0C17A8A45D7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85534-458F-499F-9742-8CED06DAF3B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008806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BD5C2-7851-317F-0F96-6CEF25D4B3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CBCC6D-E3C6-C3E2-1ED4-6ED4D2A382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91CB4F-D6D6-19F1-6208-7D4EAFB0CE2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Image is screen shot from the NE&amp; Y HCC website, update to include. IBHO also open at SHT and now opened FLORAL trial.</a:t>
            </a:r>
            <a:endParaRPr lang="en-GB" sz="1800" dirty="0">
              <a:effectLst/>
              <a:latin typeface="Aptos" panose="020B0004020202020204" pitchFamily="34" charset="0"/>
              <a:ea typeface="Aptos" panose="020B0004020202020204" pitchFamily="34" charset="0"/>
              <a:cs typeface="Aptos" panose="020B0004020202020204" pitchFamily="34" charset="0"/>
            </a:endParaRPr>
          </a:p>
          <a:p>
            <a:endParaRPr lang="en-GB" dirty="0"/>
          </a:p>
        </p:txBody>
      </p:sp>
      <p:sp>
        <p:nvSpPr>
          <p:cNvPr id="4" name="Slide Number Placeholder 3">
            <a:extLst>
              <a:ext uri="{FF2B5EF4-FFF2-40B4-BE49-F238E27FC236}">
                <a16:creationId xmlns:a16="http://schemas.microsoft.com/office/drawing/2014/main" id="{1C4C49E0-12AE-DB54-4A42-7C5ED2AE739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85534-458F-499F-9742-8CED06DAF3B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1836663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60C6D-B2B4-996A-2FDD-7455DECDBD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570D0C-8BF4-D968-16E6-9EA7BBB331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55F038-9E7F-43A5-D978-A0749F14E93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Image is screen shot from the NE&amp; Y HCC website, update to include. IBHO also open at SHT and now opened FLORAL trial.</a:t>
            </a:r>
            <a:endParaRPr lang="en-GB" sz="1800" dirty="0">
              <a:effectLst/>
              <a:latin typeface="Aptos" panose="020B0004020202020204" pitchFamily="34" charset="0"/>
              <a:ea typeface="Aptos" panose="020B0004020202020204" pitchFamily="34" charset="0"/>
              <a:cs typeface="Aptos" panose="020B0004020202020204" pitchFamily="34" charset="0"/>
            </a:endParaRPr>
          </a:p>
          <a:p>
            <a:endParaRPr lang="en-GB" dirty="0"/>
          </a:p>
        </p:txBody>
      </p:sp>
      <p:sp>
        <p:nvSpPr>
          <p:cNvPr id="4" name="Slide Number Placeholder 3">
            <a:extLst>
              <a:ext uri="{FF2B5EF4-FFF2-40B4-BE49-F238E27FC236}">
                <a16:creationId xmlns:a16="http://schemas.microsoft.com/office/drawing/2014/main" id="{10F2DD0A-A9B4-6287-E012-50447E634CE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85534-458F-499F-9742-8CED06DAF3B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25083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EC83C-2083-AF14-EA3F-E88760383D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18D8E-AF3E-BB1A-A732-AA143CDBCE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A117F5-A816-B4CB-4CF3-DF79C0F6130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Image is screen shot from the NE&amp; Y HCC website, update to include. IBHO also open at SHT and now opened FLORAL trial.</a:t>
            </a:r>
            <a:endParaRPr lang="en-GB" sz="1800" dirty="0">
              <a:effectLst/>
              <a:latin typeface="Aptos" panose="020B0004020202020204" pitchFamily="34" charset="0"/>
              <a:ea typeface="Aptos" panose="020B0004020202020204" pitchFamily="34" charset="0"/>
              <a:cs typeface="Aptos" panose="020B0004020202020204" pitchFamily="34" charset="0"/>
            </a:endParaRPr>
          </a:p>
          <a:p>
            <a:endParaRPr lang="en-GB" dirty="0"/>
          </a:p>
        </p:txBody>
      </p:sp>
      <p:sp>
        <p:nvSpPr>
          <p:cNvPr id="4" name="Slide Number Placeholder 3">
            <a:extLst>
              <a:ext uri="{FF2B5EF4-FFF2-40B4-BE49-F238E27FC236}">
                <a16:creationId xmlns:a16="http://schemas.microsoft.com/office/drawing/2014/main" id="{BB7C4566-7E8A-AEAC-79C1-770D8A10B50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85534-458F-499F-9742-8CED06DAF3B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45800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24905-173E-07AE-7E3E-EC3E1DA380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6AD898-E9F0-6CE0-B4CF-1E55FB99A4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D50142-C018-5925-7B0D-F5637C8415C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2FED4A-9100-3F5B-D55D-ED3378C30E8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85534-458F-499F-9742-8CED06DAF3B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4157975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A28A9-6815-178C-B67F-38E2DD00FB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40FC93-3DC6-7E08-48D3-08484FF39C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0D0102-7A42-4B00-F7D8-941FB83FAE5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Image is screen shot from the NE&amp; Y HCC website, update to include. IBHO also open at SHT and now opened FLORAL trial.</a:t>
            </a:r>
            <a:endParaRPr lang="en-GB" sz="1800" dirty="0">
              <a:effectLst/>
              <a:latin typeface="Aptos" panose="020B0004020202020204" pitchFamily="34" charset="0"/>
              <a:ea typeface="Aptos" panose="020B0004020202020204" pitchFamily="34" charset="0"/>
              <a:cs typeface="Aptos" panose="020B0004020202020204" pitchFamily="34" charset="0"/>
            </a:endParaRPr>
          </a:p>
          <a:p>
            <a:endParaRPr lang="en-GB" dirty="0"/>
          </a:p>
        </p:txBody>
      </p:sp>
      <p:sp>
        <p:nvSpPr>
          <p:cNvPr id="4" name="Slide Number Placeholder 3">
            <a:extLst>
              <a:ext uri="{FF2B5EF4-FFF2-40B4-BE49-F238E27FC236}">
                <a16:creationId xmlns:a16="http://schemas.microsoft.com/office/drawing/2014/main" id="{E72F05C6-7F78-ABDF-5E22-14C6B72562A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85534-458F-499F-9742-8CED06DAF3B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740519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54E29-B5FB-4403-9A97-385AD4F16D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4BED5A-E03B-8EFF-190B-5F9A29ACCC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D7B375-EAD2-B51C-055A-9ED44360614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Image is screen shot from the NE&amp; Y HCC website, update to include. IBHO also open at SHT and now opened FLORAL trial.</a:t>
            </a:r>
            <a:endParaRPr lang="en-GB" sz="1800" dirty="0">
              <a:effectLst/>
              <a:latin typeface="Aptos" panose="020B0004020202020204" pitchFamily="34" charset="0"/>
              <a:ea typeface="Aptos" panose="020B0004020202020204" pitchFamily="34" charset="0"/>
              <a:cs typeface="Aptos" panose="020B0004020202020204" pitchFamily="34" charset="0"/>
            </a:endParaRPr>
          </a:p>
          <a:p>
            <a:endParaRPr lang="en-GB" dirty="0"/>
          </a:p>
        </p:txBody>
      </p:sp>
      <p:sp>
        <p:nvSpPr>
          <p:cNvPr id="4" name="Slide Number Placeholder 3">
            <a:extLst>
              <a:ext uri="{FF2B5EF4-FFF2-40B4-BE49-F238E27FC236}">
                <a16:creationId xmlns:a16="http://schemas.microsoft.com/office/drawing/2014/main" id="{A5948132-D34B-A79A-D40A-260C0FD8366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85534-458F-499F-9742-8CED06DAF3B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7382663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F8B20D-929F-A454-760B-1F6FE4692E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E550DD-CD6F-CBC3-5776-95B211B910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596B15-546E-6ACF-1CFA-869569BAB48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Image is screen shot from the NE&amp; Y HCC website, update to include. IBHO also open at SHT and now opened FLORAL trial.</a:t>
            </a:r>
            <a:endParaRPr lang="en-GB" sz="1800" dirty="0">
              <a:effectLst/>
              <a:latin typeface="Aptos" panose="020B0004020202020204" pitchFamily="34" charset="0"/>
              <a:ea typeface="Aptos" panose="020B0004020202020204" pitchFamily="34" charset="0"/>
              <a:cs typeface="Aptos" panose="020B0004020202020204" pitchFamily="34" charset="0"/>
            </a:endParaRPr>
          </a:p>
          <a:p>
            <a:endParaRPr lang="en-GB" dirty="0"/>
          </a:p>
        </p:txBody>
      </p:sp>
      <p:sp>
        <p:nvSpPr>
          <p:cNvPr id="4" name="Slide Number Placeholder 3">
            <a:extLst>
              <a:ext uri="{FF2B5EF4-FFF2-40B4-BE49-F238E27FC236}">
                <a16:creationId xmlns:a16="http://schemas.microsoft.com/office/drawing/2014/main" id="{93EE155F-ED62-CC19-D59D-FED76369E5A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85534-458F-499F-9742-8CED06DAF3B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0831114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A444E-9273-9638-75DE-AE5F99A648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F5A81A-F518-74FC-8C8B-8CACB94578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4516F3-09B1-D7C5-1274-A7D616309ED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Image is screen shot from the NE&amp; Y HCC website, update to include. IBHO also open at SHT and now opened FLORAL trial.</a:t>
            </a:r>
            <a:endParaRPr lang="en-GB" sz="1800" dirty="0">
              <a:effectLst/>
              <a:latin typeface="Aptos" panose="020B0004020202020204" pitchFamily="34" charset="0"/>
              <a:ea typeface="Aptos" panose="020B0004020202020204" pitchFamily="34" charset="0"/>
              <a:cs typeface="Aptos" panose="020B0004020202020204" pitchFamily="34" charset="0"/>
            </a:endParaRPr>
          </a:p>
          <a:p>
            <a:endParaRPr lang="en-GB" dirty="0"/>
          </a:p>
        </p:txBody>
      </p:sp>
      <p:sp>
        <p:nvSpPr>
          <p:cNvPr id="4" name="Slide Number Placeholder 3">
            <a:extLst>
              <a:ext uri="{FF2B5EF4-FFF2-40B4-BE49-F238E27FC236}">
                <a16:creationId xmlns:a16="http://schemas.microsoft.com/office/drawing/2014/main" id="{F3D54797-65D5-6ABF-DE31-C7C3C68D1F1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85534-458F-499F-9742-8CED06DAF3B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9093943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25CE2-FA87-26F6-90BE-2D3FC91E6A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C0F7E1-A496-561C-E2D2-F7231B39DC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97D6AF-B292-3D6D-0A56-F66873C1E1E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Image is screen shot from the NE&amp; Y HCC website, update to include. IBHO also open at SHT and now opened FLORAL trial.</a:t>
            </a:r>
            <a:endParaRPr lang="en-GB" sz="1800" dirty="0">
              <a:effectLst/>
              <a:latin typeface="Aptos" panose="020B0004020202020204" pitchFamily="34" charset="0"/>
              <a:ea typeface="Aptos" panose="020B0004020202020204" pitchFamily="34" charset="0"/>
              <a:cs typeface="Aptos" panose="020B0004020202020204" pitchFamily="34" charset="0"/>
            </a:endParaRPr>
          </a:p>
          <a:p>
            <a:endParaRPr lang="en-GB" dirty="0"/>
          </a:p>
        </p:txBody>
      </p:sp>
      <p:sp>
        <p:nvSpPr>
          <p:cNvPr id="4" name="Slide Number Placeholder 3">
            <a:extLst>
              <a:ext uri="{FF2B5EF4-FFF2-40B4-BE49-F238E27FC236}">
                <a16:creationId xmlns:a16="http://schemas.microsoft.com/office/drawing/2014/main" id="{3B5BB493-9675-1EA7-CB85-3ACA16C7FEC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85534-458F-499F-9742-8CED06DAF3B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0330722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C3CA3-3ECC-8491-7719-081C6A7769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555172-09F0-DA07-C242-5FA132DED2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47C950-A82D-09AE-E51B-FCDED8F6144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Image is screen shot from the NE&amp; Y HCC website, update to include. IBHO also open at SHT and now opened FLORAL trial.</a:t>
            </a:r>
            <a:endParaRPr lang="en-GB" sz="1800" dirty="0">
              <a:effectLst/>
              <a:latin typeface="Aptos" panose="020B0004020202020204" pitchFamily="34" charset="0"/>
              <a:ea typeface="Aptos" panose="020B0004020202020204" pitchFamily="34" charset="0"/>
              <a:cs typeface="Aptos" panose="020B0004020202020204" pitchFamily="34" charset="0"/>
            </a:endParaRPr>
          </a:p>
          <a:p>
            <a:endParaRPr lang="en-GB" dirty="0"/>
          </a:p>
        </p:txBody>
      </p:sp>
      <p:sp>
        <p:nvSpPr>
          <p:cNvPr id="4" name="Slide Number Placeholder 3">
            <a:extLst>
              <a:ext uri="{FF2B5EF4-FFF2-40B4-BE49-F238E27FC236}">
                <a16:creationId xmlns:a16="http://schemas.microsoft.com/office/drawing/2014/main" id="{C3E4FABD-4F54-A3F7-7420-11529BBEB9A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85534-458F-499F-9742-8CED06DAF3B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5479900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5B2C5-163C-99D5-E2DE-D8F02823BC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C0324B-FBB7-ACD8-9E8A-317C81E0E8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BC61D7-87E9-F429-25BC-16397B8820B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7E1A867-FAFB-5175-7DAB-C4B6F36EB3B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85534-458F-499F-9742-8CED06DAF3B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537129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9C8E6-BF06-A997-41F0-5FAABDF224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872AF0-E061-6814-ED58-AC40CCDA3A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26B92-FCCC-D753-DB69-B8E77CE7039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Image is screen shot from the NE&amp; Y HCC website, update to include. IBHO also open at SHT and now opened FLORAL trial.</a:t>
            </a:r>
            <a:endParaRPr lang="en-GB" sz="1800" dirty="0">
              <a:effectLst/>
              <a:latin typeface="Aptos" panose="020B0004020202020204" pitchFamily="34" charset="0"/>
              <a:ea typeface="Aptos" panose="020B0004020202020204" pitchFamily="34" charset="0"/>
              <a:cs typeface="Aptos" panose="020B0004020202020204" pitchFamily="34" charset="0"/>
            </a:endParaRPr>
          </a:p>
          <a:p>
            <a:endParaRPr lang="en-GB" dirty="0"/>
          </a:p>
        </p:txBody>
      </p:sp>
      <p:sp>
        <p:nvSpPr>
          <p:cNvPr id="4" name="Slide Number Placeholder 3">
            <a:extLst>
              <a:ext uri="{FF2B5EF4-FFF2-40B4-BE49-F238E27FC236}">
                <a16:creationId xmlns:a16="http://schemas.microsoft.com/office/drawing/2014/main" id="{226C32DB-D644-36D8-8EC5-E9815B2BB5A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85534-458F-499F-9742-8CED06DAF3B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342205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12AE4-1B60-C1F5-EBBF-836EE045FC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AD5ED0-79EB-F87A-6518-763385808F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737A1B-E68E-FB4A-8E5D-17AF814AFB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9B12785-DFE8-AB70-B151-62796C72532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85534-458F-499F-9742-8CED06DAF3B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918134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849C1-9153-048D-81C8-0E1CC30846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4BD864-E193-10CE-37B2-E978871A24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DA1C48-A6F1-0C01-BD50-7BB98EAB66C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88A3A50-A8A0-DFC5-02B1-0C33192E56C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85534-458F-499F-9742-8CED06DAF3B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7559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0179E-28CB-FE24-298B-CDFC3397DB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0177B3-2C77-CC98-C24B-ACCEC5DD52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488D27-9712-3877-1F4D-8CE384F3151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A5BFF84-03D1-AA27-07CF-44F8D1E795F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85534-458F-499F-9742-8CED06DAF3B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0980054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13E08-6051-724B-AA7D-3ECAFEA234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606F8F-50B5-C796-7F2A-628CECD2C0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DCC973-B31E-E580-F73C-D6DB8E01698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E5C6AD3-A2F2-99A8-7C02-A1D110D7CE0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85534-458F-499F-9742-8CED06DAF3B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48690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D89A71-528D-CA5F-5352-B88694247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58B94E-074D-8EA3-4C06-9A6EAECC3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5CB501-30F1-71E3-5125-3A30CC5468D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141E156-A1C3-D662-42A5-C9E6D9137E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85534-458F-499F-9742-8CED06DAF3B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55958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7E028D-C3E8-4D0B-1C64-389BFE4BB4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20BE0F-7AD0-1F82-83CE-6EF96EB693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1813D8-F20A-90B7-CDDF-BE69226A106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27A1EFB-BB89-4A4F-A5E2-C56A32D5F5F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85534-458F-499F-9742-8CED06DAF3B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10985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14C53-5E22-7B51-A063-5B393D7669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DEBE84F-055A-A07C-89AB-0A58C520D3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180EA21-EBD4-92BB-75A5-8D439CB406C9}"/>
              </a:ext>
            </a:extLst>
          </p:cNvPr>
          <p:cNvSpPr>
            <a:spLocks noGrp="1"/>
          </p:cNvSpPr>
          <p:nvPr>
            <p:ph type="dt" sz="half" idx="10"/>
          </p:nvPr>
        </p:nvSpPr>
        <p:spPr/>
        <p:txBody>
          <a:bodyPr/>
          <a:lstStyle/>
          <a:p>
            <a:fld id="{57430245-F70B-4B84-9C29-F80A692E90DE}" type="datetimeFigureOut">
              <a:rPr lang="en-GB" smtClean="0"/>
              <a:t>05/09/2025</a:t>
            </a:fld>
            <a:endParaRPr lang="en-GB" dirty="0"/>
          </a:p>
        </p:txBody>
      </p:sp>
      <p:sp>
        <p:nvSpPr>
          <p:cNvPr id="5" name="Footer Placeholder 4">
            <a:extLst>
              <a:ext uri="{FF2B5EF4-FFF2-40B4-BE49-F238E27FC236}">
                <a16:creationId xmlns:a16="http://schemas.microsoft.com/office/drawing/2014/main" id="{313BD584-66F9-12F0-4D46-9E742388D47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4B64CA5-42A9-ADA4-370F-967223B61712}"/>
              </a:ext>
            </a:extLst>
          </p:cNvPr>
          <p:cNvSpPr>
            <a:spLocks noGrp="1"/>
          </p:cNvSpPr>
          <p:nvPr>
            <p:ph type="sldNum" sz="quarter" idx="12"/>
          </p:nvPr>
        </p:nvSpPr>
        <p:spPr/>
        <p:txBody>
          <a:bodyPr/>
          <a:lstStyle/>
          <a:p>
            <a:fld id="{8B32E386-A501-4224-A36F-2A8A6C17D11F}" type="slidenum">
              <a:rPr lang="en-GB" smtClean="0"/>
              <a:t>‹#›</a:t>
            </a:fld>
            <a:endParaRPr lang="en-GB" dirty="0"/>
          </a:p>
        </p:txBody>
      </p:sp>
    </p:spTree>
    <p:extLst>
      <p:ext uri="{BB962C8B-B14F-4D97-AF65-F5344CB8AC3E}">
        <p14:creationId xmlns:p14="http://schemas.microsoft.com/office/powerpoint/2010/main" val="134695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8A82A-A89B-979C-5BFD-396533743AD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D04894C-6E57-69AA-273A-CCD820CF9E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DF3EE2-0E58-1BC1-892F-02CEECE4680B}"/>
              </a:ext>
            </a:extLst>
          </p:cNvPr>
          <p:cNvSpPr>
            <a:spLocks noGrp="1"/>
          </p:cNvSpPr>
          <p:nvPr>
            <p:ph type="dt" sz="half" idx="10"/>
          </p:nvPr>
        </p:nvSpPr>
        <p:spPr/>
        <p:txBody>
          <a:bodyPr/>
          <a:lstStyle/>
          <a:p>
            <a:fld id="{57430245-F70B-4B84-9C29-F80A692E90DE}" type="datetimeFigureOut">
              <a:rPr lang="en-GB" smtClean="0"/>
              <a:t>05/09/2025</a:t>
            </a:fld>
            <a:endParaRPr lang="en-GB" dirty="0"/>
          </a:p>
        </p:txBody>
      </p:sp>
      <p:sp>
        <p:nvSpPr>
          <p:cNvPr id="5" name="Footer Placeholder 4">
            <a:extLst>
              <a:ext uri="{FF2B5EF4-FFF2-40B4-BE49-F238E27FC236}">
                <a16:creationId xmlns:a16="http://schemas.microsoft.com/office/drawing/2014/main" id="{D1E94D9B-1A44-B986-1484-331C00D3871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05CCE40-B343-30FC-D1C0-3AC354187C26}"/>
              </a:ext>
            </a:extLst>
          </p:cNvPr>
          <p:cNvSpPr>
            <a:spLocks noGrp="1"/>
          </p:cNvSpPr>
          <p:nvPr>
            <p:ph type="sldNum" sz="quarter" idx="12"/>
          </p:nvPr>
        </p:nvSpPr>
        <p:spPr/>
        <p:txBody>
          <a:bodyPr/>
          <a:lstStyle/>
          <a:p>
            <a:fld id="{8B32E386-A501-4224-A36F-2A8A6C17D11F}" type="slidenum">
              <a:rPr lang="en-GB" smtClean="0"/>
              <a:t>‹#›</a:t>
            </a:fld>
            <a:endParaRPr lang="en-GB" dirty="0"/>
          </a:p>
        </p:txBody>
      </p:sp>
    </p:spTree>
    <p:extLst>
      <p:ext uri="{BB962C8B-B14F-4D97-AF65-F5344CB8AC3E}">
        <p14:creationId xmlns:p14="http://schemas.microsoft.com/office/powerpoint/2010/main" val="2981350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AB4FDA-3B79-16E5-9E65-140DCDDED8B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C5CDAAA-4B2A-E4E1-E9E3-361635D26D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BEBB11-1E45-D3E0-D9D5-4A0468012684}"/>
              </a:ext>
            </a:extLst>
          </p:cNvPr>
          <p:cNvSpPr>
            <a:spLocks noGrp="1"/>
          </p:cNvSpPr>
          <p:nvPr>
            <p:ph type="dt" sz="half" idx="10"/>
          </p:nvPr>
        </p:nvSpPr>
        <p:spPr/>
        <p:txBody>
          <a:bodyPr/>
          <a:lstStyle/>
          <a:p>
            <a:fld id="{57430245-F70B-4B84-9C29-F80A692E90DE}" type="datetimeFigureOut">
              <a:rPr lang="en-GB" smtClean="0"/>
              <a:t>05/09/2025</a:t>
            </a:fld>
            <a:endParaRPr lang="en-GB" dirty="0"/>
          </a:p>
        </p:txBody>
      </p:sp>
      <p:sp>
        <p:nvSpPr>
          <p:cNvPr id="5" name="Footer Placeholder 4">
            <a:extLst>
              <a:ext uri="{FF2B5EF4-FFF2-40B4-BE49-F238E27FC236}">
                <a16:creationId xmlns:a16="http://schemas.microsoft.com/office/drawing/2014/main" id="{83666FE8-0576-B09F-2A99-73D81F55AB4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4CFE399-0EB6-07A7-6D3F-C413D501B791}"/>
              </a:ext>
            </a:extLst>
          </p:cNvPr>
          <p:cNvSpPr>
            <a:spLocks noGrp="1"/>
          </p:cNvSpPr>
          <p:nvPr>
            <p:ph type="sldNum" sz="quarter" idx="12"/>
          </p:nvPr>
        </p:nvSpPr>
        <p:spPr/>
        <p:txBody>
          <a:bodyPr/>
          <a:lstStyle/>
          <a:p>
            <a:fld id="{8B32E386-A501-4224-A36F-2A8A6C17D11F}" type="slidenum">
              <a:rPr lang="en-GB" smtClean="0"/>
              <a:t>‹#›</a:t>
            </a:fld>
            <a:endParaRPr lang="en-GB" dirty="0"/>
          </a:p>
        </p:txBody>
      </p:sp>
    </p:spTree>
    <p:extLst>
      <p:ext uri="{BB962C8B-B14F-4D97-AF65-F5344CB8AC3E}">
        <p14:creationId xmlns:p14="http://schemas.microsoft.com/office/powerpoint/2010/main" val="3741830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422400" y="381000"/>
            <a:ext cx="101600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1422400" y="1752600"/>
            <a:ext cx="4978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lipArt Placeholder 3"/>
          <p:cNvSpPr>
            <a:spLocks noGrp="1"/>
          </p:cNvSpPr>
          <p:nvPr>
            <p:ph type="clipArt" sz="half" idx="2"/>
          </p:nvPr>
        </p:nvSpPr>
        <p:spPr>
          <a:xfrm>
            <a:off x="6604000" y="1752600"/>
            <a:ext cx="4978400" cy="4114800"/>
          </a:xfrm>
        </p:spPr>
        <p:txBody>
          <a:bodyPr rtlCol="0">
            <a:normAutofit/>
          </a:bodyPr>
          <a:lstStyle/>
          <a:p>
            <a:pPr lvl="0"/>
            <a:endParaRPr lang="en-GB" noProof="0"/>
          </a:p>
        </p:txBody>
      </p:sp>
      <p:sp>
        <p:nvSpPr>
          <p:cNvPr id="5" name="Date Placeholder 4">
            <a:extLst>
              <a:ext uri="{FF2B5EF4-FFF2-40B4-BE49-F238E27FC236}">
                <a16:creationId xmlns:a16="http://schemas.microsoft.com/office/drawing/2014/main" id="{BB9F475C-5E2A-AFF0-32E5-CA3696B4B5E6}"/>
              </a:ext>
            </a:extLst>
          </p:cNvPr>
          <p:cNvSpPr>
            <a:spLocks noGrp="1"/>
          </p:cNvSpPr>
          <p:nvPr>
            <p:ph type="dt" sz="half" idx="10"/>
          </p:nvPr>
        </p:nvSpPr>
        <p:spPr>
          <a:xfrm>
            <a:off x="1352551" y="6107113"/>
            <a:ext cx="25400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Footer Placeholder 5">
            <a:extLst>
              <a:ext uri="{FF2B5EF4-FFF2-40B4-BE49-F238E27FC236}">
                <a16:creationId xmlns:a16="http://schemas.microsoft.com/office/drawing/2014/main" id="{C9B81543-EF6C-C3FB-E1F5-139DDB51D631}"/>
              </a:ext>
            </a:extLst>
          </p:cNvPr>
          <p:cNvSpPr>
            <a:spLocks noGrp="1"/>
          </p:cNvSpPr>
          <p:nvPr>
            <p:ph type="ftr" sz="quarter" idx="11"/>
          </p:nvPr>
        </p:nvSpPr>
        <p:spPr>
          <a:xfrm>
            <a:off x="4603751" y="6107113"/>
            <a:ext cx="3860800" cy="45720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Slide Number Placeholder 6">
            <a:extLst>
              <a:ext uri="{FF2B5EF4-FFF2-40B4-BE49-F238E27FC236}">
                <a16:creationId xmlns:a16="http://schemas.microsoft.com/office/drawing/2014/main" id="{A4A53121-A48A-7269-BA14-7F2AB8C9358D}"/>
              </a:ext>
            </a:extLst>
          </p:cNvPr>
          <p:cNvSpPr>
            <a:spLocks noGrp="1"/>
          </p:cNvSpPr>
          <p:nvPr>
            <p:ph type="sldNum" sz="quarter" idx="12"/>
          </p:nvPr>
        </p:nvSpPr>
        <p:spPr>
          <a:xfrm>
            <a:off x="9175751" y="6107113"/>
            <a:ext cx="2540000" cy="457200"/>
          </a:xfrm>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F6C9A08-14C4-44D8-827B-1491DE4BBA2F}" type="slidenum">
              <a:rPr kumimoji="0" lang="en-GB" alt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alt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34875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BC0D3BE-82CD-4877-A54C-CB8EDAE7AF11}" type="datetimeFigureOut">
              <a:rPr lang="en-GB" smtClean="0"/>
              <a:t>05/09/2025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3E3FAB-4082-4149-9517-21910D460A22}" type="slidenum">
              <a:rPr lang="en-GB" smtClean="0"/>
              <a:t>‹#›</a:t>
            </a:fld>
            <a:endParaRPr lang="en-GB"/>
          </a:p>
        </p:txBody>
      </p:sp>
    </p:spTree>
    <p:extLst>
      <p:ext uri="{BB962C8B-B14F-4D97-AF65-F5344CB8AC3E}">
        <p14:creationId xmlns:p14="http://schemas.microsoft.com/office/powerpoint/2010/main" val="591299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C0D3BE-82CD-4877-A54C-CB8EDAE7AF11}" type="datetimeFigureOut">
              <a:rPr lang="en-GB" smtClean="0"/>
              <a:t>05/09/2025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3E3FAB-4082-4149-9517-21910D460A22}" type="slidenum">
              <a:rPr lang="en-GB" smtClean="0"/>
              <a:t>‹#›</a:t>
            </a:fld>
            <a:endParaRPr lang="en-GB"/>
          </a:p>
        </p:txBody>
      </p:sp>
    </p:spTree>
    <p:extLst>
      <p:ext uri="{BB962C8B-B14F-4D97-AF65-F5344CB8AC3E}">
        <p14:creationId xmlns:p14="http://schemas.microsoft.com/office/powerpoint/2010/main" val="2724481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C0D3BE-82CD-4877-A54C-CB8EDAE7AF11}" type="datetimeFigureOut">
              <a:rPr lang="en-GB" smtClean="0"/>
              <a:t>05/09/2025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3E3FAB-4082-4149-9517-21910D460A22}" type="slidenum">
              <a:rPr lang="en-GB" smtClean="0"/>
              <a:t>‹#›</a:t>
            </a:fld>
            <a:endParaRPr lang="en-GB"/>
          </a:p>
        </p:txBody>
      </p:sp>
    </p:spTree>
    <p:extLst>
      <p:ext uri="{BB962C8B-B14F-4D97-AF65-F5344CB8AC3E}">
        <p14:creationId xmlns:p14="http://schemas.microsoft.com/office/powerpoint/2010/main" val="323822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C0D3BE-82CD-4877-A54C-CB8EDAE7AF11}" type="datetimeFigureOut">
              <a:rPr lang="en-GB" smtClean="0"/>
              <a:t>05/09/2025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3E3FAB-4082-4149-9517-21910D460A22}" type="slidenum">
              <a:rPr lang="en-GB" smtClean="0"/>
              <a:t>‹#›</a:t>
            </a:fld>
            <a:endParaRPr lang="en-GB"/>
          </a:p>
        </p:txBody>
      </p:sp>
    </p:spTree>
    <p:extLst>
      <p:ext uri="{BB962C8B-B14F-4D97-AF65-F5344CB8AC3E}">
        <p14:creationId xmlns:p14="http://schemas.microsoft.com/office/powerpoint/2010/main" val="1291744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C0D3BE-82CD-4877-A54C-CB8EDAE7AF11}" type="datetimeFigureOut">
              <a:rPr lang="en-GB" smtClean="0"/>
              <a:t>05/09/2025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B3E3FAB-4082-4149-9517-21910D460A22}" type="slidenum">
              <a:rPr lang="en-GB" smtClean="0"/>
              <a:t>‹#›</a:t>
            </a:fld>
            <a:endParaRPr lang="en-GB"/>
          </a:p>
        </p:txBody>
      </p:sp>
    </p:spTree>
    <p:extLst>
      <p:ext uri="{BB962C8B-B14F-4D97-AF65-F5344CB8AC3E}">
        <p14:creationId xmlns:p14="http://schemas.microsoft.com/office/powerpoint/2010/main" val="2775246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C0D3BE-82CD-4877-A54C-CB8EDAE7AF11}" type="datetimeFigureOut">
              <a:rPr lang="en-GB" smtClean="0"/>
              <a:t>05/09/2025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B3E3FAB-4082-4149-9517-21910D460A22}" type="slidenum">
              <a:rPr lang="en-GB" smtClean="0"/>
              <a:t>‹#›</a:t>
            </a:fld>
            <a:endParaRPr lang="en-GB"/>
          </a:p>
        </p:txBody>
      </p:sp>
    </p:spTree>
    <p:extLst>
      <p:ext uri="{BB962C8B-B14F-4D97-AF65-F5344CB8AC3E}">
        <p14:creationId xmlns:p14="http://schemas.microsoft.com/office/powerpoint/2010/main" val="26134615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C0D3BE-82CD-4877-A54C-CB8EDAE7AF11}" type="datetimeFigureOut">
              <a:rPr lang="en-GB" smtClean="0"/>
              <a:t>05/09/2025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B3E3FAB-4082-4149-9517-21910D460A22}" type="slidenum">
              <a:rPr lang="en-GB" smtClean="0"/>
              <a:t>‹#›</a:t>
            </a:fld>
            <a:endParaRPr lang="en-GB"/>
          </a:p>
        </p:txBody>
      </p:sp>
    </p:spTree>
    <p:extLst>
      <p:ext uri="{BB962C8B-B14F-4D97-AF65-F5344CB8AC3E}">
        <p14:creationId xmlns:p14="http://schemas.microsoft.com/office/powerpoint/2010/main" val="3257404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43668-8D54-57B7-D83F-D284A1189B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AA1ADE-E04C-D990-FDA8-5BEF7996AB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72389F-C97E-ECE7-E09E-AFD56F64CE8C}"/>
              </a:ext>
            </a:extLst>
          </p:cNvPr>
          <p:cNvSpPr>
            <a:spLocks noGrp="1"/>
          </p:cNvSpPr>
          <p:nvPr>
            <p:ph type="dt" sz="half" idx="10"/>
          </p:nvPr>
        </p:nvSpPr>
        <p:spPr/>
        <p:txBody>
          <a:bodyPr/>
          <a:lstStyle/>
          <a:p>
            <a:fld id="{57430245-F70B-4B84-9C29-F80A692E90DE}" type="datetimeFigureOut">
              <a:rPr lang="en-GB" smtClean="0"/>
              <a:t>05/09/2025</a:t>
            </a:fld>
            <a:endParaRPr lang="en-GB" dirty="0"/>
          </a:p>
        </p:txBody>
      </p:sp>
      <p:sp>
        <p:nvSpPr>
          <p:cNvPr id="5" name="Footer Placeholder 4">
            <a:extLst>
              <a:ext uri="{FF2B5EF4-FFF2-40B4-BE49-F238E27FC236}">
                <a16:creationId xmlns:a16="http://schemas.microsoft.com/office/drawing/2014/main" id="{8A43BED5-E2BB-ABA1-B647-722ABA75862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E9EAA39-96BC-ABFF-36DD-1A9FB9F039FB}"/>
              </a:ext>
            </a:extLst>
          </p:cNvPr>
          <p:cNvSpPr>
            <a:spLocks noGrp="1"/>
          </p:cNvSpPr>
          <p:nvPr>
            <p:ph type="sldNum" sz="quarter" idx="12"/>
          </p:nvPr>
        </p:nvSpPr>
        <p:spPr/>
        <p:txBody>
          <a:bodyPr/>
          <a:lstStyle/>
          <a:p>
            <a:fld id="{8B32E386-A501-4224-A36F-2A8A6C17D11F}" type="slidenum">
              <a:rPr lang="en-GB" smtClean="0"/>
              <a:t>‹#›</a:t>
            </a:fld>
            <a:endParaRPr lang="en-GB" dirty="0"/>
          </a:p>
        </p:txBody>
      </p:sp>
    </p:spTree>
    <p:extLst>
      <p:ext uri="{BB962C8B-B14F-4D97-AF65-F5344CB8AC3E}">
        <p14:creationId xmlns:p14="http://schemas.microsoft.com/office/powerpoint/2010/main" val="21843295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C0D3BE-82CD-4877-A54C-CB8EDAE7AF11}" type="datetimeFigureOut">
              <a:rPr lang="en-GB" smtClean="0"/>
              <a:t>05/09/2025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3E3FAB-4082-4149-9517-21910D460A22}" type="slidenum">
              <a:rPr lang="en-GB" smtClean="0"/>
              <a:t>‹#›</a:t>
            </a:fld>
            <a:endParaRPr lang="en-GB"/>
          </a:p>
        </p:txBody>
      </p:sp>
    </p:spTree>
    <p:extLst>
      <p:ext uri="{BB962C8B-B14F-4D97-AF65-F5344CB8AC3E}">
        <p14:creationId xmlns:p14="http://schemas.microsoft.com/office/powerpoint/2010/main" val="21867561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BC0D3BE-82CD-4877-A54C-CB8EDAE7AF11}" type="datetimeFigureOut">
              <a:rPr lang="en-GB" smtClean="0"/>
              <a:t>05/09/2025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3E3FAB-4082-4149-9517-21910D460A22}" type="slidenum">
              <a:rPr lang="en-GB" smtClean="0"/>
              <a:t>‹#›</a:t>
            </a:fld>
            <a:endParaRPr lang="en-GB"/>
          </a:p>
        </p:txBody>
      </p:sp>
    </p:spTree>
    <p:extLst>
      <p:ext uri="{BB962C8B-B14F-4D97-AF65-F5344CB8AC3E}">
        <p14:creationId xmlns:p14="http://schemas.microsoft.com/office/powerpoint/2010/main" val="13579297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C0D3BE-82CD-4877-A54C-CB8EDAE7AF11}" type="datetimeFigureOut">
              <a:rPr lang="en-GB" smtClean="0"/>
              <a:t>05/09/2025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3E3FAB-4082-4149-9517-21910D460A22}" type="slidenum">
              <a:rPr lang="en-GB" smtClean="0"/>
              <a:t>‹#›</a:t>
            </a:fld>
            <a:endParaRPr lang="en-GB"/>
          </a:p>
        </p:txBody>
      </p:sp>
    </p:spTree>
    <p:extLst>
      <p:ext uri="{BB962C8B-B14F-4D97-AF65-F5344CB8AC3E}">
        <p14:creationId xmlns:p14="http://schemas.microsoft.com/office/powerpoint/2010/main" val="30974164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C0D3BE-82CD-4877-A54C-CB8EDAE7AF11}" type="datetimeFigureOut">
              <a:rPr lang="en-GB" smtClean="0"/>
              <a:t>05/09/2025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3E3FAB-4082-4149-9517-21910D460A22}"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8389363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C0D3BE-82CD-4877-A54C-CB8EDAE7AF11}" type="datetimeFigureOut">
              <a:rPr lang="en-GB" smtClean="0"/>
              <a:t>05/09/2025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3E3FAB-4082-4149-9517-21910D460A22}" type="slidenum">
              <a:rPr lang="en-GB" smtClean="0"/>
              <a:t>‹#›</a:t>
            </a:fld>
            <a:endParaRPr lang="en-GB"/>
          </a:p>
        </p:txBody>
      </p:sp>
    </p:spTree>
    <p:extLst>
      <p:ext uri="{BB962C8B-B14F-4D97-AF65-F5344CB8AC3E}">
        <p14:creationId xmlns:p14="http://schemas.microsoft.com/office/powerpoint/2010/main" val="34998692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C0D3BE-82CD-4877-A54C-CB8EDAE7AF11}" type="datetimeFigureOut">
              <a:rPr lang="en-GB" smtClean="0"/>
              <a:t>05/09/2025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3E3FAB-4082-4149-9517-21910D460A22}"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54555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C0D3BE-82CD-4877-A54C-CB8EDAE7AF11}" type="datetimeFigureOut">
              <a:rPr lang="en-GB" smtClean="0"/>
              <a:t>05/09/2025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3E3FAB-4082-4149-9517-21910D460A22}" type="slidenum">
              <a:rPr lang="en-GB" smtClean="0"/>
              <a:t>‹#›</a:t>
            </a:fld>
            <a:endParaRPr lang="en-GB"/>
          </a:p>
        </p:txBody>
      </p:sp>
    </p:spTree>
    <p:extLst>
      <p:ext uri="{BB962C8B-B14F-4D97-AF65-F5344CB8AC3E}">
        <p14:creationId xmlns:p14="http://schemas.microsoft.com/office/powerpoint/2010/main" val="15051671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C0D3BE-82CD-4877-A54C-CB8EDAE7AF11}" type="datetimeFigureOut">
              <a:rPr lang="en-GB" smtClean="0"/>
              <a:t>05/09/2025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3E3FAB-4082-4149-9517-21910D460A22}" type="slidenum">
              <a:rPr lang="en-GB" smtClean="0"/>
              <a:t>‹#›</a:t>
            </a:fld>
            <a:endParaRPr lang="en-GB"/>
          </a:p>
        </p:txBody>
      </p:sp>
    </p:spTree>
    <p:extLst>
      <p:ext uri="{BB962C8B-B14F-4D97-AF65-F5344CB8AC3E}">
        <p14:creationId xmlns:p14="http://schemas.microsoft.com/office/powerpoint/2010/main" val="20194280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C0D3BE-82CD-4877-A54C-CB8EDAE7AF11}" type="datetimeFigureOut">
              <a:rPr lang="en-GB" smtClean="0"/>
              <a:t>05/09/2025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3E3FAB-4082-4149-9517-21910D460A22}" type="slidenum">
              <a:rPr lang="en-GB" smtClean="0"/>
              <a:t>‹#›</a:t>
            </a:fld>
            <a:endParaRPr lang="en-GB"/>
          </a:p>
        </p:txBody>
      </p:sp>
    </p:spTree>
    <p:extLst>
      <p:ext uri="{BB962C8B-B14F-4D97-AF65-F5344CB8AC3E}">
        <p14:creationId xmlns:p14="http://schemas.microsoft.com/office/powerpoint/2010/main" val="16639056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GB"/>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8BC0D3BE-82CD-4877-A54C-CB8EDAE7AF11}" type="datetimeFigureOut">
              <a:rPr lang="en-GB" smtClean="0"/>
              <a:t>05/09/2025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9255346" y="2750337"/>
            <a:ext cx="1171888" cy="1356442"/>
          </a:xfrm>
        </p:spPr>
        <p:txBody>
          <a:bodyPr/>
          <a:lstStyle/>
          <a:p>
            <a:fld id="{4B3E3FAB-4082-4149-9517-21910D460A22}" type="slidenum">
              <a:rPr lang="en-GB" smtClean="0"/>
              <a:t>‹#›</a:t>
            </a:fld>
            <a:endParaRPr lang="en-GB"/>
          </a:p>
        </p:txBody>
      </p:sp>
    </p:spTree>
    <p:extLst>
      <p:ext uri="{BB962C8B-B14F-4D97-AF65-F5344CB8AC3E}">
        <p14:creationId xmlns:p14="http://schemas.microsoft.com/office/powerpoint/2010/main" val="1119896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29116-A8B6-E1AE-ACA2-0D17EFC57D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B25FDB5-93E7-255B-3547-04EDCAFC3E2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D48C2D-896C-E641-87D4-3427C8C27164}"/>
              </a:ext>
            </a:extLst>
          </p:cNvPr>
          <p:cNvSpPr>
            <a:spLocks noGrp="1"/>
          </p:cNvSpPr>
          <p:nvPr>
            <p:ph type="dt" sz="half" idx="10"/>
          </p:nvPr>
        </p:nvSpPr>
        <p:spPr/>
        <p:txBody>
          <a:bodyPr/>
          <a:lstStyle/>
          <a:p>
            <a:fld id="{57430245-F70B-4B84-9C29-F80A692E90DE}" type="datetimeFigureOut">
              <a:rPr lang="en-GB" smtClean="0"/>
              <a:t>05/09/2025</a:t>
            </a:fld>
            <a:endParaRPr lang="en-GB" dirty="0"/>
          </a:p>
        </p:txBody>
      </p:sp>
      <p:sp>
        <p:nvSpPr>
          <p:cNvPr id="5" name="Footer Placeholder 4">
            <a:extLst>
              <a:ext uri="{FF2B5EF4-FFF2-40B4-BE49-F238E27FC236}">
                <a16:creationId xmlns:a16="http://schemas.microsoft.com/office/drawing/2014/main" id="{0D73487A-8A50-8364-E316-3B67C03BA61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E43C06A-E6D1-C6B8-F78B-4ED67759DF28}"/>
              </a:ext>
            </a:extLst>
          </p:cNvPr>
          <p:cNvSpPr>
            <a:spLocks noGrp="1"/>
          </p:cNvSpPr>
          <p:nvPr>
            <p:ph type="sldNum" sz="quarter" idx="12"/>
          </p:nvPr>
        </p:nvSpPr>
        <p:spPr/>
        <p:txBody>
          <a:bodyPr/>
          <a:lstStyle/>
          <a:p>
            <a:fld id="{8B32E386-A501-4224-A36F-2A8A6C17D11F}" type="slidenum">
              <a:rPr lang="en-GB" smtClean="0"/>
              <a:t>‹#›</a:t>
            </a:fld>
            <a:endParaRPr lang="en-GB" dirty="0"/>
          </a:p>
        </p:txBody>
      </p:sp>
    </p:spTree>
    <p:extLst>
      <p:ext uri="{BB962C8B-B14F-4D97-AF65-F5344CB8AC3E}">
        <p14:creationId xmlns:p14="http://schemas.microsoft.com/office/powerpoint/2010/main" val="4167142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BC0D3BE-82CD-4877-A54C-CB8EDAE7AF11}" type="datetimeFigureOut">
              <a:rPr lang="en-GB" smtClean="0"/>
              <a:t>05/09/2025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3E3FAB-4082-4149-9517-21910D460A22}" type="slidenum">
              <a:rPr lang="en-GB" smtClean="0"/>
              <a:t>‹#›</a:t>
            </a:fld>
            <a:endParaRPr lang="en-GB"/>
          </a:p>
        </p:txBody>
      </p:sp>
    </p:spTree>
    <p:extLst>
      <p:ext uri="{BB962C8B-B14F-4D97-AF65-F5344CB8AC3E}">
        <p14:creationId xmlns:p14="http://schemas.microsoft.com/office/powerpoint/2010/main" val="20996026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GB"/>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BC0D3BE-82CD-4877-A54C-CB8EDAE7AF11}" type="datetimeFigureOut">
              <a:rPr lang="en-GB" smtClean="0"/>
              <a:t>05/09/2025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729455" y="2869895"/>
            <a:ext cx="1154151" cy="1090789"/>
          </a:xfrm>
        </p:spPr>
        <p:txBody>
          <a:bodyPr/>
          <a:lstStyle/>
          <a:p>
            <a:fld id="{4B3E3FAB-4082-4149-9517-21910D460A22}" type="slidenum">
              <a:rPr lang="en-GB" smtClean="0"/>
              <a:t>‹#›</a:t>
            </a:fld>
            <a:endParaRPr lang="en-GB"/>
          </a:p>
        </p:txBody>
      </p:sp>
    </p:spTree>
    <p:extLst>
      <p:ext uri="{BB962C8B-B14F-4D97-AF65-F5344CB8AC3E}">
        <p14:creationId xmlns:p14="http://schemas.microsoft.com/office/powerpoint/2010/main" val="32470485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8BC0D3BE-82CD-4877-A54C-CB8EDAE7AF11}" type="datetimeFigureOut">
              <a:rPr lang="en-GB" smtClean="0"/>
              <a:t>05/09/2025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3E3FAB-4082-4149-9517-21910D460A22}" type="slidenum">
              <a:rPr lang="en-GB" smtClean="0"/>
              <a:t>‹#›</a:t>
            </a:fld>
            <a:endParaRPr lang="en-GB"/>
          </a:p>
        </p:txBody>
      </p:sp>
    </p:spTree>
    <p:extLst>
      <p:ext uri="{BB962C8B-B14F-4D97-AF65-F5344CB8AC3E}">
        <p14:creationId xmlns:p14="http://schemas.microsoft.com/office/powerpoint/2010/main" val="11042350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GB"/>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BC0D3BE-82CD-4877-A54C-CB8EDAE7AF11}" type="datetimeFigureOut">
              <a:rPr lang="en-GB" smtClean="0"/>
              <a:t>05/09/2025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B3E3FAB-4082-4149-9517-21910D460A22}" type="slidenum">
              <a:rPr lang="en-GB" smtClean="0"/>
              <a:t>‹#›</a:t>
            </a:fld>
            <a:endParaRPr lang="en-GB"/>
          </a:p>
        </p:txBody>
      </p:sp>
    </p:spTree>
    <p:extLst>
      <p:ext uri="{BB962C8B-B14F-4D97-AF65-F5344CB8AC3E}">
        <p14:creationId xmlns:p14="http://schemas.microsoft.com/office/powerpoint/2010/main" val="3169659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8BC0D3BE-82CD-4877-A54C-CB8EDAE7AF11}" type="datetimeFigureOut">
              <a:rPr lang="en-GB" smtClean="0"/>
              <a:t>05/09/2025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B3E3FAB-4082-4149-9517-21910D460A22}" type="slidenum">
              <a:rPr lang="en-GB" smtClean="0"/>
              <a:t>‹#›</a:t>
            </a:fld>
            <a:endParaRPr lang="en-GB"/>
          </a:p>
        </p:txBody>
      </p:sp>
    </p:spTree>
    <p:extLst>
      <p:ext uri="{BB962C8B-B14F-4D97-AF65-F5344CB8AC3E}">
        <p14:creationId xmlns:p14="http://schemas.microsoft.com/office/powerpoint/2010/main" val="17149091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8BC0D3BE-82CD-4877-A54C-CB8EDAE7AF11}" type="datetimeFigureOut">
              <a:rPr lang="en-GB" smtClean="0"/>
              <a:t>05/09/2025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B3E3FAB-4082-4149-9517-21910D460A22}" type="slidenum">
              <a:rPr lang="en-GB" smtClean="0"/>
              <a:t>‹#›</a:t>
            </a:fld>
            <a:endParaRPr lang="en-GB"/>
          </a:p>
        </p:txBody>
      </p:sp>
    </p:spTree>
    <p:extLst>
      <p:ext uri="{BB962C8B-B14F-4D97-AF65-F5344CB8AC3E}">
        <p14:creationId xmlns:p14="http://schemas.microsoft.com/office/powerpoint/2010/main" val="10018417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GB"/>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BC0D3BE-82CD-4877-A54C-CB8EDAE7AF11}" type="datetimeFigureOut">
              <a:rPr lang="en-GB" smtClean="0"/>
              <a:t>05/09/2025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3E3FAB-4082-4149-9517-21910D460A22}" type="slidenum">
              <a:rPr lang="en-GB" smtClean="0"/>
              <a:t>‹#›</a:t>
            </a:fld>
            <a:endParaRPr lang="en-GB"/>
          </a:p>
        </p:txBody>
      </p:sp>
    </p:spTree>
    <p:extLst>
      <p:ext uri="{BB962C8B-B14F-4D97-AF65-F5344CB8AC3E}">
        <p14:creationId xmlns:p14="http://schemas.microsoft.com/office/powerpoint/2010/main" val="10080631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GB"/>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BC0D3BE-82CD-4877-A54C-CB8EDAE7AF11}" type="datetimeFigureOut">
              <a:rPr lang="en-GB" smtClean="0"/>
              <a:t>05/09/2025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3E3FAB-4082-4149-9517-21910D460A22}" type="slidenum">
              <a:rPr lang="en-GB" smtClean="0"/>
              <a:t>‹#›</a:t>
            </a:fld>
            <a:endParaRPr lang="en-GB"/>
          </a:p>
        </p:txBody>
      </p:sp>
    </p:spTree>
    <p:extLst>
      <p:ext uri="{BB962C8B-B14F-4D97-AF65-F5344CB8AC3E}">
        <p14:creationId xmlns:p14="http://schemas.microsoft.com/office/powerpoint/2010/main" val="9786536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BC0D3BE-82CD-4877-A54C-CB8EDAE7AF11}" type="datetimeFigureOut">
              <a:rPr lang="en-GB" smtClean="0"/>
              <a:t>05/09/2025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0729455" y="4711309"/>
            <a:ext cx="1154151" cy="1090789"/>
          </a:xfrm>
        </p:spPr>
        <p:txBody>
          <a:bodyPr/>
          <a:lstStyle/>
          <a:p>
            <a:fld id="{4B3E3FAB-4082-4149-9517-21910D460A22}" type="slidenum">
              <a:rPr lang="en-GB" smtClean="0"/>
              <a:t>‹#›</a:t>
            </a:fld>
            <a:endParaRPr lang="en-GB"/>
          </a:p>
        </p:txBody>
      </p:sp>
    </p:spTree>
    <p:extLst>
      <p:ext uri="{BB962C8B-B14F-4D97-AF65-F5344CB8AC3E}">
        <p14:creationId xmlns:p14="http://schemas.microsoft.com/office/powerpoint/2010/main" val="32109573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BC0D3BE-82CD-4877-A54C-CB8EDAE7AF11}" type="datetimeFigureOut">
              <a:rPr lang="en-GB" smtClean="0"/>
              <a:t>05/09/2025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0729455" y="4711615"/>
            <a:ext cx="1154151" cy="1090789"/>
          </a:xfrm>
        </p:spPr>
        <p:txBody>
          <a:bodyPr/>
          <a:lstStyle/>
          <a:p>
            <a:fld id="{4B3E3FAB-4082-4149-9517-21910D460A22}" type="slidenum">
              <a:rPr lang="en-GB" smtClean="0"/>
              <a:t>‹#›</a:t>
            </a:fld>
            <a:endParaRPr lang="en-GB"/>
          </a:p>
        </p:txBody>
      </p:sp>
    </p:spTree>
    <p:extLst>
      <p:ext uri="{BB962C8B-B14F-4D97-AF65-F5344CB8AC3E}">
        <p14:creationId xmlns:p14="http://schemas.microsoft.com/office/powerpoint/2010/main" val="4229883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DD92C-C9C7-1AB6-D97C-01DFECDC114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1D93A6C-D8BA-A3AC-7571-B770FD5A85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B23F695-47DD-E26B-D7D8-0BD23261C9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2DE815B-B22A-2209-F08F-E222B08DB596}"/>
              </a:ext>
            </a:extLst>
          </p:cNvPr>
          <p:cNvSpPr>
            <a:spLocks noGrp="1"/>
          </p:cNvSpPr>
          <p:nvPr>
            <p:ph type="dt" sz="half" idx="10"/>
          </p:nvPr>
        </p:nvSpPr>
        <p:spPr/>
        <p:txBody>
          <a:bodyPr/>
          <a:lstStyle/>
          <a:p>
            <a:fld id="{57430245-F70B-4B84-9C29-F80A692E90DE}" type="datetimeFigureOut">
              <a:rPr lang="en-GB" smtClean="0"/>
              <a:t>05/09/2025</a:t>
            </a:fld>
            <a:endParaRPr lang="en-GB" dirty="0"/>
          </a:p>
        </p:txBody>
      </p:sp>
      <p:sp>
        <p:nvSpPr>
          <p:cNvPr id="6" name="Footer Placeholder 5">
            <a:extLst>
              <a:ext uri="{FF2B5EF4-FFF2-40B4-BE49-F238E27FC236}">
                <a16:creationId xmlns:a16="http://schemas.microsoft.com/office/drawing/2014/main" id="{549FCC84-3871-A7B2-8727-D4198DAE175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555EDFF-D547-E81F-F7F8-DA08BC76EFD8}"/>
              </a:ext>
            </a:extLst>
          </p:cNvPr>
          <p:cNvSpPr>
            <a:spLocks noGrp="1"/>
          </p:cNvSpPr>
          <p:nvPr>
            <p:ph type="sldNum" sz="quarter" idx="12"/>
          </p:nvPr>
        </p:nvSpPr>
        <p:spPr/>
        <p:txBody>
          <a:bodyPr/>
          <a:lstStyle/>
          <a:p>
            <a:fld id="{8B32E386-A501-4224-A36F-2A8A6C17D11F}" type="slidenum">
              <a:rPr lang="en-GB" smtClean="0"/>
              <a:t>‹#›</a:t>
            </a:fld>
            <a:endParaRPr lang="en-GB" dirty="0"/>
          </a:p>
        </p:txBody>
      </p:sp>
    </p:spTree>
    <p:extLst>
      <p:ext uri="{BB962C8B-B14F-4D97-AF65-F5344CB8AC3E}">
        <p14:creationId xmlns:p14="http://schemas.microsoft.com/office/powerpoint/2010/main" val="13203816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GB"/>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BC0D3BE-82CD-4877-A54C-CB8EDAE7AF11}" type="datetimeFigureOut">
              <a:rPr lang="en-GB" smtClean="0"/>
              <a:t>05/09/2025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0729455" y="4709925"/>
            <a:ext cx="1154151" cy="1090789"/>
          </a:xfrm>
        </p:spPr>
        <p:txBody>
          <a:bodyPr/>
          <a:lstStyle/>
          <a:p>
            <a:fld id="{4B3E3FAB-4082-4149-9517-21910D460A22}" type="slidenum">
              <a:rPr lang="en-GB" smtClean="0"/>
              <a:t>‹#›</a:t>
            </a:fld>
            <a:endParaRPr lang="en-GB"/>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6282765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BC0D3BE-82CD-4877-A54C-CB8EDAE7AF11}" type="datetimeFigureOut">
              <a:rPr lang="en-GB" smtClean="0"/>
              <a:t>05/09/2025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0729455" y="4709925"/>
            <a:ext cx="1154151" cy="1090789"/>
          </a:xfrm>
        </p:spPr>
        <p:txBody>
          <a:bodyPr/>
          <a:lstStyle/>
          <a:p>
            <a:fld id="{4B3E3FAB-4082-4149-9517-21910D460A22}" type="slidenum">
              <a:rPr lang="en-GB" smtClean="0"/>
              <a:t>‹#›</a:t>
            </a:fld>
            <a:endParaRPr lang="en-GB"/>
          </a:p>
        </p:txBody>
      </p:sp>
    </p:spTree>
    <p:extLst>
      <p:ext uri="{BB962C8B-B14F-4D97-AF65-F5344CB8AC3E}">
        <p14:creationId xmlns:p14="http://schemas.microsoft.com/office/powerpoint/2010/main" val="5005820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GB"/>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8BC0D3BE-82CD-4877-A54C-CB8EDAE7AF11}" type="datetimeFigureOut">
              <a:rPr lang="en-GB" smtClean="0"/>
              <a:t>05/09/2025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B3E3FAB-4082-4149-9517-21910D460A22}" type="slidenum">
              <a:rPr lang="en-GB" smtClean="0"/>
              <a:t>‹#›</a:t>
            </a:fld>
            <a:endParaRPr lang="en-GB"/>
          </a:p>
        </p:txBody>
      </p:sp>
    </p:spTree>
    <p:extLst>
      <p:ext uri="{BB962C8B-B14F-4D97-AF65-F5344CB8AC3E}">
        <p14:creationId xmlns:p14="http://schemas.microsoft.com/office/powerpoint/2010/main" val="4616183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GB"/>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8BC0D3BE-82CD-4877-A54C-CB8EDAE7AF11}" type="datetimeFigureOut">
              <a:rPr lang="en-GB" smtClean="0"/>
              <a:t>05/09/2025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B3E3FAB-4082-4149-9517-21910D460A22}" type="slidenum">
              <a:rPr lang="en-GB" smtClean="0"/>
              <a:t>‹#›</a:t>
            </a:fld>
            <a:endParaRPr lang="en-GB"/>
          </a:p>
        </p:txBody>
      </p:sp>
    </p:spTree>
    <p:extLst>
      <p:ext uri="{BB962C8B-B14F-4D97-AF65-F5344CB8AC3E}">
        <p14:creationId xmlns:p14="http://schemas.microsoft.com/office/powerpoint/2010/main" val="22238139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BC0D3BE-82CD-4877-A54C-CB8EDAE7AF11}" type="datetimeFigureOut">
              <a:rPr lang="en-GB" smtClean="0"/>
              <a:t>05/09/2025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3E3FAB-4082-4149-9517-21910D460A22}" type="slidenum">
              <a:rPr lang="en-GB" smtClean="0"/>
              <a:t>‹#›</a:t>
            </a:fld>
            <a:endParaRPr lang="en-GB"/>
          </a:p>
        </p:txBody>
      </p:sp>
    </p:spTree>
    <p:extLst>
      <p:ext uri="{BB962C8B-B14F-4D97-AF65-F5344CB8AC3E}">
        <p14:creationId xmlns:p14="http://schemas.microsoft.com/office/powerpoint/2010/main" val="390415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8BC0D3BE-82CD-4877-A54C-CB8EDAE7AF11}" type="datetimeFigureOut">
              <a:rPr lang="en-GB" smtClean="0"/>
              <a:t>05/09/2025</a:t>
            </a:fld>
            <a:endParaRPr lang="en-GB"/>
          </a:p>
        </p:txBody>
      </p:sp>
      <p:sp>
        <p:nvSpPr>
          <p:cNvPr id="5" name="Footer Placeholder 4"/>
          <p:cNvSpPr>
            <a:spLocks noGrp="1"/>
          </p:cNvSpPr>
          <p:nvPr>
            <p:ph type="ftr" sz="quarter" idx="11"/>
          </p:nvPr>
        </p:nvSpPr>
        <p:spPr>
          <a:xfrm>
            <a:off x="680321" y="5936188"/>
            <a:ext cx="6126805" cy="365125"/>
          </a:xfrm>
        </p:spPr>
        <p:txBody>
          <a:bodyPr/>
          <a:lstStyle/>
          <a:p>
            <a:endParaRPr lang="en-GB"/>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4B3E3FAB-4082-4149-9517-21910D460A22}" type="slidenum">
              <a:rPr lang="en-GB" smtClean="0"/>
              <a:t>‹#›</a:t>
            </a:fld>
            <a:endParaRPr lang="en-GB"/>
          </a:p>
        </p:txBody>
      </p:sp>
    </p:spTree>
    <p:extLst>
      <p:ext uri="{BB962C8B-B14F-4D97-AF65-F5344CB8AC3E}">
        <p14:creationId xmlns:p14="http://schemas.microsoft.com/office/powerpoint/2010/main" val="1338655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1_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C0D3BE-82CD-4877-A54C-CB8EDAE7AF11}" type="datetimeFigureOut">
              <a:rPr lang="en-GB" smtClean="0"/>
              <a:t>05/09/2025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3E3FAB-4082-4149-9517-21910D460A22}" type="slidenum">
              <a:rPr lang="en-GB" smtClean="0"/>
              <a:t>‹#›</a:t>
            </a:fld>
            <a:endParaRPr lang="en-GB"/>
          </a:p>
        </p:txBody>
      </p:sp>
    </p:spTree>
    <p:extLst>
      <p:ext uri="{BB962C8B-B14F-4D97-AF65-F5344CB8AC3E}">
        <p14:creationId xmlns:p14="http://schemas.microsoft.com/office/powerpoint/2010/main" val="741357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A2267-1967-76CA-F9E4-BD202536579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F09153F-B3D3-F46D-994E-FC52853EA1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9817B7-CD2F-EB1C-036F-C47DE03672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5B745A0-CBA1-581E-CB2D-2CC5296125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58B097-C264-275D-C76D-C0639CED8C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CB1DF51-2C87-ACA7-6C62-3C998CC2D455}"/>
              </a:ext>
            </a:extLst>
          </p:cNvPr>
          <p:cNvSpPr>
            <a:spLocks noGrp="1"/>
          </p:cNvSpPr>
          <p:nvPr>
            <p:ph type="dt" sz="half" idx="10"/>
          </p:nvPr>
        </p:nvSpPr>
        <p:spPr/>
        <p:txBody>
          <a:bodyPr/>
          <a:lstStyle/>
          <a:p>
            <a:fld id="{57430245-F70B-4B84-9C29-F80A692E90DE}" type="datetimeFigureOut">
              <a:rPr lang="en-GB" smtClean="0"/>
              <a:t>05/09/2025</a:t>
            </a:fld>
            <a:endParaRPr lang="en-GB" dirty="0"/>
          </a:p>
        </p:txBody>
      </p:sp>
      <p:sp>
        <p:nvSpPr>
          <p:cNvPr id="8" name="Footer Placeholder 7">
            <a:extLst>
              <a:ext uri="{FF2B5EF4-FFF2-40B4-BE49-F238E27FC236}">
                <a16:creationId xmlns:a16="http://schemas.microsoft.com/office/drawing/2014/main" id="{9DB876B9-1CC1-D902-7BF8-7BE350D43CE0}"/>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43086D9E-3181-EFE2-1D47-558BDA98637E}"/>
              </a:ext>
            </a:extLst>
          </p:cNvPr>
          <p:cNvSpPr>
            <a:spLocks noGrp="1"/>
          </p:cNvSpPr>
          <p:nvPr>
            <p:ph type="sldNum" sz="quarter" idx="12"/>
          </p:nvPr>
        </p:nvSpPr>
        <p:spPr/>
        <p:txBody>
          <a:bodyPr/>
          <a:lstStyle/>
          <a:p>
            <a:fld id="{8B32E386-A501-4224-A36F-2A8A6C17D11F}" type="slidenum">
              <a:rPr lang="en-GB" smtClean="0"/>
              <a:t>‹#›</a:t>
            </a:fld>
            <a:endParaRPr lang="en-GB" dirty="0"/>
          </a:p>
        </p:txBody>
      </p:sp>
    </p:spTree>
    <p:extLst>
      <p:ext uri="{BB962C8B-B14F-4D97-AF65-F5344CB8AC3E}">
        <p14:creationId xmlns:p14="http://schemas.microsoft.com/office/powerpoint/2010/main" val="1751707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D2598-9F03-C7BD-C8AD-2FF94F6C205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F375310-53B4-6879-BB4E-D5F8A53E7E28}"/>
              </a:ext>
            </a:extLst>
          </p:cNvPr>
          <p:cNvSpPr>
            <a:spLocks noGrp="1"/>
          </p:cNvSpPr>
          <p:nvPr>
            <p:ph type="dt" sz="half" idx="10"/>
          </p:nvPr>
        </p:nvSpPr>
        <p:spPr/>
        <p:txBody>
          <a:bodyPr/>
          <a:lstStyle/>
          <a:p>
            <a:fld id="{57430245-F70B-4B84-9C29-F80A692E90DE}" type="datetimeFigureOut">
              <a:rPr lang="en-GB" smtClean="0"/>
              <a:t>05/09/2025</a:t>
            </a:fld>
            <a:endParaRPr lang="en-GB" dirty="0"/>
          </a:p>
        </p:txBody>
      </p:sp>
      <p:sp>
        <p:nvSpPr>
          <p:cNvPr id="4" name="Footer Placeholder 3">
            <a:extLst>
              <a:ext uri="{FF2B5EF4-FFF2-40B4-BE49-F238E27FC236}">
                <a16:creationId xmlns:a16="http://schemas.microsoft.com/office/drawing/2014/main" id="{C379FD49-72BF-E697-27F6-C196C50B5788}"/>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5B05A43C-4EBB-F019-B43F-92434485B4F5}"/>
              </a:ext>
            </a:extLst>
          </p:cNvPr>
          <p:cNvSpPr>
            <a:spLocks noGrp="1"/>
          </p:cNvSpPr>
          <p:nvPr>
            <p:ph type="sldNum" sz="quarter" idx="12"/>
          </p:nvPr>
        </p:nvSpPr>
        <p:spPr/>
        <p:txBody>
          <a:bodyPr/>
          <a:lstStyle/>
          <a:p>
            <a:fld id="{8B32E386-A501-4224-A36F-2A8A6C17D11F}" type="slidenum">
              <a:rPr lang="en-GB" smtClean="0"/>
              <a:t>‹#›</a:t>
            </a:fld>
            <a:endParaRPr lang="en-GB" dirty="0"/>
          </a:p>
        </p:txBody>
      </p:sp>
    </p:spTree>
    <p:extLst>
      <p:ext uri="{BB962C8B-B14F-4D97-AF65-F5344CB8AC3E}">
        <p14:creationId xmlns:p14="http://schemas.microsoft.com/office/powerpoint/2010/main" val="3748508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B07DC5-EFCA-D3C4-8EB5-E052ADA090C2}"/>
              </a:ext>
            </a:extLst>
          </p:cNvPr>
          <p:cNvSpPr>
            <a:spLocks noGrp="1"/>
          </p:cNvSpPr>
          <p:nvPr>
            <p:ph type="dt" sz="half" idx="10"/>
          </p:nvPr>
        </p:nvSpPr>
        <p:spPr/>
        <p:txBody>
          <a:bodyPr/>
          <a:lstStyle/>
          <a:p>
            <a:fld id="{57430245-F70B-4B84-9C29-F80A692E90DE}" type="datetimeFigureOut">
              <a:rPr lang="en-GB" smtClean="0"/>
              <a:t>05/09/2025</a:t>
            </a:fld>
            <a:endParaRPr lang="en-GB" dirty="0"/>
          </a:p>
        </p:txBody>
      </p:sp>
      <p:sp>
        <p:nvSpPr>
          <p:cNvPr id="3" name="Footer Placeholder 2">
            <a:extLst>
              <a:ext uri="{FF2B5EF4-FFF2-40B4-BE49-F238E27FC236}">
                <a16:creationId xmlns:a16="http://schemas.microsoft.com/office/drawing/2014/main" id="{68068B43-505C-83E3-02D3-FB129C3A8240}"/>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924404B9-241F-208D-486F-6172B6CF95A5}"/>
              </a:ext>
            </a:extLst>
          </p:cNvPr>
          <p:cNvSpPr>
            <a:spLocks noGrp="1"/>
          </p:cNvSpPr>
          <p:nvPr>
            <p:ph type="sldNum" sz="quarter" idx="12"/>
          </p:nvPr>
        </p:nvSpPr>
        <p:spPr/>
        <p:txBody>
          <a:bodyPr/>
          <a:lstStyle/>
          <a:p>
            <a:fld id="{8B32E386-A501-4224-A36F-2A8A6C17D11F}" type="slidenum">
              <a:rPr lang="en-GB" smtClean="0"/>
              <a:t>‹#›</a:t>
            </a:fld>
            <a:endParaRPr lang="en-GB" dirty="0"/>
          </a:p>
        </p:txBody>
      </p:sp>
    </p:spTree>
    <p:extLst>
      <p:ext uri="{BB962C8B-B14F-4D97-AF65-F5344CB8AC3E}">
        <p14:creationId xmlns:p14="http://schemas.microsoft.com/office/powerpoint/2010/main" val="1519790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AD279-011D-9459-9287-6336FE5B90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E590DA2-DC61-5701-5F5B-B42D49AED7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FABA03A-AF4B-837C-4A59-65A73247D7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F85103-6869-6EF0-E380-5B6796EA41A6}"/>
              </a:ext>
            </a:extLst>
          </p:cNvPr>
          <p:cNvSpPr>
            <a:spLocks noGrp="1"/>
          </p:cNvSpPr>
          <p:nvPr>
            <p:ph type="dt" sz="half" idx="10"/>
          </p:nvPr>
        </p:nvSpPr>
        <p:spPr/>
        <p:txBody>
          <a:bodyPr/>
          <a:lstStyle/>
          <a:p>
            <a:fld id="{57430245-F70B-4B84-9C29-F80A692E90DE}" type="datetimeFigureOut">
              <a:rPr lang="en-GB" smtClean="0"/>
              <a:t>05/09/2025</a:t>
            </a:fld>
            <a:endParaRPr lang="en-GB" dirty="0"/>
          </a:p>
        </p:txBody>
      </p:sp>
      <p:sp>
        <p:nvSpPr>
          <p:cNvPr id="6" name="Footer Placeholder 5">
            <a:extLst>
              <a:ext uri="{FF2B5EF4-FFF2-40B4-BE49-F238E27FC236}">
                <a16:creationId xmlns:a16="http://schemas.microsoft.com/office/drawing/2014/main" id="{6A2DCB77-3090-56BE-68C2-91EC83559C1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C7A157C-825E-D547-3C83-DEBA7DFC92CC}"/>
              </a:ext>
            </a:extLst>
          </p:cNvPr>
          <p:cNvSpPr>
            <a:spLocks noGrp="1"/>
          </p:cNvSpPr>
          <p:nvPr>
            <p:ph type="sldNum" sz="quarter" idx="12"/>
          </p:nvPr>
        </p:nvSpPr>
        <p:spPr/>
        <p:txBody>
          <a:bodyPr/>
          <a:lstStyle/>
          <a:p>
            <a:fld id="{8B32E386-A501-4224-A36F-2A8A6C17D11F}" type="slidenum">
              <a:rPr lang="en-GB" smtClean="0"/>
              <a:t>‹#›</a:t>
            </a:fld>
            <a:endParaRPr lang="en-GB" dirty="0"/>
          </a:p>
        </p:txBody>
      </p:sp>
    </p:spTree>
    <p:extLst>
      <p:ext uri="{BB962C8B-B14F-4D97-AF65-F5344CB8AC3E}">
        <p14:creationId xmlns:p14="http://schemas.microsoft.com/office/powerpoint/2010/main" val="4036497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337C0-BC32-F4AD-A83C-3EF6A5ED3C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8D47F8E-E3C9-16E9-02E7-A83706DCEF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5D1F535C-0672-72EE-9959-8A2DF05C03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4A1FD9-3355-3617-16F2-B5BAD867D59C}"/>
              </a:ext>
            </a:extLst>
          </p:cNvPr>
          <p:cNvSpPr>
            <a:spLocks noGrp="1"/>
          </p:cNvSpPr>
          <p:nvPr>
            <p:ph type="dt" sz="half" idx="10"/>
          </p:nvPr>
        </p:nvSpPr>
        <p:spPr/>
        <p:txBody>
          <a:bodyPr/>
          <a:lstStyle/>
          <a:p>
            <a:fld id="{57430245-F70B-4B84-9C29-F80A692E90DE}" type="datetimeFigureOut">
              <a:rPr lang="en-GB" smtClean="0"/>
              <a:t>05/09/2025</a:t>
            </a:fld>
            <a:endParaRPr lang="en-GB" dirty="0"/>
          </a:p>
        </p:txBody>
      </p:sp>
      <p:sp>
        <p:nvSpPr>
          <p:cNvPr id="6" name="Footer Placeholder 5">
            <a:extLst>
              <a:ext uri="{FF2B5EF4-FFF2-40B4-BE49-F238E27FC236}">
                <a16:creationId xmlns:a16="http://schemas.microsoft.com/office/drawing/2014/main" id="{EF858B9C-AF23-04A8-2C5E-36E5C82A2008}"/>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532E233-5A92-0AEA-C49F-9FDCCF3F76F0}"/>
              </a:ext>
            </a:extLst>
          </p:cNvPr>
          <p:cNvSpPr>
            <a:spLocks noGrp="1"/>
          </p:cNvSpPr>
          <p:nvPr>
            <p:ph type="sldNum" sz="quarter" idx="12"/>
          </p:nvPr>
        </p:nvSpPr>
        <p:spPr/>
        <p:txBody>
          <a:bodyPr/>
          <a:lstStyle/>
          <a:p>
            <a:fld id="{8B32E386-A501-4224-A36F-2A8A6C17D11F}" type="slidenum">
              <a:rPr lang="en-GB" smtClean="0"/>
              <a:t>‹#›</a:t>
            </a:fld>
            <a:endParaRPr lang="en-GB" dirty="0"/>
          </a:p>
        </p:txBody>
      </p:sp>
    </p:spTree>
    <p:extLst>
      <p:ext uri="{BB962C8B-B14F-4D97-AF65-F5344CB8AC3E}">
        <p14:creationId xmlns:p14="http://schemas.microsoft.com/office/powerpoint/2010/main" val="3705422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image" Target="../media/image1.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theme" Target="../theme/theme3.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D7E492-0D77-1DD1-7E2D-A428E103BA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FCB129B-A428-4907-A29C-B4D1AF663B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E6E43E-81BA-3083-8F20-7215D65708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7430245-F70B-4B84-9C29-F80A692E90DE}" type="datetimeFigureOut">
              <a:rPr lang="en-GB" smtClean="0"/>
              <a:t>05/09/2025</a:t>
            </a:fld>
            <a:endParaRPr lang="en-GB" dirty="0"/>
          </a:p>
        </p:txBody>
      </p:sp>
      <p:sp>
        <p:nvSpPr>
          <p:cNvPr id="5" name="Footer Placeholder 4">
            <a:extLst>
              <a:ext uri="{FF2B5EF4-FFF2-40B4-BE49-F238E27FC236}">
                <a16:creationId xmlns:a16="http://schemas.microsoft.com/office/drawing/2014/main" id="{EDF8CB0C-A2FB-CC22-1480-23A68F5874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dirty="0"/>
          </a:p>
        </p:txBody>
      </p:sp>
      <p:sp>
        <p:nvSpPr>
          <p:cNvPr id="6" name="Slide Number Placeholder 5">
            <a:extLst>
              <a:ext uri="{FF2B5EF4-FFF2-40B4-BE49-F238E27FC236}">
                <a16:creationId xmlns:a16="http://schemas.microsoft.com/office/drawing/2014/main" id="{BB3A6421-3371-11CF-15EA-EB856C7549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B32E386-A501-4224-A36F-2A8A6C17D11F}" type="slidenum">
              <a:rPr lang="en-GB" smtClean="0"/>
              <a:t>‹#›</a:t>
            </a:fld>
            <a:endParaRPr lang="en-GB" dirty="0"/>
          </a:p>
        </p:txBody>
      </p:sp>
    </p:spTree>
    <p:extLst>
      <p:ext uri="{BB962C8B-B14F-4D97-AF65-F5344CB8AC3E}">
        <p14:creationId xmlns:p14="http://schemas.microsoft.com/office/powerpoint/2010/main" val="22397048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BC0D3BE-82CD-4877-A54C-CB8EDAE7AF11}" type="datetimeFigureOut">
              <a:rPr lang="en-GB" smtClean="0"/>
              <a:t>05/09/2025</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B3E3FAB-4082-4149-9517-21910D460A22}" type="slidenum">
              <a:rPr lang="en-GB" smtClean="0"/>
              <a:t>‹#›</a:t>
            </a:fld>
            <a:endParaRPr lang="en-GB"/>
          </a:p>
        </p:txBody>
      </p:sp>
    </p:spTree>
    <p:extLst>
      <p:ext uri="{BB962C8B-B14F-4D97-AF65-F5344CB8AC3E}">
        <p14:creationId xmlns:p14="http://schemas.microsoft.com/office/powerpoint/2010/main" val="113086749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0">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BC0D3BE-82CD-4877-A54C-CB8EDAE7AF11}" type="datetimeFigureOut">
              <a:rPr lang="en-GB" smtClean="0"/>
              <a:t>05/09/2025</a:t>
            </a:fld>
            <a:endParaRPr lang="en-GB"/>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4B3E3FAB-4082-4149-9517-21910D460A22}" type="slidenum">
              <a:rPr lang="en-GB" smtClean="0"/>
              <a:t>‹#›</a:t>
            </a:fld>
            <a:endParaRPr lang="en-GB"/>
          </a:p>
        </p:txBody>
      </p:sp>
    </p:spTree>
    <p:extLst>
      <p:ext uri="{BB962C8B-B14F-4D97-AF65-F5344CB8AC3E}">
        <p14:creationId xmlns:p14="http://schemas.microsoft.com/office/powerpoint/2010/main" val="606706194"/>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0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image" Target="../media/image101.png"/><Relationship Id="rId4" Type="http://schemas.openxmlformats.org/officeDocument/2006/relationships/image" Target="../media/image100.png"/></Relationships>
</file>

<file path=ppt/slides/_rels/slide1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image" Target="../media/image101.png"/><Relationship Id="rId4" Type="http://schemas.openxmlformats.org/officeDocument/2006/relationships/image" Target="../media/image100.png"/></Relationships>
</file>

<file path=ppt/slides/_rels/slide1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102.png"/></Relationships>
</file>

<file path=ppt/slides/_rels/slide1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102.png"/></Relationships>
</file>

<file path=ppt/slides/_rels/slide1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102.png"/></Relationships>
</file>

<file path=ppt/slides/_rels/slide10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102.png"/></Relationships>
</file>

<file path=ppt/slides/_rels/slide10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102.png"/></Relationships>
</file>

<file path=ppt/slides/_rels/slide10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openxmlformats.org/officeDocument/2006/relationships/image" Target="../media/image102.png"/></Relationships>
</file>

<file path=ppt/slides/_rels/slide10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4.png"/><Relationship Id="rId7" Type="http://schemas.openxmlformats.org/officeDocument/2006/relationships/image" Target="../media/image106.jpeg"/><Relationship Id="rId2" Type="http://schemas.openxmlformats.org/officeDocument/2006/relationships/notesSlide" Target="../notesSlides/notesSlide65.xml"/><Relationship Id="rId1" Type="http://schemas.openxmlformats.org/officeDocument/2006/relationships/slideLayout" Target="../slideLayouts/slideLayout1.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jpeg"/></Relationships>
</file>

<file path=ppt/slides/_rels/slide1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8.xml"/><Relationship Id="rId1" Type="http://schemas.openxmlformats.org/officeDocument/2006/relationships/slideLayout" Target="../slideLayouts/slideLayout1.xml"/><Relationship Id="rId4" Type="http://schemas.openxmlformats.org/officeDocument/2006/relationships/image" Target="../media/image108.png"/></Relationships>
</file>

<file path=ppt/slides/_rels/slide1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9.xml"/><Relationship Id="rId1" Type="http://schemas.openxmlformats.org/officeDocument/2006/relationships/slideLayout" Target="../slideLayouts/slideLayout1.xml"/><Relationship Id="rId4" Type="http://schemas.openxmlformats.org/officeDocument/2006/relationships/image" Target="../media/image109.png"/></Relationships>
</file>

<file path=ppt/slides/_rels/slide1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0.xml"/><Relationship Id="rId1" Type="http://schemas.openxmlformats.org/officeDocument/2006/relationships/slideLayout" Target="../slideLayouts/slideLayout1.xml"/><Relationship Id="rId4" Type="http://schemas.openxmlformats.org/officeDocument/2006/relationships/image" Target="../media/image110.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www.ney-hcc.co.uk/patient-engagement"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hyperlink" Target="https://www.ney-hcc.co.uk/patient-public-voice-group-ppv-application-for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1.bin"/><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14.xml"/><Relationship Id="rId5" Type="http://schemas.openxmlformats.org/officeDocument/2006/relationships/image" Target="../media/image43.jpeg"/><Relationship Id="rId4" Type="http://schemas.openxmlformats.org/officeDocument/2006/relationships/image" Target="../media/image42.sv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45.png"/><Relationship Id="rId1" Type="http://schemas.openxmlformats.org/officeDocument/2006/relationships/slideLayout" Target="../slideLayouts/slideLayout1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34.xml"/><Relationship Id="rId5" Type="http://schemas.openxmlformats.org/officeDocument/2006/relationships/image" Target="../media/image63.jpeg"/><Relationship Id="rId4" Type="http://schemas.openxmlformats.org/officeDocument/2006/relationships/image" Target="../media/image62.jpeg"/></Relationships>
</file>

<file path=ppt/slides/_rels/slide6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g"/><Relationship Id="rId1" Type="http://schemas.openxmlformats.org/officeDocument/2006/relationships/slideLayout" Target="../slideLayouts/slideLayout18.xml"/><Relationship Id="rId5" Type="http://schemas.openxmlformats.org/officeDocument/2006/relationships/image" Target="../media/image68.jpeg"/><Relationship Id="rId4" Type="http://schemas.openxmlformats.org/officeDocument/2006/relationships/image" Target="../media/image67.jpeg"/></Relationships>
</file>

<file path=ppt/slides/_rels/slide6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19.xml"/><Relationship Id="rId5" Type="http://schemas.openxmlformats.org/officeDocument/2006/relationships/image" Target="../media/image73.jpeg"/><Relationship Id="rId4" Type="http://schemas.openxmlformats.org/officeDocument/2006/relationships/image" Target="../media/image72.jpeg"/></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6.jpeg"/><Relationship Id="rId1" Type="http://schemas.openxmlformats.org/officeDocument/2006/relationships/slideLayout" Target="../slideLayouts/slideLayout1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6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18.xml"/><Relationship Id="rId5" Type="http://schemas.openxmlformats.org/officeDocument/2006/relationships/image" Target="../media/image78.jpeg"/><Relationship Id="rId4" Type="http://schemas.openxmlformats.org/officeDocument/2006/relationships/image" Target="../media/image77.jpeg"/></Relationships>
</file>

<file path=ppt/slides/_rels/slide68.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g"/><Relationship Id="rId1" Type="http://schemas.openxmlformats.org/officeDocument/2006/relationships/slideLayout" Target="../slideLayouts/slideLayout18.xml"/><Relationship Id="rId4" Type="http://schemas.openxmlformats.org/officeDocument/2006/relationships/image" Target="../media/image83.jpeg"/></Relationships>
</file>

<file path=ppt/slides/_rels/slide71.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g"/><Relationship Id="rId1" Type="http://schemas.openxmlformats.org/officeDocument/2006/relationships/slideLayout" Target="../slideLayouts/slideLayout18.xml"/><Relationship Id="rId5" Type="http://schemas.openxmlformats.org/officeDocument/2006/relationships/image" Target="../media/image88.jpeg"/><Relationship Id="rId4" Type="http://schemas.openxmlformats.org/officeDocument/2006/relationships/image" Target="../media/image87.jpeg"/></Relationships>
</file>

<file path=ppt/slides/_rels/slide7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jpeg"/><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4.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hyperlink" Target="https://www.ney-hcc.co.uk/resources/" TargetMode="External"/></Relationships>
</file>

<file path=ppt/slides/_rels/slide78.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96.jpeg"/></Relationships>
</file>

<file path=ppt/slides/_rels/slide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96.jpeg"/></Relationships>
</file>

<file path=ppt/slides/_rels/slide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96.jpeg"/></Relationships>
</file>

<file path=ppt/slides/_rels/slide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97.png"/><Relationship Id="rId4" Type="http://schemas.openxmlformats.org/officeDocument/2006/relationships/image" Target="../media/image96.jpeg"/></Relationships>
</file>

<file path=ppt/slides/_rels/slide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97.png"/><Relationship Id="rId4" Type="http://schemas.openxmlformats.org/officeDocument/2006/relationships/image" Target="../media/image96.jpeg"/></Relationships>
</file>

<file path=ppt/slides/_rels/slide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97.png"/><Relationship Id="rId4" Type="http://schemas.openxmlformats.org/officeDocument/2006/relationships/image" Target="../media/image96.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96.jpeg"/></Relationships>
</file>

<file path=ppt/slides/_rels/slide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98.jpeg"/></Relationships>
</file>

<file path=ppt/slides/_rels/slide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99.png"/></Relationships>
</file>

<file path=ppt/slides/_rels/slide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96.jpeg"/></Relationships>
</file>

<file path=ppt/slides/_rels/slide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10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138DD49-86F9-9610-23CE-8744C1EF2095}"/>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4E94F53-3C7B-DCCB-BC81-9EE535A403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7" name="Rectangle 16">
            <a:extLst>
              <a:ext uri="{FF2B5EF4-FFF2-40B4-BE49-F238E27FC236}">
                <a16:creationId xmlns:a16="http://schemas.microsoft.com/office/drawing/2014/main" id="{DDBC240B-4E27-DB61-5E26-27436E19D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9607F6B3-BAE0-76A4-2FBA-B4B72BA7F9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FF7A48B-5939-5546-F63B-066077ABA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DDB0B37A-B512-97E7-E7A0-F03DE851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a:extLst>
              <a:ext uri="{FF2B5EF4-FFF2-40B4-BE49-F238E27FC236}">
                <a16:creationId xmlns:a16="http://schemas.microsoft.com/office/drawing/2014/main" id="{056066A2-1EC5-1621-75FF-167E71686667}"/>
              </a:ext>
            </a:extLst>
          </p:cNvPr>
          <p:cNvPicPr>
            <a:picLocks noChangeAspect="1"/>
          </p:cNvPicPr>
          <p:nvPr/>
        </p:nvPicPr>
        <p:blipFill>
          <a:blip r:embed="rId3"/>
          <a:stretch>
            <a:fillRect/>
          </a:stretch>
        </p:blipFill>
        <p:spPr>
          <a:xfrm>
            <a:off x="8253979" y="244885"/>
            <a:ext cx="3812898" cy="1086676"/>
          </a:xfrm>
          <a:prstGeom prst="rect">
            <a:avLst/>
          </a:prstGeom>
        </p:spPr>
      </p:pic>
      <p:sp>
        <p:nvSpPr>
          <p:cNvPr id="5" name="TextBox 4">
            <a:extLst>
              <a:ext uri="{FF2B5EF4-FFF2-40B4-BE49-F238E27FC236}">
                <a16:creationId xmlns:a16="http://schemas.microsoft.com/office/drawing/2014/main" id="{766D4EDE-C602-6B7D-228C-97CE1EBA682A}"/>
              </a:ext>
            </a:extLst>
          </p:cNvPr>
          <p:cNvSpPr txBox="1"/>
          <p:nvPr/>
        </p:nvSpPr>
        <p:spPr>
          <a:xfrm>
            <a:off x="490193" y="3108191"/>
            <a:ext cx="10774837" cy="2123658"/>
          </a:xfrm>
          <a:prstGeom prst="rect">
            <a:avLst/>
          </a:prstGeom>
          <a:noFill/>
        </p:spPr>
        <p:txBody>
          <a:bodyPr wrap="square">
            <a:spAutoFit/>
          </a:bodyPr>
          <a:lstStyle/>
          <a:p>
            <a:pPr algn="l"/>
            <a:r>
              <a:rPr lang="en-GB" sz="4400" dirty="0">
                <a:solidFill>
                  <a:srgbClr val="800000"/>
                </a:solidFill>
                <a:latin typeface="+mj-lt"/>
              </a:rPr>
              <a:t>Sickle Cell Disorder </a:t>
            </a:r>
          </a:p>
          <a:p>
            <a:pPr algn="l"/>
            <a:r>
              <a:rPr lang="en-GB" sz="4400" dirty="0">
                <a:latin typeface="+mj-lt"/>
              </a:rPr>
              <a:t>Patient Education Event</a:t>
            </a:r>
            <a:br>
              <a:rPr lang="en-GB" sz="4400" dirty="0">
                <a:latin typeface="+mj-lt"/>
              </a:rPr>
            </a:br>
            <a:r>
              <a:rPr lang="en-GB" sz="4400" dirty="0">
                <a:solidFill>
                  <a:srgbClr val="FF0000"/>
                </a:solidFill>
                <a:latin typeface="+mj-lt"/>
              </a:rPr>
              <a:t>21</a:t>
            </a:r>
            <a:r>
              <a:rPr lang="en-GB" sz="4400" baseline="30000" dirty="0">
                <a:solidFill>
                  <a:srgbClr val="FF0000"/>
                </a:solidFill>
                <a:latin typeface="+mj-lt"/>
              </a:rPr>
              <a:t>st</a:t>
            </a:r>
            <a:r>
              <a:rPr lang="en-GB" sz="4400" dirty="0">
                <a:solidFill>
                  <a:srgbClr val="FF0000"/>
                </a:solidFill>
                <a:latin typeface="+mj-lt"/>
              </a:rPr>
              <a:t> June 2025</a:t>
            </a:r>
            <a:endParaRPr lang="en-GB" sz="4400" dirty="0"/>
          </a:p>
        </p:txBody>
      </p:sp>
    </p:spTree>
    <p:extLst>
      <p:ext uri="{BB962C8B-B14F-4D97-AF65-F5344CB8AC3E}">
        <p14:creationId xmlns:p14="http://schemas.microsoft.com/office/powerpoint/2010/main" val="3778583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07E2811-3330-3BB6-300E-176A823642B3}"/>
            </a:ext>
          </a:extLst>
        </p:cNvPr>
        <p:cNvGrpSpPr/>
        <p:nvPr/>
      </p:nvGrpSpPr>
      <p:grpSpPr>
        <a:xfrm>
          <a:off x="0" y="0"/>
          <a:ext cx="0" cy="0"/>
          <a:chOff x="0" y="0"/>
          <a:chExt cx="0" cy="0"/>
        </a:xfrm>
      </p:grpSpPr>
      <p:sp>
        <p:nvSpPr>
          <p:cNvPr id="16" name="TextBox 15">
            <a:extLst>
              <a:ext uri="{FF2B5EF4-FFF2-40B4-BE49-F238E27FC236}">
                <a16:creationId xmlns:a16="http://schemas.microsoft.com/office/drawing/2014/main" id="{E4E213EB-DCFD-CC67-D68A-9BB4A46CA77C}"/>
              </a:ext>
            </a:extLst>
          </p:cNvPr>
          <p:cNvSpPr txBox="1"/>
          <p:nvPr/>
        </p:nvSpPr>
        <p:spPr>
          <a:xfrm>
            <a:off x="7888076" y="2415553"/>
            <a:ext cx="125592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useBgFill="1">
        <p:nvSpPr>
          <p:cNvPr id="15" name="Rectangle 14">
            <a:extLst>
              <a:ext uri="{FF2B5EF4-FFF2-40B4-BE49-F238E27FC236}">
                <a16:creationId xmlns:a16="http://schemas.microsoft.com/office/drawing/2014/main" id="{DF2AE156-13F7-E3AA-198F-C25C21C059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3A51CA12-8069-8674-F13A-633F19B380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AB9F8F92-73D5-57E3-7CE8-9B16EB9F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20A58A8B-91E7-78E3-A4CE-580D356527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3" name="Rectangle 22">
            <a:extLst>
              <a:ext uri="{FF2B5EF4-FFF2-40B4-BE49-F238E27FC236}">
                <a16:creationId xmlns:a16="http://schemas.microsoft.com/office/drawing/2014/main" id="{F611E617-7600-91BB-37DF-3E0F14D42A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D2E26F30-B7F3-34AC-AA6B-CFF6CCC7EE6F}"/>
              </a:ext>
            </a:extLst>
          </p:cNvPr>
          <p:cNvSpPr>
            <a:spLocks noGrp="1"/>
          </p:cNvSpPr>
          <p:nvPr>
            <p:ph type="ctrTitle"/>
          </p:nvPr>
        </p:nvSpPr>
        <p:spPr>
          <a:xfrm>
            <a:off x="699714" y="353160"/>
            <a:ext cx="7091300" cy="898581"/>
          </a:xfrm>
        </p:spPr>
        <p:txBody>
          <a:bodyPr anchor="ctr">
            <a:normAutofit/>
          </a:bodyPr>
          <a:lstStyle/>
          <a:p>
            <a:pPr algn="l"/>
            <a:br>
              <a:rPr lang="en-GB" sz="2800" dirty="0">
                <a:solidFill>
                  <a:srgbClr val="FFFFFF"/>
                </a:solidFill>
              </a:rPr>
            </a:br>
            <a:endParaRPr lang="en-GB" sz="2800" dirty="0">
              <a:solidFill>
                <a:srgbClr val="FFFFFF"/>
              </a:solidFill>
            </a:endParaRPr>
          </a:p>
        </p:txBody>
      </p:sp>
      <p:pic>
        <p:nvPicPr>
          <p:cNvPr id="4" name="Content Placeholder 3">
            <a:extLst>
              <a:ext uri="{FF2B5EF4-FFF2-40B4-BE49-F238E27FC236}">
                <a16:creationId xmlns:a16="http://schemas.microsoft.com/office/drawing/2014/main" id="{42AC9B76-4EC3-D810-59F8-042197AD0607}"/>
              </a:ext>
            </a:extLst>
          </p:cNvPr>
          <p:cNvPicPr>
            <a:picLocks noChangeAspect="1"/>
          </p:cNvPicPr>
          <p:nvPr/>
        </p:nvPicPr>
        <p:blipFill>
          <a:blip r:embed="rId3"/>
          <a:stretch>
            <a:fillRect/>
          </a:stretch>
        </p:blipFill>
        <p:spPr>
          <a:xfrm>
            <a:off x="8016889" y="224170"/>
            <a:ext cx="3812898" cy="1086676"/>
          </a:xfrm>
          <a:prstGeom prst="rect">
            <a:avLst/>
          </a:prstGeom>
        </p:spPr>
      </p:pic>
      <p:sp>
        <p:nvSpPr>
          <p:cNvPr id="5" name="TextBox 4">
            <a:extLst>
              <a:ext uri="{FF2B5EF4-FFF2-40B4-BE49-F238E27FC236}">
                <a16:creationId xmlns:a16="http://schemas.microsoft.com/office/drawing/2014/main" id="{05BA5D7A-5280-BC77-704D-658A480BAA7D}"/>
              </a:ext>
            </a:extLst>
          </p:cNvPr>
          <p:cNvSpPr txBox="1"/>
          <p:nvPr/>
        </p:nvSpPr>
        <p:spPr>
          <a:xfrm>
            <a:off x="810104" y="451772"/>
            <a:ext cx="6097904"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Aptos Display" panose="02110004020202020204"/>
                <a:ea typeface="+mn-ea"/>
                <a:cs typeface="+mn-cs"/>
              </a:rPr>
              <a:t>Blessing’s background and motivation</a:t>
            </a:r>
          </a:p>
        </p:txBody>
      </p:sp>
      <p:sp>
        <p:nvSpPr>
          <p:cNvPr id="7" name="TextBox 6">
            <a:extLst>
              <a:ext uri="{FF2B5EF4-FFF2-40B4-BE49-F238E27FC236}">
                <a16:creationId xmlns:a16="http://schemas.microsoft.com/office/drawing/2014/main" id="{87200BE9-CB06-3F0F-FF55-43BFC05C44A5}"/>
              </a:ext>
            </a:extLst>
          </p:cNvPr>
          <p:cNvSpPr txBox="1"/>
          <p:nvPr/>
        </p:nvSpPr>
        <p:spPr>
          <a:xfrm>
            <a:off x="-1592" y="1865873"/>
            <a:ext cx="4203876" cy="25545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rPr>
              <a:t>Diagnosed with Sickle Cell Anaemia at age 7 in Nigeria, my journey has been marked by resilience and hope. Since moving to the UK in 2022, I have faced numerous challenges , from chronic crisis pain and multiple ICU stays to chronic leg ulcers and a traumatic pregnancy in 2023. </a:t>
            </a:r>
            <a:endParaRPr kumimoji="0" lang="en-GB" sz="2000" b="0" i="0" u="none" strike="noStrike" kern="1200" cap="none" spc="0" normalizeH="0" baseline="0" noProof="0" dirty="0">
              <a:ln>
                <a:noFill/>
              </a:ln>
              <a:solidFill>
                <a:prstClr val="black"/>
              </a:solidFill>
              <a:effectLst/>
              <a:uLnTx/>
              <a:uFillTx/>
              <a:latin typeface="Aptos Display" panose="02110004020202020204"/>
              <a:ea typeface="+mn-ea"/>
              <a:cs typeface="+mn-cs"/>
            </a:endParaRPr>
          </a:p>
        </p:txBody>
      </p:sp>
      <p:pic>
        <p:nvPicPr>
          <p:cNvPr id="10" name="Picture 9">
            <a:extLst>
              <a:ext uri="{FF2B5EF4-FFF2-40B4-BE49-F238E27FC236}">
                <a16:creationId xmlns:a16="http://schemas.microsoft.com/office/drawing/2014/main" id="{EC8F895F-FA60-4239-D736-D923B121C234}"/>
              </a:ext>
            </a:extLst>
          </p:cNvPr>
          <p:cNvPicPr>
            <a:picLocks noChangeAspect="1"/>
          </p:cNvPicPr>
          <p:nvPr/>
        </p:nvPicPr>
        <p:blipFill>
          <a:blip r:embed="rId4"/>
          <a:stretch>
            <a:fillRect/>
          </a:stretch>
        </p:blipFill>
        <p:spPr>
          <a:xfrm>
            <a:off x="4527934" y="1876316"/>
            <a:ext cx="3224552" cy="3580191"/>
          </a:xfrm>
          <a:prstGeom prst="rect">
            <a:avLst/>
          </a:prstGeom>
        </p:spPr>
      </p:pic>
      <p:sp>
        <p:nvSpPr>
          <p:cNvPr id="8" name="TextBox 7">
            <a:extLst>
              <a:ext uri="{FF2B5EF4-FFF2-40B4-BE49-F238E27FC236}">
                <a16:creationId xmlns:a16="http://schemas.microsoft.com/office/drawing/2014/main" id="{0EBF3EE5-8DFB-500D-F0A8-BA75BB412354}"/>
              </a:ext>
            </a:extLst>
          </p:cNvPr>
          <p:cNvSpPr txBox="1"/>
          <p:nvPr/>
        </p:nvSpPr>
        <p:spPr>
          <a:xfrm>
            <a:off x="8016889" y="1843950"/>
            <a:ext cx="3681434" cy="34778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rPr>
              <a:t>Managing sickle cell is not just about surviving , it’s about living fully, with dignity, support, and a powerful voice. That’s why I joined and serve as Chair of the Patient Public Voice. No one living with sickle cell should ever feel invisible.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rPr>
              <a:t>For me, representation isn’t just important, it’s life-changing.</a:t>
            </a:r>
          </a:p>
        </p:txBody>
      </p:sp>
      <p:sp>
        <p:nvSpPr>
          <p:cNvPr id="3" name="TextBox 2">
            <a:extLst>
              <a:ext uri="{FF2B5EF4-FFF2-40B4-BE49-F238E27FC236}">
                <a16:creationId xmlns:a16="http://schemas.microsoft.com/office/drawing/2014/main" id="{957B9B5C-E26B-F8ED-8E00-E20EF8674B2B}"/>
              </a:ext>
            </a:extLst>
          </p:cNvPr>
          <p:cNvSpPr txBox="1"/>
          <p:nvPr/>
        </p:nvSpPr>
        <p:spPr>
          <a:xfrm>
            <a:off x="231354" y="5618167"/>
            <a:ext cx="11466969" cy="10156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rPr>
              <a:t>In 2025, I experienced a stroke scare, a moment of profound fear not just for myself, but for my daughter. Today, I undergo monthly red cell exchange transfusions to reduce that risk. It’s exhausting, but it fuels my determination.</a:t>
            </a:r>
            <a:endParaRPr kumimoji="0" lang="en-GB" sz="2000" b="0" i="0" u="none" strike="noStrike" kern="1200" cap="none" spc="0" normalizeH="0" baseline="0" noProof="0" dirty="0">
              <a:ln>
                <a:noFill/>
              </a:ln>
              <a:solidFill>
                <a:prstClr val="black"/>
              </a:solidFill>
              <a:effectLst/>
              <a:uLnTx/>
              <a:uFillTx/>
              <a:latin typeface="Aptos Display" panose="02110004020202020204"/>
              <a:ea typeface="+mn-ea"/>
              <a:cs typeface="+mn-cs"/>
            </a:endParaRPr>
          </a:p>
        </p:txBody>
      </p:sp>
    </p:spTree>
    <p:extLst>
      <p:ext uri="{BB962C8B-B14F-4D97-AF65-F5344CB8AC3E}">
        <p14:creationId xmlns:p14="http://schemas.microsoft.com/office/powerpoint/2010/main" val="300227610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09F135B-E8D5-B3F9-E879-3FF2D6AA1A29}"/>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FC53CAB-D477-B050-992C-2B6A96B47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29CFA2E5-F535-9E53-38EF-73581E774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05D81B7C-4242-CDAB-0C9D-2D491D93C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F3CDF458-567D-8CFF-309F-A0361430F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3" name="Rectangle 22">
            <a:extLst>
              <a:ext uri="{FF2B5EF4-FFF2-40B4-BE49-F238E27FC236}">
                <a16:creationId xmlns:a16="http://schemas.microsoft.com/office/drawing/2014/main" id="{FB2324C0-8205-1530-4661-0FF5AA3F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F0106250-3B26-B91F-3D6D-A8550EEF2F8B}"/>
              </a:ext>
            </a:extLst>
          </p:cNvPr>
          <p:cNvSpPr>
            <a:spLocks noGrp="1"/>
          </p:cNvSpPr>
          <p:nvPr>
            <p:ph type="ctrTitle"/>
          </p:nvPr>
        </p:nvSpPr>
        <p:spPr>
          <a:xfrm>
            <a:off x="699714" y="353160"/>
            <a:ext cx="7091300" cy="898581"/>
          </a:xfrm>
        </p:spPr>
        <p:txBody>
          <a:bodyPr anchor="ctr">
            <a:normAutofit/>
          </a:bodyPr>
          <a:lstStyle/>
          <a:p>
            <a:pPr algn="l"/>
            <a:r>
              <a:rPr lang="en-GB" sz="3600" dirty="0">
                <a:solidFill>
                  <a:srgbClr val="FFFFFF"/>
                </a:solidFill>
              </a:rPr>
              <a:t>How Does Gene Therapy Work? </a:t>
            </a:r>
          </a:p>
        </p:txBody>
      </p:sp>
      <p:pic>
        <p:nvPicPr>
          <p:cNvPr id="4" name="Content Placeholder 3">
            <a:extLst>
              <a:ext uri="{FF2B5EF4-FFF2-40B4-BE49-F238E27FC236}">
                <a16:creationId xmlns:a16="http://schemas.microsoft.com/office/drawing/2014/main" id="{C06AA747-CDEB-B29F-CEDA-337ECF542E59}"/>
              </a:ext>
            </a:extLst>
          </p:cNvPr>
          <p:cNvPicPr>
            <a:picLocks noChangeAspect="1"/>
          </p:cNvPicPr>
          <p:nvPr/>
        </p:nvPicPr>
        <p:blipFill>
          <a:blip r:embed="rId3"/>
          <a:stretch>
            <a:fillRect/>
          </a:stretch>
        </p:blipFill>
        <p:spPr>
          <a:xfrm>
            <a:off x="8253979" y="244885"/>
            <a:ext cx="3812898" cy="1086676"/>
          </a:xfrm>
          <a:prstGeom prst="rect">
            <a:avLst/>
          </a:prstGeom>
        </p:spPr>
      </p:pic>
      <p:sp>
        <p:nvSpPr>
          <p:cNvPr id="3" name="TextBox 2">
            <a:extLst>
              <a:ext uri="{FF2B5EF4-FFF2-40B4-BE49-F238E27FC236}">
                <a16:creationId xmlns:a16="http://schemas.microsoft.com/office/drawing/2014/main" id="{F7EF9A23-EF9A-DEBC-F284-159A8CD820FA}"/>
              </a:ext>
            </a:extLst>
          </p:cNvPr>
          <p:cNvSpPr txBox="1"/>
          <p:nvPr/>
        </p:nvSpPr>
        <p:spPr>
          <a:xfrm>
            <a:off x="532481" y="1683735"/>
            <a:ext cx="11127037"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rPr>
              <a:t>Uses your own stem cells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rPr>
              <a:t>Alters your genes to make more </a:t>
            </a:r>
            <a:r>
              <a:rPr kumimoji="0" lang="en-GB" sz="3200" b="0" i="0" u="none" strike="noStrike" kern="1200" cap="none" spc="0" normalizeH="0" baseline="0" noProof="0" dirty="0" err="1">
                <a:ln>
                  <a:noFill/>
                </a:ln>
                <a:solidFill>
                  <a:prstClr val="black"/>
                </a:solidFill>
                <a:effectLst/>
                <a:uLnTx/>
                <a:uFillTx/>
                <a:latin typeface="Aptos" panose="02110004020202020204"/>
                <a:ea typeface="+mn-ea"/>
                <a:cs typeface="+mn-cs"/>
              </a:rPr>
              <a:t>fetal</a:t>
            </a:r>
            <a:r>
              <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rPr>
              <a:t> haemoglobin (HbF)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5" name="Picture 4">
            <a:extLst>
              <a:ext uri="{FF2B5EF4-FFF2-40B4-BE49-F238E27FC236}">
                <a16:creationId xmlns:a16="http://schemas.microsoft.com/office/drawing/2014/main" id="{EB83C840-71F1-356F-39CF-443408D8F17A}"/>
              </a:ext>
            </a:extLst>
          </p:cNvPr>
          <p:cNvPicPr>
            <a:picLocks noChangeAspect="1"/>
          </p:cNvPicPr>
          <p:nvPr/>
        </p:nvPicPr>
        <p:blipFill>
          <a:blip r:embed="rId4"/>
          <a:srcRect l="3480" r="21227" b="55142"/>
          <a:stretch>
            <a:fillRect/>
          </a:stretch>
        </p:blipFill>
        <p:spPr>
          <a:xfrm>
            <a:off x="1862345" y="2863633"/>
            <a:ext cx="8229600" cy="2757949"/>
          </a:xfrm>
          <a:prstGeom prst="rect">
            <a:avLst/>
          </a:prstGeom>
        </p:spPr>
      </p:pic>
      <p:sp>
        <p:nvSpPr>
          <p:cNvPr id="7" name="Oval 6">
            <a:extLst>
              <a:ext uri="{FF2B5EF4-FFF2-40B4-BE49-F238E27FC236}">
                <a16:creationId xmlns:a16="http://schemas.microsoft.com/office/drawing/2014/main" id="{9C38B0BB-AA8A-AFE9-935D-33960D7664D9}"/>
              </a:ext>
            </a:extLst>
          </p:cNvPr>
          <p:cNvSpPr/>
          <p:nvPr/>
        </p:nvSpPr>
        <p:spPr>
          <a:xfrm>
            <a:off x="4967210" y="5553678"/>
            <a:ext cx="1392071" cy="115225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rPr>
              <a:t>F</a:t>
            </a:r>
            <a:r>
              <a:rPr kumimoji="0" lang="en-GB" sz="1800" b="0" i="0" u="none" strike="noStrike" kern="1200" cap="none" spc="0" normalizeH="0" baseline="0" noProof="0" dirty="0" err="1">
                <a:ln>
                  <a:noFill/>
                </a:ln>
                <a:solidFill>
                  <a:prstClr val="white"/>
                </a:solidFill>
                <a:effectLst/>
                <a:uLnTx/>
                <a:uFillTx/>
                <a:latin typeface="Aptos" panose="02110004020202020204"/>
                <a:ea typeface="+mn-ea"/>
                <a:cs typeface="+mn-cs"/>
              </a:rPr>
              <a:t>etal</a:t>
            </a:r>
            <a:r>
              <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rPr>
              <a:t> Hb</a:t>
            </a:r>
          </a:p>
        </p:txBody>
      </p:sp>
      <p:sp>
        <p:nvSpPr>
          <p:cNvPr id="8" name="Oval 7">
            <a:extLst>
              <a:ext uri="{FF2B5EF4-FFF2-40B4-BE49-F238E27FC236}">
                <a16:creationId xmlns:a16="http://schemas.microsoft.com/office/drawing/2014/main" id="{4663CB45-2F99-4976-B56A-FDAA772865F1}"/>
              </a:ext>
            </a:extLst>
          </p:cNvPr>
          <p:cNvSpPr/>
          <p:nvPr/>
        </p:nvSpPr>
        <p:spPr>
          <a:xfrm>
            <a:off x="7557943" y="5553678"/>
            <a:ext cx="1392071" cy="1152250"/>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rPr>
              <a:t>Adult (sickle) Hb</a:t>
            </a:r>
          </a:p>
        </p:txBody>
      </p:sp>
      <p:pic>
        <p:nvPicPr>
          <p:cNvPr id="6" name="Picture 5">
            <a:extLst>
              <a:ext uri="{FF2B5EF4-FFF2-40B4-BE49-F238E27FC236}">
                <a16:creationId xmlns:a16="http://schemas.microsoft.com/office/drawing/2014/main" id="{1F0D53BB-2924-AEA7-9B81-9D3806078E96}"/>
              </a:ext>
            </a:extLst>
          </p:cNvPr>
          <p:cNvPicPr>
            <a:picLocks noChangeAspect="1"/>
          </p:cNvPicPr>
          <p:nvPr/>
        </p:nvPicPr>
        <p:blipFill>
          <a:blip r:embed="rId5"/>
          <a:srcRect l="3511" t="1893" r="22197" b="55671"/>
          <a:stretch>
            <a:fillRect/>
          </a:stretch>
        </p:blipFill>
        <p:spPr>
          <a:xfrm>
            <a:off x="1862343" y="2952047"/>
            <a:ext cx="8100523" cy="2602699"/>
          </a:xfrm>
          <a:prstGeom prst="rect">
            <a:avLst/>
          </a:prstGeom>
        </p:spPr>
      </p:pic>
      <p:sp>
        <p:nvSpPr>
          <p:cNvPr id="10" name="Arrow: Right 9">
            <a:extLst>
              <a:ext uri="{FF2B5EF4-FFF2-40B4-BE49-F238E27FC236}">
                <a16:creationId xmlns:a16="http://schemas.microsoft.com/office/drawing/2014/main" id="{148C5C7C-1EB7-787D-AE98-2F38D428C806}"/>
              </a:ext>
            </a:extLst>
          </p:cNvPr>
          <p:cNvSpPr/>
          <p:nvPr/>
        </p:nvSpPr>
        <p:spPr bwMode="auto">
          <a:xfrm rot="10800000">
            <a:off x="6416012" y="6026902"/>
            <a:ext cx="1034418" cy="182829"/>
          </a:xfrm>
          <a:prstGeom prst="rightArrow">
            <a:avLst/>
          </a:prstGeom>
          <a:solidFill>
            <a:srgbClr val="00B050"/>
          </a:solidFill>
          <a:ln w="12700" cap="flat" cmpd="sng" algn="ctr">
            <a:solidFill>
              <a:schemeClr val="tx1"/>
            </a:solidFill>
            <a:prstDash val="solid"/>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0690733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C12C559-D985-045D-40F7-1BEBAB1A7C68}"/>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3631441-7082-7D7B-34E2-388058D31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2F1C881C-03F4-034B-E42D-47CD5A20C6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C4A5B456-44BD-D97C-9884-2AB7C9CD13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6FABD106-9F8F-B18B-5030-BAF8FB24E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3" name="Rectangle 22">
            <a:extLst>
              <a:ext uri="{FF2B5EF4-FFF2-40B4-BE49-F238E27FC236}">
                <a16:creationId xmlns:a16="http://schemas.microsoft.com/office/drawing/2014/main" id="{09804CE9-B3C9-A2A0-2C74-D06A84F253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DEE91532-6A15-2E0E-202B-74CFC319806C}"/>
              </a:ext>
            </a:extLst>
          </p:cNvPr>
          <p:cNvSpPr>
            <a:spLocks noGrp="1"/>
          </p:cNvSpPr>
          <p:nvPr>
            <p:ph type="ctrTitle"/>
          </p:nvPr>
        </p:nvSpPr>
        <p:spPr>
          <a:xfrm>
            <a:off x="699714" y="353160"/>
            <a:ext cx="7091300" cy="898581"/>
          </a:xfrm>
        </p:spPr>
        <p:txBody>
          <a:bodyPr anchor="ctr">
            <a:normAutofit/>
          </a:bodyPr>
          <a:lstStyle/>
          <a:p>
            <a:pPr algn="l"/>
            <a:r>
              <a:rPr lang="en-GB" sz="3600" dirty="0">
                <a:solidFill>
                  <a:srgbClr val="FFFFFF"/>
                </a:solidFill>
              </a:rPr>
              <a:t>How Does Gene Therapy Work? </a:t>
            </a:r>
          </a:p>
        </p:txBody>
      </p:sp>
      <p:pic>
        <p:nvPicPr>
          <p:cNvPr id="4" name="Content Placeholder 3">
            <a:extLst>
              <a:ext uri="{FF2B5EF4-FFF2-40B4-BE49-F238E27FC236}">
                <a16:creationId xmlns:a16="http://schemas.microsoft.com/office/drawing/2014/main" id="{9DF08DC8-D557-3677-CFB7-AB6F72A112CC}"/>
              </a:ext>
            </a:extLst>
          </p:cNvPr>
          <p:cNvPicPr>
            <a:picLocks noChangeAspect="1"/>
          </p:cNvPicPr>
          <p:nvPr/>
        </p:nvPicPr>
        <p:blipFill>
          <a:blip r:embed="rId3"/>
          <a:stretch>
            <a:fillRect/>
          </a:stretch>
        </p:blipFill>
        <p:spPr>
          <a:xfrm>
            <a:off x="8253979" y="244885"/>
            <a:ext cx="3812898" cy="1086676"/>
          </a:xfrm>
          <a:prstGeom prst="rect">
            <a:avLst/>
          </a:prstGeom>
        </p:spPr>
      </p:pic>
      <p:sp>
        <p:nvSpPr>
          <p:cNvPr id="3" name="TextBox 2">
            <a:extLst>
              <a:ext uri="{FF2B5EF4-FFF2-40B4-BE49-F238E27FC236}">
                <a16:creationId xmlns:a16="http://schemas.microsoft.com/office/drawing/2014/main" id="{8BADBCEE-64CF-BFF1-1407-E04FDB7EF359}"/>
              </a:ext>
            </a:extLst>
          </p:cNvPr>
          <p:cNvSpPr txBox="1"/>
          <p:nvPr/>
        </p:nvSpPr>
        <p:spPr>
          <a:xfrm>
            <a:off x="532481" y="1683735"/>
            <a:ext cx="11127037"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rPr>
              <a:t>Uses your own stem cells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rPr>
              <a:t>Alters your genes to make more </a:t>
            </a:r>
            <a:r>
              <a:rPr kumimoji="0" lang="en-GB" sz="3200" b="0" i="0" u="none" strike="noStrike" kern="1200" cap="none" spc="0" normalizeH="0" baseline="0" noProof="0" dirty="0" err="1">
                <a:ln>
                  <a:noFill/>
                </a:ln>
                <a:solidFill>
                  <a:prstClr val="black"/>
                </a:solidFill>
                <a:effectLst/>
                <a:uLnTx/>
                <a:uFillTx/>
                <a:latin typeface="Aptos" panose="02110004020202020204"/>
                <a:ea typeface="+mn-ea"/>
                <a:cs typeface="+mn-cs"/>
              </a:rPr>
              <a:t>fetal</a:t>
            </a:r>
            <a:r>
              <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rPr>
              <a:t> haemoglobin (HbF)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5" name="Picture 4">
            <a:extLst>
              <a:ext uri="{FF2B5EF4-FFF2-40B4-BE49-F238E27FC236}">
                <a16:creationId xmlns:a16="http://schemas.microsoft.com/office/drawing/2014/main" id="{9FE027D0-7978-0283-5369-2A2C84B51E9D}"/>
              </a:ext>
            </a:extLst>
          </p:cNvPr>
          <p:cNvPicPr>
            <a:picLocks noChangeAspect="1"/>
          </p:cNvPicPr>
          <p:nvPr/>
        </p:nvPicPr>
        <p:blipFill>
          <a:blip r:embed="rId4"/>
          <a:srcRect l="3480" r="21227" b="55142"/>
          <a:stretch>
            <a:fillRect/>
          </a:stretch>
        </p:blipFill>
        <p:spPr>
          <a:xfrm>
            <a:off x="1862345" y="2863633"/>
            <a:ext cx="8229600" cy="2757949"/>
          </a:xfrm>
          <a:prstGeom prst="rect">
            <a:avLst/>
          </a:prstGeom>
        </p:spPr>
      </p:pic>
      <p:sp>
        <p:nvSpPr>
          <p:cNvPr id="7" name="Oval 6">
            <a:extLst>
              <a:ext uri="{FF2B5EF4-FFF2-40B4-BE49-F238E27FC236}">
                <a16:creationId xmlns:a16="http://schemas.microsoft.com/office/drawing/2014/main" id="{5E73E2B6-8635-484A-EDB7-7CC58B4E6E64}"/>
              </a:ext>
            </a:extLst>
          </p:cNvPr>
          <p:cNvSpPr/>
          <p:nvPr/>
        </p:nvSpPr>
        <p:spPr>
          <a:xfrm>
            <a:off x="4967210" y="5553678"/>
            <a:ext cx="1392071" cy="115225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rPr>
              <a:t>F</a:t>
            </a:r>
            <a:r>
              <a:rPr kumimoji="0" lang="en-GB" sz="1800" b="0" i="0" u="none" strike="noStrike" kern="1200" cap="none" spc="0" normalizeH="0" baseline="0" noProof="0" dirty="0" err="1">
                <a:ln>
                  <a:noFill/>
                </a:ln>
                <a:solidFill>
                  <a:prstClr val="white"/>
                </a:solidFill>
                <a:effectLst/>
                <a:uLnTx/>
                <a:uFillTx/>
                <a:latin typeface="Aptos" panose="02110004020202020204"/>
                <a:ea typeface="+mn-ea"/>
                <a:cs typeface="+mn-cs"/>
              </a:rPr>
              <a:t>etal</a:t>
            </a:r>
            <a:r>
              <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rPr>
              <a:t> Hb</a:t>
            </a:r>
          </a:p>
        </p:txBody>
      </p:sp>
      <p:sp>
        <p:nvSpPr>
          <p:cNvPr id="8" name="Oval 7">
            <a:extLst>
              <a:ext uri="{FF2B5EF4-FFF2-40B4-BE49-F238E27FC236}">
                <a16:creationId xmlns:a16="http://schemas.microsoft.com/office/drawing/2014/main" id="{72C56854-9CA5-8289-BE91-82A244C36B31}"/>
              </a:ext>
            </a:extLst>
          </p:cNvPr>
          <p:cNvSpPr/>
          <p:nvPr/>
        </p:nvSpPr>
        <p:spPr>
          <a:xfrm>
            <a:off x="7557943" y="5553678"/>
            <a:ext cx="1392071" cy="1152250"/>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rPr>
              <a:t>Adult (sickle) Hb</a:t>
            </a:r>
          </a:p>
        </p:txBody>
      </p:sp>
      <p:pic>
        <p:nvPicPr>
          <p:cNvPr id="6" name="Picture 5">
            <a:extLst>
              <a:ext uri="{FF2B5EF4-FFF2-40B4-BE49-F238E27FC236}">
                <a16:creationId xmlns:a16="http://schemas.microsoft.com/office/drawing/2014/main" id="{D10C7B21-F1AD-1EEA-76FA-B2E0E8707708}"/>
              </a:ext>
            </a:extLst>
          </p:cNvPr>
          <p:cNvPicPr>
            <a:picLocks noChangeAspect="1"/>
          </p:cNvPicPr>
          <p:nvPr/>
        </p:nvPicPr>
        <p:blipFill>
          <a:blip r:embed="rId5"/>
          <a:srcRect l="3511" t="1893" r="22197" b="55671"/>
          <a:stretch>
            <a:fillRect/>
          </a:stretch>
        </p:blipFill>
        <p:spPr>
          <a:xfrm>
            <a:off x="1862343" y="2952047"/>
            <a:ext cx="8100523" cy="2602699"/>
          </a:xfrm>
          <a:prstGeom prst="rect">
            <a:avLst/>
          </a:prstGeom>
        </p:spPr>
      </p:pic>
      <p:sp>
        <p:nvSpPr>
          <p:cNvPr id="10" name="Arrow: Right 9">
            <a:extLst>
              <a:ext uri="{FF2B5EF4-FFF2-40B4-BE49-F238E27FC236}">
                <a16:creationId xmlns:a16="http://schemas.microsoft.com/office/drawing/2014/main" id="{3CAF28C5-E607-BAC9-0F08-375FF8243AA6}"/>
              </a:ext>
            </a:extLst>
          </p:cNvPr>
          <p:cNvSpPr/>
          <p:nvPr/>
        </p:nvSpPr>
        <p:spPr bwMode="auto">
          <a:xfrm rot="10800000">
            <a:off x="6416012" y="6026902"/>
            <a:ext cx="1034418" cy="182829"/>
          </a:xfrm>
          <a:prstGeom prst="rightArrow">
            <a:avLst/>
          </a:prstGeom>
          <a:solidFill>
            <a:srgbClr val="00B050"/>
          </a:solidFill>
          <a:ln w="12700" cap="flat" cmpd="sng" algn="ctr">
            <a:solidFill>
              <a:schemeClr val="tx1"/>
            </a:solidFill>
            <a:prstDash val="solid"/>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TextBox 10">
            <a:extLst>
              <a:ext uri="{FF2B5EF4-FFF2-40B4-BE49-F238E27FC236}">
                <a16:creationId xmlns:a16="http://schemas.microsoft.com/office/drawing/2014/main" id="{68006B07-F464-6458-29DA-61A1B8633DD7}"/>
              </a:ext>
            </a:extLst>
          </p:cNvPr>
          <p:cNvSpPr txBox="1"/>
          <p:nvPr/>
        </p:nvSpPr>
        <p:spPr>
          <a:xfrm>
            <a:off x="296400" y="4020103"/>
            <a:ext cx="3902247"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1" u="none" strike="noStrike" kern="1200" cap="none" spc="0" normalizeH="0" baseline="0" noProof="0" dirty="0">
                <a:ln>
                  <a:noFill/>
                </a:ln>
                <a:solidFill>
                  <a:srgbClr val="C00000"/>
                </a:solidFill>
                <a:effectLst/>
                <a:uLnTx/>
                <a:uFillTx/>
                <a:latin typeface="Aptos" panose="02110004020202020204"/>
                <a:ea typeface="+mn-ea"/>
                <a:cs typeface="+mn-cs"/>
              </a:rPr>
              <a:t>More HbF helps to prevent crises</a:t>
            </a:r>
          </a:p>
        </p:txBody>
      </p:sp>
    </p:spTree>
    <p:extLst>
      <p:ext uri="{BB962C8B-B14F-4D97-AF65-F5344CB8AC3E}">
        <p14:creationId xmlns:p14="http://schemas.microsoft.com/office/powerpoint/2010/main" val="1386898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141EFAF-9B25-5CE7-6632-5F7B99A1902D}"/>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DE14613-974C-F5A5-338B-E787BFA97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63767439-3890-9375-B8A5-CA49E09699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07135FD8-D4F0-6644-5F16-DCB60B3A7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F814544E-2838-C4F5-5C14-F21B5D5A0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3" name="Rectangle 22">
            <a:extLst>
              <a:ext uri="{FF2B5EF4-FFF2-40B4-BE49-F238E27FC236}">
                <a16:creationId xmlns:a16="http://schemas.microsoft.com/office/drawing/2014/main" id="{C35CE570-7C71-FC1C-9CE8-FF4F2D55A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A4A8095B-0339-58B5-15E8-27B68F5553DC}"/>
              </a:ext>
            </a:extLst>
          </p:cNvPr>
          <p:cNvSpPr>
            <a:spLocks noGrp="1"/>
          </p:cNvSpPr>
          <p:nvPr>
            <p:ph type="ctrTitle"/>
          </p:nvPr>
        </p:nvSpPr>
        <p:spPr>
          <a:xfrm>
            <a:off x="699714" y="353160"/>
            <a:ext cx="7091300" cy="898581"/>
          </a:xfrm>
        </p:spPr>
        <p:txBody>
          <a:bodyPr anchor="ctr">
            <a:normAutofit/>
          </a:bodyPr>
          <a:lstStyle/>
          <a:p>
            <a:pPr algn="l"/>
            <a:r>
              <a:rPr lang="en-GB" sz="3600" dirty="0">
                <a:solidFill>
                  <a:srgbClr val="FFFFFF"/>
                </a:solidFill>
              </a:rPr>
              <a:t>What is it Like to have Gene Therapy?</a:t>
            </a:r>
          </a:p>
        </p:txBody>
      </p:sp>
      <p:pic>
        <p:nvPicPr>
          <p:cNvPr id="4" name="Content Placeholder 3">
            <a:extLst>
              <a:ext uri="{FF2B5EF4-FFF2-40B4-BE49-F238E27FC236}">
                <a16:creationId xmlns:a16="http://schemas.microsoft.com/office/drawing/2014/main" id="{3D4719DB-67D0-5893-FB55-4BD1A109294B}"/>
              </a:ext>
            </a:extLst>
          </p:cNvPr>
          <p:cNvPicPr>
            <a:picLocks noChangeAspect="1"/>
          </p:cNvPicPr>
          <p:nvPr/>
        </p:nvPicPr>
        <p:blipFill>
          <a:blip r:embed="rId3"/>
          <a:stretch>
            <a:fillRect/>
          </a:stretch>
        </p:blipFill>
        <p:spPr>
          <a:xfrm>
            <a:off x="8253979" y="244885"/>
            <a:ext cx="3812898" cy="1086676"/>
          </a:xfrm>
          <a:prstGeom prst="rect">
            <a:avLst/>
          </a:prstGeom>
        </p:spPr>
      </p:pic>
      <p:sp>
        <p:nvSpPr>
          <p:cNvPr id="3" name="TextBox 2">
            <a:extLst>
              <a:ext uri="{FF2B5EF4-FFF2-40B4-BE49-F238E27FC236}">
                <a16:creationId xmlns:a16="http://schemas.microsoft.com/office/drawing/2014/main" id="{97224FE4-E30F-F448-7EE7-3F6419D8991C}"/>
              </a:ext>
            </a:extLst>
          </p:cNvPr>
          <p:cNvSpPr txBox="1"/>
          <p:nvPr/>
        </p:nvSpPr>
        <p:spPr>
          <a:xfrm>
            <a:off x="532481" y="1999747"/>
            <a:ext cx="11127037" cy="1077218"/>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3200" b="0" i="1"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51" name="Rectangle 150">
            <a:extLst>
              <a:ext uri="{FF2B5EF4-FFF2-40B4-BE49-F238E27FC236}">
                <a16:creationId xmlns:a16="http://schemas.microsoft.com/office/drawing/2014/main" id="{82824740-CE3A-282C-02EA-61CAC81C2A35}"/>
              </a:ext>
            </a:extLst>
          </p:cNvPr>
          <p:cNvSpPr/>
          <p:nvPr/>
        </p:nvSpPr>
        <p:spPr bwMode="auto">
          <a:xfrm>
            <a:off x="161941" y="2691860"/>
            <a:ext cx="11904936" cy="389200"/>
          </a:xfrm>
          <a:prstGeom prst="rect">
            <a:avLst/>
          </a:prstGeom>
          <a:solidFill>
            <a:schemeClr val="bg1"/>
          </a:solidFill>
          <a:ln w="12700" cap="flat" cmpd="sng" algn="ctr">
            <a:noFill/>
            <a:prstDash val="solid"/>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153" name="Picture 152">
            <a:extLst>
              <a:ext uri="{FF2B5EF4-FFF2-40B4-BE49-F238E27FC236}">
                <a16:creationId xmlns:a16="http://schemas.microsoft.com/office/drawing/2014/main" id="{5065F053-617B-D5FD-E0E3-5984C16C087F}"/>
              </a:ext>
            </a:extLst>
          </p:cNvPr>
          <p:cNvPicPr>
            <a:picLocks noChangeAspect="1"/>
          </p:cNvPicPr>
          <p:nvPr/>
        </p:nvPicPr>
        <p:blipFill>
          <a:blip r:embed="rId4"/>
          <a:srcRect l="13604" t="37973" r="31192" b="33079"/>
          <a:stretch>
            <a:fillRect/>
          </a:stretch>
        </p:blipFill>
        <p:spPr>
          <a:xfrm>
            <a:off x="532479" y="1928621"/>
            <a:ext cx="9980111" cy="2813002"/>
          </a:xfrm>
          <a:prstGeom prst="rect">
            <a:avLst/>
          </a:prstGeom>
        </p:spPr>
      </p:pic>
      <p:sp>
        <p:nvSpPr>
          <p:cNvPr id="154" name="TextBox 153">
            <a:extLst>
              <a:ext uri="{FF2B5EF4-FFF2-40B4-BE49-F238E27FC236}">
                <a16:creationId xmlns:a16="http://schemas.microsoft.com/office/drawing/2014/main" id="{B5B53568-7C24-C661-D66E-51778E5D7CB0}"/>
              </a:ext>
            </a:extLst>
          </p:cNvPr>
          <p:cNvSpPr txBox="1"/>
          <p:nvPr/>
        </p:nvSpPr>
        <p:spPr>
          <a:xfrm>
            <a:off x="10497403" y="6548903"/>
            <a:ext cx="154219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rPr>
              <a:t>Frangoul et al, 2024</a:t>
            </a:r>
          </a:p>
        </p:txBody>
      </p:sp>
    </p:spTree>
    <p:extLst>
      <p:ext uri="{BB962C8B-B14F-4D97-AF65-F5344CB8AC3E}">
        <p14:creationId xmlns:p14="http://schemas.microsoft.com/office/powerpoint/2010/main" val="403201691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4C525D3-5DFD-8C8D-D549-EB1D27D362F0}"/>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E76F5EC-6D69-C8CB-CF16-8B851E1E4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982C9FB1-F9A8-D0D4-C428-EA2A73339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AF717095-A857-D189-63BB-5319720F7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292DDE8B-CBEC-E49A-8DB7-9BC7325A8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3" name="Rectangle 22">
            <a:extLst>
              <a:ext uri="{FF2B5EF4-FFF2-40B4-BE49-F238E27FC236}">
                <a16:creationId xmlns:a16="http://schemas.microsoft.com/office/drawing/2014/main" id="{80FE9EF5-41DF-34D6-F365-D8FD4C313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3AD336ED-6CC3-B10A-40A8-552CE6C0AC02}"/>
              </a:ext>
            </a:extLst>
          </p:cNvPr>
          <p:cNvSpPr>
            <a:spLocks noGrp="1"/>
          </p:cNvSpPr>
          <p:nvPr>
            <p:ph type="ctrTitle"/>
          </p:nvPr>
        </p:nvSpPr>
        <p:spPr>
          <a:xfrm>
            <a:off x="699714" y="353160"/>
            <a:ext cx="7091300" cy="898581"/>
          </a:xfrm>
        </p:spPr>
        <p:txBody>
          <a:bodyPr anchor="ctr">
            <a:normAutofit/>
          </a:bodyPr>
          <a:lstStyle/>
          <a:p>
            <a:pPr algn="l"/>
            <a:r>
              <a:rPr lang="en-GB" sz="3600" dirty="0">
                <a:solidFill>
                  <a:srgbClr val="FFFFFF"/>
                </a:solidFill>
              </a:rPr>
              <a:t>What is it Like to have Gene Therapy?</a:t>
            </a:r>
          </a:p>
        </p:txBody>
      </p:sp>
      <p:pic>
        <p:nvPicPr>
          <p:cNvPr id="4" name="Content Placeholder 3">
            <a:extLst>
              <a:ext uri="{FF2B5EF4-FFF2-40B4-BE49-F238E27FC236}">
                <a16:creationId xmlns:a16="http://schemas.microsoft.com/office/drawing/2014/main" id="{233D5286-C7EA-7474-2433-E7EC3790580F}"/>
              </a:ext>
            </a:extLst>
          </p:cNvPr>
          <p:cNvPicPr>
            <a:picLocks noChangeAspect="1"/>
          </p:cNvPicPr>
          <p:nvPr/>
        </p:nvPicPr>
        <p:blipFill>
          <a:blip r:embed="rId3"/>
          <a:stretch>
            <a:fillRect/>
          </a:stretch>
        </p:blipFill>
        <p:spPr>
          <a:xfrm>
            <a:off x="8253979" y="244885"/>
            <a:ext cx="3812898" cy="1086676"/>
          </a:xfrm>
          <a:prstGeom prst="rect">
            <a:avLst/>
          </a:prstGeom>
        </p:spPr>
      </p:pic>
      <p:sp>
        <p:nvSpPr>
          <p:cNvPr id="3" name="TextBox 2">
            <a:extLst>
              <a:ext uri="{FF2B5EF4-FFF2-40B4-BE49-F238E27FC236}">
                <a16:creationId xmlns:a16="http://schemas.microsoft.com/office/drawing/2014/main" id="{E538B864-206B-90A7-C9D8-8042F3B02DA3}"/>
              </a:ext>
            </a:extLst>
          </p:cNvPr>
          <p:cNvSpPr txBox="1"/>
          <p:nvPr/>
        </p:nvSpPr>
        <p:spPr>
          <a:xfrm>
            <a:off x="532481" y="1999747"/>
            <a:ext cx="11127037" cy="1077218"/>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3200" b="0" i="1"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51" name="Rectangle 150">
            <a:extLst>
              <a:ext uri="{FF2B5EF4-FFF2-40B4-BE49-F238E27FC236}">
                <a16:creationId xmlns:a16="http://schemas.microsoft.com/office/drawing/2014/main" id="{60575648-5618-EB61-56FD-883AFF5F62F1}"/>
              </a:ext>
            </a:extLst>
          </p:cNvPr>
          <p:cNvSpPr/>
          <p:nvPr/>
        </p:nvSpPr>
        <p:spPr bwMode="auto">
          <a:xfrm>
            <a:off x="161941" y="2691860"/>
            <a:ext cx="11904936" cy="389200"/>
          </a:xfrm>
          <a:prstGeom prst="rect">
            <a:avLst/>
          </a:prstGeom>
          <a:solidFill>
            <a:schemeClr val="bg1"/>
          </a:solidFill>
          <a:ln w="12700" cap="flat" cmpd="sng" algn="ctr">
            <a:noFill/>
            <a:prstDash val="solid"/>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153" name="Picture 152">
            <a:extLst>
              <a:ext uri="{FF2B5EF4-FFF2-40B4-BE49-F238E27FC236}">
                <a16:creationId xmlns:a16="http://schemas.microsoft.com/office/drawing/2014/main" id="{BD1B1965-B315-D978-F9F8-91D891B69369}"/>
              </a:ext>
            </a:extLst>
          </p:cNvPr>
          <p:cNvPicPr>
            <a:picLocks noChangeAspect="1"/>
          </p:cNvPicPr>
          <p:nvPr/>
        </p:nvPicPr>
        <p:blipFill>
          <a:blip r:embed="rId4"/>
          <a:srcRect l="13604" t="37973" r="31192" b="33079"/>
          <a:stretch>
            <a:fillRect/>
          </a:stretch>
        </p:blipFill>
        <p:spPr>
          <a:xfrm>
            <a:off x="532479" y="1928621"/>
            <a:ext cx="9980111" cy="2813002"/>
          </a:xfrm>
          <a:prstGeom prst="rect">
            <a:avLst/>
          </a:prstGeom>
        </p:spPr>
      </p:pic>
      <p:sp>
        <p:nvSpPr>
          <p:cNvPr id="154" name="TextBox 153">
            <a:extLst>
              <a:ext uri="{FF2B5EF4-FFF2-40B4-BE49-F238E27FC236}">
                <a16:creationId xmlns:a16="http://schemas.microsoft.com/office/drawing/2014/main" id="{94B3F759-8EC9-E286-9B24-052D172B4CDE}"/>
              </a:ext>
            </a:extLst>
          </p:cNvPr>
          <p:cNvSpPr txBox="1"/>
          <p:nvPr/>
        </p:nvSpPr>
        <p:spPr>
          <a:xfrm>
            <a:off x="10497403" y="6548903"/>
            <a:ext cx="154219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rPr>
              <a:t>Frangoul et al, 2024</a:t>
            </a:r>
          </a:p>
        </p:txBody>
      </p:sp>
      <p:sp>
        <p:nvSpPr>
          <p:cNvPr id="155" name="TextBox 154">
            <a:extLst>
              <a:ext uri="{FF2B5EF4-FFF2-40B4-BE49-F238E27FC236}">
                <a16:creationId xmlns:a16="http://schemas.microsoft.com/office/drawing/2014/main" id="{D14F5B3A-4BFA-DA8D-D1E4-9901161C6576}"/>
              </a:ext>
            </a:extLst>
          </p:cNvPr>
          <p:cNvSpPr txBox="1"/>
          <p:nvPr/>
        </p:nvSpPr>
        <p:spPr>
          <a:xfrm>
            <a:off x="532479" y="4901850"/>
            <a:ext cx="10249252"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ptos" panose="02110004020202020204"/>
                <a:ea typeface="+mn-ea"/>
                <a:cs typeface="+mn-cs"/>
              </a:rPr>
              <a:t>Screening:</a:t>
            </a:r>
            <a:r>
              <a:rPr kumimoji="0" lang="en-GB" sz="2400" b="0" i="0" u="none" strike="noStrike" kern="1200" cap="none" spc="0" normalizeH="0" baseline="0" noProof="0" dirty="0">
                <a:ln>
                  <a:noFill/>
                </a:ln>
                <a:solidFill>
                  <a:prstClr val="black"/>
                </a:solidFill>
                <a:effectLst/>
                <a:uLnTx/>
                <a:uFillTx/>
                <a:latin typeface="Aptos" panose="02110004020202020204"/>
                <a:ea typeface="+mn-ea"/>
                <a:cs typeface="+mn-cs"/>
              </a:rPr>
              <a:t> making sure the treatment is suitable for you</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ptos" panose="02110004020202020204"/>
                <a:ea typeface="+mn-ea"/>
                <a:cs typeface="+mn-cs"/>
              </a:rPr>
              <a:t>Check you don’t have a matched family donor for bone marrow transplant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ptos" panose="02110004020202020204"/>
                <a:ea typeface="+mn-ea"/>
                <a:cs typeface="+mn-cs"/>
              </a:rPr>
              <a:t>Review how often you have crises and any other complications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ptos" panose="02110004020202020204"/>
                <a:ea typeface="+mn-ea"/>
                <a:cs typeface="+mn-cs"/>
              </a:rPr>
              <a:t>Check you are fit enough to manage the treatment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ptos" panose="02110004020202020204"/>
                <a:ea typeface="+mn-ea"/>
                <a:cs typeface="+mn-cs"/>
              </a:rPr>
              <a:t>Making sure you have all the right information to make a decision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5" name="Oval 4">
            <a:extLst>
              <a:ext uri="{FF2B5EF4-FFF2-40B4-BE49-F238E27FC236}">
                <a16:creationId xmlns:a16="http://schemas.microsoft.com/office/drawing/2014/main" id="{A4165532-DD99-8E46-C73D-AFA546381F07}"/>
              </a:ext>
            </a:extLst>
          </p:cNvPr>
          <p:cNvSpPr/>
          <p:nvPr/>
        </p:nvSpPr>
        <p:spPr>
          <a:xfrm>
            <a:off x="471936" y="1847461"/>
            <a:ext cx="1324947" cy="1436916"/>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56968068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4CBB9DC-1F96-0815-C804-059B96E8F9D2}"/>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0F40374-E69B-0E2D-DC9F-7D954CD00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89C00CA2-B95E-5D8D-4A49-93F2624EDF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22E3324A-B57A-7B2E-9312-09F5E2516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4B282524-BA72-D620-2F7B-AA096098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3" name="Rectangle 22">
            <a:extLst>
              <a:ext uri="{FF2B5EF4-FFF2-40B4-BE49-F238E27FC236}">
                <a16:creationId xmlns:a16="http://schemas.microsoft.com/office/drawing/2014/main" id="{0A0E20EC-3743-1DA5-3B53-380D5F33C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12A1DECF-5F69-51B4-142A-1A7299DC692B}"/>
              </a:ext>
            </a:extLst>
          </p:cNvPr>
          <p:cNvSpPr>
            <a:spLocks noGrp="1"/>
          </p:cNvSpPr>
          <p:nvPr>
            <p:ph type="ctrTitle"/>
          </p:nvPr>
        </p:nvSpPr>
        <p:spPr>
          <a:xfrm>
            <a:off x="699714" y="353160"/>
            <a:ext cx="7091300" cy="898581"/>
          </a:xfrm>
        </p:spPr>
        <p:txBody>
          <a:bodyPr anchor="ctr">
            <a:normAutofit/>
          </a:bodyPr>
          <a:lstStyle/>
          <a:p>
            <a:pPr algn="l"/>
            <a:r>
              <a:rPr lang="en-GB" sz="3600" dirty="0">
                <a:solidFill>
                  <a:srgbClr val="FFFFFF"/>
                </a:solidFill>
              </a:rPr>
              <a:t>What is it Like to have Gene Therapy?</a:t>
            </a:r>
          </a:p>
        </p:txBody>
      </p:sp>
      <p:pic>
        <p:nvPicPr>
          <p:cNvPr id="4" name="Content Placeholder 3">
            <a:extLst>
              <a:ext uri="{FF2B5EF4-FFF2-40B4-BE49-F238E27FC236}">
                <a16:creationId xmlns:a16="http://schemas.microsoft.com/office/drawing/2014/main" id="{C5E05DCF-9BEC-E456-46C7-772D2D9A147C}"/>
              </a:ext>
            </a:extLst>
          </p:cNvPr>
          <p:cNvPicPr>
            <a:picLocks noChangeAspect="1"/>
          </p:cNvPicPr>
          <p:nvPr/>
        </p:nvPicPr>
        <p:blipFill>
          <a:blip r:embed="rId3"/>
          <a:stretch>
            <a:fillRect/>
          </a:stretch>
        </p:blipFill>
        <p:spPr>
          <a:xfrm>
            <a:off x="8253979" y="244885"/>
            <a:ext cx="3812898" cy="1086676"/>
          </a:xfrm>
          <a:prstGeom prst="rect">
            <a:avLst/>
          </a:prstGeom>
        </p:spPr>
      </p:pic>
      <p:sp>
        <p:nvSpPr>
          <p:cNvPr id="3" name="TextBox 2">
            <a:extLst>
              <a:ext uri="{FF2B5EF4-FFF2-40B4-BE49-F238E27FC236}">
                <a16:creationId xmlns:a16="http://schemas.microsoft.com/office/drawing/2014/main" id="{277E077F-09B9-0B25-A83A-99DCABAA855B}"/>
              </a:ext>
            </a:extLst>
          </p:cNvPr>
          <p:cNvSpPr txBox="1"/>
          <p:nvPr/>
        </p:nvSpPr>
        <p:spPr>
          <a:xfrm>
            <a:off x="532481" y="1999747"/>
            <a:ext cx="11127037" cy="1077218"/>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3200" b="0" i="1"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51" name="Rectangle 150">
            <a:extLst>
              <a:ext uri="{FF2B5EF4-FFF2-40B4-BE49-F238E27FC236}">
                <a16:creationId xmlns:a16="http://schemas.microsoft.com/office/drawing/2014/main" id="{5D28B040-2EDE-8D73-3D7B-3F5CC7EE7B5C}"/>
              </a:ext>
            </a:extLst>
          </p:cNvPr>
          <p:cNvSpPr/>
          <p:nvPr/>
        </p:nvSpPr>
        <p:spPr bwMode="auto">
          <a:xfrm>
            <a:off x="161941" y="2691860"/>
            <a:ext cx="11904936" cy="389200"/>
          </a:xfrm>
          <a:prstGeom prst="rect">
            <a:avLst/>
          </a:prstGeom>
          <a:solidFill>
            <a:schemeClr val="bg1"/>
          </a:solidFill>
          <a:ln w="12700" cap="flat" cmpd="sng" algn="ctr">
            <a:noFill/>
            <a:prstDash val="solid"/>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153" name="Picture 152">
            <a:extLst>
              <a:ext uri="{FF2B5EF4-FFF2-40B4-BE49-F238E27FC236}">
                <a16:creationId xmlns:a16="http://schemas.microsoft.com/office/drawing/2014/main" id="{E04C534F-EAAA-2232-86D9-C9410E73D4FB}"/>
              </a:ext>
            </a:extLst>
          </p:cNvPr>
          <p:cNvPicPr>
            <a:picLocks noChangeAspect="1"/>
          </p:cNvPicPr>
          <p:nvPr/>
        </p:nvPicPr>
        <p:blipFill>
          <a:blip r:embed="rId4"/>
          <a:srcRect l="13604" t="37973" r="31192" b="33079"/>
          <a:stretch>
            <a:fillRect/>
          </a:stretch>
        </p:blipFill>
        <p:spPr>
          <a:xfrm>
            <a:off x="532479" y="1928621"/>
            <a:ext cx="9980111" cy="2813002"/>
          </a:xfrm>
          <a:prstGeom prst="rect">
            <a:avLst/>
          </a:prstGeom>
        </p:spPr>
      </p:pic>
      <p:sp>
        <p:nvSpPr>
          <p:cNvPr id="154" name="TextBox 153">
            <a:extLst>
              <a:ext uri="{FF2B5EF4-FFF2-40B4-BE49-F238E27FC236}">
                <a16:creationId xmlns:a16="http://schemas.microsoft.com/office/drawing/2014/main" id="{D9A9F956-FB76-60F0-7A7C-FBDC6B44EC05}"/>
              </a:ext>
            </a:extLst>
          </p:cNvPr>
          <p:cNvSpPr txBox="1"/>
          <p:nvPr/>
        </p:nvSpPr>
        <p:spPr>
          <a:xfrm>
            <a:off x="10497403" y="6548903"/>
            <a:ext cx="154219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rPr>
              <a:t>Frangoul et al, 2024</a:t>
            </a:r>
          </a:p>
        </p:txBody>
      </p:sp>
      <p:sp>
        <p:nvSpPr>
          <p:cNvPr id="155" name="TextBox 154">
            <a:extLst>
              <a:ext uri="{FF2B5EF4-FFF2-40B4-BE49-F238E27FC236}">
                <a16:creationId xmlns:a16="http://schemas.microsoft.com/office/drawing/2014/main" id="{CE1F2E6A-061F-E24F-0A75-98924A087D5D}"/>
              </a:ext>
            </a:extLst>
          </p:cNvPr>
          <p:cNvSpPr txBox="1"/>
          <p:nvPr/>
        </p:nvSpPr>
        <p:spPr>
          <a:xfrm>
            <a:off x="532479" y="4901850"/>
            <a:ext cx="10249252"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ptos" panose="02110004020202020204"/>
                <a:ea typeface="+mn-ea"/>
                <a:cs typeface="+mn-cs"/>
              </a:rPr>
              <a:t>Collecting your stem cells</a:t>
            </a:r>
            <a:r>
              <a:rPr kumimoji="0" lang="en-GB" sz="2400" b="0" i="0" u="none" strike="noStrike" kern="1200" cap="none" spc="0" normalizeH="0" baseline="0" noProof="0" dirty="0">
                <a:ln>
                  <a:noFill/>
                </a:ln>
                <a:solidFill>
                  <a:prstClr val="black"/>
                </a:solidFill>
                <a:effectLst/>
                <a:uLnTx/>
                <a:uFillTx/>
                <a:latin typeface="Aptos" panose="02110004020202020204"/>
                <a:ea typeface="+mn-ea"/>
                <a:cs typeface="+mn-cs"/>
              </a:rPr>
              <a: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ptos" panose="02110004020202020204"/>
                <a:ea typeface="+mn-ea"/>
                <a:cs typeface="+mn-cs"/>
              </a:rPr>
              <a:t>Injection to stimulate your stem cells to come out of bone marrow</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ptos" panose="02110004020202020204"/>
                <a:ea typeface="+mn-ea"/>
                <a:cs typeface="+mn-cs"/>
              </a:rPr>
              <a:t>Stem cells collected from your vein (like red cell exchange)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ptos" panose="02110004020202020204"/>
                <a:ea typeface="+mn-ea"/>
                <a:cs typeface="+mn-cs"/>
              </a:rPr>
              <a:t>Often takes multiple times to successfully collect enough</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5" name="Oval 4">
            <a:extLst>
              <a:ext uri="{FF2B5EF4-FFF2-40B4-BE49-F238E27FC236}">
                <a16:creationId xmlns:a16="http://schemas.microsoft.com/office/drawing/2014/main" id="{2A42F2C7-36A1-AD15-5351-F2EDB55C09BA}"/>
              </a:ext>
            </a:extLst>
          </p:cNvPr>
          <p:cNvSpPr/>
          <p:nvPr/>
        </p:nvSpPr>
        <p:spPr>
          <a:xfrm>
            <a:off x="1679410" y="1736442"/>
            <a:ext cx="2463482" cy="1598448"/>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5190795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DCA25FC-6195-A245-898C-DA7F6090CCA5}"/>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D9B8F64-E909-898F-D6F8-8A04153845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A667B941-3A97-887C-031A-6542033141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37DE5590-3A8E-1F66-7592-E22FC1750F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97B9FC99-4F3A-5AFE-A3C0-1B7F9F139E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3" name="Rectangle 22">
            <a:extLst>
              <a:ext uri="{FF2B5EF4-FFF2-40B4-BE49-F238E27FC236}">
                <a16:creationId xmlns:a16="http://schemas.microsoft.com/office/drawing/2014/main" id="{99A5F430-2D26-03EA-C06B-64582BDD20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2D84CF60-0974-2660-2435-B517BB277632}"/>
              </a:ext>
            </a:extLst>
          </p:cNvPr>
          <p:cNvSpPr>
            <a:spLocks noGrp="1"/>
          </p:cNvSpPr>
          <p:nvPr>
            <p:ph type="ctrTitle"/>
          </p:nvPr>
        </p:nvSpPr>
        <p:spPr>
          <a:xfrm>
            <a:off x="699714" y="353160"/>
            <a:ext cx="7091300" cy="898581"/>
          </a:xfrm>
        </p:spPr>
        <p:txBody>
          <a:bodyPr anchor="ctr">
            <a:normAutofit/>
          </a:bodyPr>
          <a:lstStyle/>
          <a:p>
            <a:pPr algn="l"/>
            <a:r>
              <a:rPr lang="en-GB" sz="3600" dirty="0">
                <a:solidFill>
                  <a:srgbClr val="FFFFFF"/>
                </a:solidFill>
              </a:rPr>
              <a:t>What is it Like to have Gene Therapy?</a:t>
            </a:r>
          </a:p>
        </p:txBody>
      </p:sp>
      <p:pic>
        <p:nvPicPr>
          <p:cNvPr id="4" name="Content Placeholder 3">
            <a:extLst>
              <a:ext uri="{FF2B5EF4-FFF2-40B4-BE49-F238E27FC236}">
                <a16:creationId xmlns:a16="http://schemas.microsoft.com/office/drawing/2014/main" id="{27224703-622D-BBAB-8CF5-126E4B7F84C4}"/>
              </a:ext>
            </a:extLst>
          </p:cNvPr>
          <p:cNvPicPr>
            <a:picLocks noChangeAspect="1"/>
          </p:cNvPicPr>
          <p:nvPr/>
        </p:nvPicPr>
        <p:blipFill>
          <a:blip r:embed="rId3"/>
          <a:stretch>
            <a:fillRect/>
          </a:stretch>
        </p:blipFill>
        <p:spPr>
          <a:xfrm>
            <a:off x="8253979" y="244885"/>
            <a:ext cx="3812898" cy="1086676"/>
          </a:xfrm>
          <a:prstGeom prst="rect">
            <a:avLst/>
          </a:prstGeom>
        </p:spPr>
      </p:pic>
      <p:sp>
        <p:nvSpPr>
          <p:cNvPr id="3" name="TextBox 2">
            <a:extLst>
              <a:ext uri="{FF2B5EF4-FFF2-40B4-BE49-F238E27FC236}">
                <a16:creationId xmlns:a16="http://schemas.microsoft.com/office/drawing/2014/main" id="{965607BE-23B1-7FB2-D74F-2E617078FAE2}"/>
              </a:ext>
            </a:extLst>
          </p:cNvPr>
          <p:cNvSpPr txBox="1"/>
          <p:nvPr/>
        </p:nvSpPr>
        <p:spPr>
          <a:xfrm>
            <a:off x="532481" y="1999747"/>
            <a:ext cx="11127037" cy="1077218"/>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3200" b="0" i="1"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51" name="Rectangle 150">
            <a:extLst>
              <a:ext uri="{FF2B5EF4-FFF2-40B4-BE49-F238E27FC236}">
                <a16:creationId xmlns:a16="http://schemas.microsoft.com/office/drawing/2014/main" id="{59917C3B-2321-38FC-9B2E-846A16DF7B07}"/>
              </a:ext>
            </a:extLst>
          </p:cNvPr>
          <p:cNvSpPr/>
          <p:nvPr/>
        </p:nvSpPr>
        <p:spPr bwMode="auto">
          <a:xfrm>
            <a:off x="161941" y="2691860"/>
            <a:ext cx="11904936" cy="389200"/>
          </a:xfrm>
          <a:prstGeom prst="rect">
            <a:avLst/>
          </a:prstGeom>
          <a:solidFill>
            <a:schemeClr val="bg1"/>
          </a:solidFill>
          <a:ln w="12700" cap="flat" cmpd="sng" algn="ctr">
            <a:noFill/>
            <a:prstDash val="solid"/>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153" name="Picture 152">
            <a:extLst>
              <a:ext uri="{FF2B5EF4-FFF2-40B4-BE49-F238E27FC236}">
                <a16:creationId xmlns:a16="http://schemas.microsoft.com/office/drawing/2014/main" id="{8D67075C-4108-A39C-DC57-F5E1BB80ABA4}"/>
              </a:ext>
            </a:extLst>
          </p:cNvPr>
          <p:cNvPicPr>
            <a:picLocks noChangeAspect="1"/>
          </p:cNvPicPr>
          <p:nvPr/>
        </p:nvPicPr>
        <p:blipFill>
          <a:blip r:embed="rId4"/>
          <a:srcRect l="13604" t="37973" r="31192" b="33079"/>
          <a:stretch>
            <a:fillRect/>
          </a:stretch>
        </p:blipFill>
        <p:spPr>
          <a:xfrm>
            <a:off x="532479" y="1928621"/>
            <a:ext cx="9980111" cy="2813002"/>
          </a:xfrm>
          <a:prstGeom prst="rect">
            <a:avLst/>
          </a:prstGeom>
        </p:spPr>
      </p:pic>
      <p:sp>
        <p:nvSpPr>
          <p:cNvPr id="154" name="TextBox 153">
            <a:extLst>
              <a:ext uri="{FF2B5EF4-FFF2-40B4-BE49-F238E27FC236}">
                <a16:creationId xmlns:a16="http://schemas.microsoft.com/office/drawing/2014/main" id="{AF9E646D-3CBD-A67F-04E9-B86B1B3F1F96}"/>
              </a:ext>
            </a:extLst>
          </p:cNvPr>
          <p:cNvSpPr txBox="1"/>
          <p:nvPr/>
        </p:nvSpPr>
        <p:spPr>
          <a:xfrm>
            <a:off x="10497403" y="6548903"/>
            <a:ext cx="154219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rPr>
              <a:t>Frangoul et al, 2024</a:t>
            </a:r>
          </a:p>
        </p:txBody>
      </p:sp>
      <p:sp>
        <p:nvSpPr>
          <p:cNvPr id="155" name="TextBox 154">
            <a:extLst>
              <a:ext uri="{FF2B5EF4-FFF2-40B4-BE49-F238E27FC236}">
                <a16:creationId xmlns:a16="http://schemas.microsoft.com/office/drawing/2014/main" id="{AA209479-4806-870E-687D-89BA316C3CBB}"/>
              </a:ext>
            </a:extLst>
          </p:cNvPr>
          <p:cNvSpPr txBox="1"/>
          <p:nvPr/>
        </p:nvSpPr>
        <p:spPr>
          <a:xfrm>
            <a:off x="532479" y="4901850"/>
            <a:ext cx="10249252"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ptos" panose="02110004020202020204"/>
                <a:ea typeface="+mn-ea"/>
                <a:cs typeface="+mn-cs"/>
              </a:rPr>
              <a:t>Waiting: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ptos" panose="02110004020202020204"/>
                <a:ea typeface="+mn-ea"/>
                <a:cs typeface="+mn-cs"/>
              </a:rPr>
              <a:t>Wait usually 6 months or could be longer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ptos" panose="02110004020202020204"/>
                <a:ea typeface="+mn-ea"/>
                <a:cs typeface="+mn-cs"/>
              </a:rPr>
              <a:t>Keep going with your normal treatment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ptos" panose="02110004020202020204"/>
                <a:ea typeface="+mn-ea"/>
                <a:cs typeface="+mn-cs"/>
              </a:rPr>
              <a:t>Fertility preservation might take place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5" name="Oval 4">
            <a:extLst>
              <a:ext uri="{FF2B5EF4-FFF2-40B4-BE49-F238E27FC236}">
                <a16:creationId xmlns:a16="http://schemas.microsoft.com/office/drawing/2014/main" id="{6E07B9DE-E53B-1A76-9F37-6F2A4695A05B}"/>
              </a:ext>
            </a:extLst>
          </p:cNvPr>
          <p:cNvSpPr/>
          <p:nvPr/>
        </p:nvSpPr>
        <p:spPr>
          <a:xfrm>
            <a:off x="1883717" y="3374020"/>
            <a:ext cx="4339802" cy="1790903"/>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9397570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A78D52B-2487-A5F7-1F28-455B06443D78}"/>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3A1A20A-3EC9-F7C1-2A95-BBD3A1139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F0B24D7A-C99A-5B75-F21C-B28BF4883E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F89019FE-EF01-B393-9365-DFAA882D2E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517EB70E-7E6C-70FF-2BE7-866ABC935E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3" name="Rectangle 22">
            <a:extLst>
              <a:ext uri="{FF2B5EF4-FFF2-40B4-BE49-F238E27FC236}">
                <a16:creationId xmlns:a16="http://schemas.microsoft.com/office/drawing/2014/main" id="{E1F1BB13-4F29-022E-8EF8-9AFF16D51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7A742311-CE0D-329F-FD33-2AE6728D8091}"/>
              </a:ext>
            </a:extLst>
          </p:cNvPr>
          <p:cNvSpPr>
            <a:spLocks noGrp="1"/>
          </p:cNvSpPr>
          <p:nvPr>
            <p:ph type="ctrTitle"/>
          </p:nvPr>
        </p:nvSpPr>
        <p:spPr>
          <a:xfrm>
            <a:off x="699714" y="353160"/>
            <a:ext cx="7091300" cy="898581"/>
          </a:xfrm>
        </p:spPr>
        <p:txBody>
          <a:bodyPr anchor="ctr">
            <a:normAutofit/>
          </a:bodyPr>
          <a:lstStyle/>
          <a:p>
            <a:pPr algn="l"/>
            <a:r>
              <a:rPr lang="en-GB" sz="3600" dirty="0">
                <a:solidFill>
                  <a:srgbClr val="FFFFFF"/>
                </a:solidFill>
              </a:rPr>
              <a:t>What is it Like to have Gene Therapy?</a:t>
            </a:r>
          </a:p>
        </p:txBody>
      </p:sp>
      <p:pic>
        <p:nvPicPr>
          <p:cNvPr id="4" name="Content Placeholder 3">
            <a:extLst>
              <a:ext uri="{FF2B5EF4-FFF2-40B4-BE49-F238E27FC236}">
                <a16:creationId xmlns:a16="http://schemas.microsoft.com/office/drawing/2014/main" id="{AEB412ED-613B-9B97-1E3B-8713B3869C30}"/>
              </a:ext>
            </a:extLst>
          </p:cNvPr>
          <p:cNvPicPr>
            <a:picLocks noChangeAspect="1"/>
          </p:cNvPicPr>
          <p:nvPr/>
        </p:nvPicPr>
        <p:blipFill>
          <a:blip r:embed="rId3"/>
          <a:stretch>
            <a:fillRect/>
          </a:stretch>
        </p:blipFill>
        <p:spPr>
          <a:xfrm>
            <a:off x="8253979" y="244885"/>
            <a:ext cx="3812898" cy="1086676"/>
          </a:xfrm>
          <a:prstGeom prst="rect">
            <a:avLst/>
          </a:prstGeom>
        </p:spPr>
      </p:pic>
      <p:sp>
        <p:nvSpPr>
          <p:cNvPr id="3" name="TextBox 2">
            <a:extLst>
              <a:ext uri="{FF2B5EF4-FFF2-40B4-BE49-F238E27FC236}">
                <a16:creationId xmlns:a16="http://schemas.microsoft.com/office/drawing/2014/main" id="{184A9034-B9CB-BB9F-26DC-015B8D19071F}"/>
              </a:ext>
            </a:extLst>
          </p:cNvPr>
          <p:cNvSpPr txBox="1"/>
          <p:nvPr/>
        </p:nvSpPr>
        <p:spPr>
          <a:xfrm>
            <a:off x="532481" y="1999747"/>
            <a:ext cx="11127037" cy="1077218"/>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3200" b="0" i="1"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51" name="Rectangle 150">
            <a:extLst>
              <a:ext uri="{FF2B5EF4-FFF2-40B4-BE49-F238E27FC236}">
                <a16:creationId xmlns:a16="http://schemas.microsoft.com/office/drawing/2014/main" id="{5AF8E20D-0994-43EF-216F-13C63EABC5EE}"/>
              </a:ext>
            </a:extLst>
          </p:cNvPr>
          <p:cNvSpPr/>
          <p:nvPr/>
        </p:nvSpPr>
        <p:spPr bwMode="auto">
          <a:xfrm>
            <a:off x="161941" y="2691860"/>
            <a:ext cx="11904936" cy="389200"/>
          </a:xfrm>
          <a:prstGeom prst="rect">
            <a:avLst/>
          </a:prstGeom>
          <a:solidFill>
            <a:schemeClr val="bg1"/>
          </a:solidFill>
          <a:ln w="12700" cap="flat" cmpd="sng" algn="ctr">
            <a:noFill/>
            <a:prstDash val="solid"/>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153" name="Picture 152">
            <a:extLst>
              <a:ext uri="{FF2B5EF4-FFF2-40B4-BE49-F238E27FC236}">
                <a16:creationId xmlns:a16="http://schemas.microsoft.com/office/drawing/2014/main" id="{5F983548-3D82-0775-3B61-EEE92A1D675A}"/>
              </a:ext>
            </a:extLst>
          </p:cNvPr>
          <p:cNvPicPr>
            <a:picLocks noChangeAspect="1"/>
          </p:cNvPicPr>
          <p:nvPr/>
        </p:nvPicPr>
        <p:blipFill>
          <a:blip r:embed="rId4"/>
          <a:srcRect l="13604" t="37973" r="31192" b="33079"/>
          <a:stretch>
            <a:fillRect/>
          </a:stretch>
        </p:blipFill>
        <p:spPr>
          <a:xfrm>
            <a:off x="532479" y="1928621"/>
            <a:ext cx="9980111" cy="2813002"/>
          </a:xfrm>
          <a:prstGeom prst="rect">
            <a:avLst/>
          </a:prstGeom>
        </p:spPr>
      </p:pic>
      <p:sp>
        <p:nvSpPr>
          <p:cNvPr id="154" name="TextBox 153">
            <a:extLst>
              <a:ext uri="{FF2B5EF4-FFF2-40B4-BE49-F238E27FC236}">
                <a16:creationId xmlns:a16="http://schemas.microsoft.com/office/drawing/2014/main" id="{15AD85D5-5DE6-26A6-1E47-0FD02E2BEACC}"/>
              </a:ext>
            </a:extLst>
          </p:cNvPr>
          <p:cNvSpPr txBox="1"/>
          <p:nvPr/>
        </p:nvSpPr>
        <p:spPr>
          <a:xfrm>
            <a:off x="10497403" y="6548903"/>
            <a:ext cx="154219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rPr>
              <a:t>Frangoul et al, 2024</a:t>
            </a:r>
          </a:p>
        </p:txBody>
      </p:sp>
      <p:sp>
        <p:nvSpPr>
          <p:cNvPr id="155" name="TextBox 154">
            <a:extLst>
              <a:ext uri="{FF2B5EF4-FFF2-40B4-BE49-F238E27FC236}">
                <a16:creationId xmlns:a16="http://schemas.microsoft.com/office/drawing/2014/main" id="{794D823C-4B13-A5B2-B099-F153B5B17114}"/>
              </a:ext>
            </a:extLst>
          </p:cNvPr>
          <p:cNvSpPr txBox="1"/>
          <p:nvPr/>
        </p:nvSpPr>
        <p:spPr>
          <a:xfrm>
            <a:off x="532479" y="4901850"/>
            <a:ext cx="10249252"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ptos" panose="02110004020202020204"/>
                <a:ea typeface="+mn-ea"/>
                <a:cs typeface="+mn-cs"/>
              </a:rPr>
              <a:t>Receiving the modified stem cells</a:t>
            </a:r>
            <a:r>
              <a:rPr kumimoji="0" lang="en-GB" sz="2400" b="0" i="0" u="none" strike="noStrike" kern="1200" cap="none" spc="0" normalizeH="0" baseline="0" noProof="0" dirty="0">
                <a:ln>
                  <a:noFill/>
                </a:ln>
                <a:solidFill>
                  <a:prstClr val="black"/>
                </a:solidFill>
                <a:effectLst/>
                <a:uLnTx/>
                <a:uFillTx/>
                <a:latin typeface="Aptos" panose="02110004020202020204"/>
                <a:ea typeface="+mn-ea"/>
                <a:cs typeface="+mn-cs"/>
              </a:rPr>
              <a: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ptos" panose="02110004020202020204"/>
                <a:ea typeface="+mn-ea"/>
                <a:cs typeface="+mn-cs"/>
              </a:rPr>
              <a:t>Stay in hospital usually 4-6 weeks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ptos" panose="02110004020202020204"/>
                <a:ea typeface="+mn-ea"/>
                <a:cs typeface="+mn-cs"/>
              </a:rPr>
              <a:t>Strong chemotherapy given then the Exa-cel (stem cells)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ptos" panose="02110004020202020204"/>
                <a:ea typeface="+mn-ea"/>
                <a:cs typeface="+mn-cs"/>
              </a:rPr>
              <a:t>Wait until your blood counts recover then you can go home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5" name="Oval 4">
            <a:extLst>
              <a:ext uri="{FF2B5EF4-FFF2-40B4-BE49-F238E27FC236}">
                <a16:creationId xmlns:a16="http://schemas.microsoft.com/office/drawing/2014/main" id="{CB5D73A3-77C4-2371-C54B-C1EB0B007CB9}"/>
              </a:ext>
            </a:extLst>
          </p:cNvPr>
          <p:cNvSpPr/>
          <p:nvPr/>
        </p:nvSpPr>
        <p:spPr>
          <a:xfrm>
            <a:off x="6114409" y="1683735"/>
            <a:ext cx="2656467" cy="1660606"/>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5406391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B8F68F2-17C9-C1A9-8FDF-0E0A5152D11A}"/>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0AFC08F-0AF4-B81A-8C1E-BF5EF315B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F1A362BA-0C74-09A2-5402-036A055C19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61C35CAD-34AF-0044-C7F3-6A9B074C69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95C30FE6-D451-B29B-8C15-696B356FB1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3" name="Rectangle 22">
            <a:extLst>
              <a:ext uri="{FF2B5EF4-FFF2-40B4-BE49-F238E27FC236}">
                <a16:creationId xmlns:a16="http://schemas.microsoft.com/office/drawing/2014/main" id="{8D32054F-FFA9-E4DE-7373-939B0A2280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CEE694F1-69B1-A6E2-3873-0478D2BCBFE5}"/>
              </a:ext>
            </a:extLst>
          </p:cNvPr>
          <p:cNvSpPr>
            <a:spLocks noGrp="1"/>
          </p:cNvSpPr>
          <p:nvPr>
            <p:ph type="ctrTitle"/>
          </p:nvPr>
        </p:nvSpPr>
        <p:spPr>
          <a:xfrm>
            <a:off x="699714" y="353160"/>
            <a:ext cx="7091300" cy="898581"/>
          </a:xfrm>
        </p:spPr>
        <p:txBody>
          <a:bodyPr anchor="ctr">
            <a:normAutofit/>
          </a:bodyPr>
          <a:lstStyle/>
          <a:p>
            <a:pPr algn="l"/>
            <a:r>
              <a:rPr lang="en-GB" sz="3600" dirty="0">
                <a:solidFill>
                  <a:srgbClr val="FFFFFF"/>
                </a:solidFill>
              </a:rPr>
              <a:t>What is it Like to have Gene Therapy?</a:t>
            </a:r>
          </a:p>
        </p:txBody>
      </p:sp>
      <p:pic>
        <p:nvPicPr>
          <p:cNvPr id="4" name="Content Placeholder 3">
            <a:extLst>
              <a:ext uri="{FF2B5EF4-FFF2-40B4-BE49-F238E27FC236}">
                <a16:creationId xmlns:a16="http://schemas.microsoft.com/office/drawing/2014/main" id="{FD21F591-8704-92B2-CFB0-BE733E113F95}"/>
              </a:ext>
            </a:extLst>
          </p:cNvPr>
          <p:cNvPicPr>
            <a:picLocks noChangeAspect="1"/>
          </p:cNvPicPr>
          <p:nvPr/>
        </p:nvPicPr>
        <p:blipFill>
          <a:blip r:embed="rId3"/>
          <a:stretch>
            <a:fillRect/>
          </a:stretch>
        </p:blipFill>
        <p:spPr>
          <a:xfrm>
            <a:off x="8253979" y="244885"/>
            <a:ext cx="3812898" cy="1086676"/>
          </a:xfrm>
          <a:prstGeom prst="rect">
            <a:avLst/>
          </a:prstGeom>
        </p:spPr>
      </p:pic>
      <p:sp>
        <p:nvSpPr>
          <p:cNvPr id="3" name="TextBox 2">
            <a:extLst>
              <a:ext uri="{FF2B5EF4-FFF2-40B4-BE49-F238E27FC236}">
                <a16:creationId xmlns:a16="http://schemas.microsoft.com/office/drawing/2014/main" id="{86EBEE09-8668-1BA9-A03A-D8507492BC82}"/>
              </a:ext>
            </a:extLst>
          </p:cNvPr>
          <p:cNvSpPr txBox="1"/>
          <p:nvPr/>
        </p:nvSpPr>
        <p:spPr>
          <a:xfrm>
            <a:off x="532481" y="1999747"/>
            <a:ext cx="11127037" cy="1077218"/>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3200" b="0" i="1"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51" name="Rectangle 150">
            <a:extLst>
              <a:ext uri="{FF2B5EF4-FFF2-40B4-BE49-F238E27FC236}">
                <a16:creationId xmlns:a16="http://schemas.microsoft.com/office/drawing/2014/main" id="{4FF4D049-ADD1-9AF8-218B-D5F28410BD44}"/>
              </a:ext>
            </a:extLst>
          </p:cNvPr>
          <p:cNvSpPr/>
          <p:nvPr/>
        </p:nvSpPr>
        <p:spPr bwMode="auto">
          <a:xfrm>
            <a:off x="161941" y="2691860"/>
            <a:ext cx="11904936" cy="389200"/>
          </a:xfrm>
          <a:prstGeom prst="rect">
            <a:avLst/>
          </a:prstGeom>
          <a:solidFill>
            <a:schemeClr val="bg1"/>
          </a:solidFill>
          <a:ln w="12700" cap="flat" cmpd="sng" algn="ctr">
            <a:noFill/>
            <a:prstDash val="solid"/>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153" name="Picture 152">
            <a:extLst>
              <a:ext uri="{FF2B5EF4-FFF2-40B4-BE49-F238E27FC236}">
                <a16:creationId xmlns:a16="http://schemas.microsoft.com/office/drawing/2014/main" id="{6E89EEC0-5BCC-14E1-0BFE-71DA41B33E32}"/>
              </a:ext>
            </a:extLst>
          </p:cNvPr>
          <p:cNvPicPr>
            <a:picLocks noChangeAspect="1"/>
          </p:cNvPicPr>
          <p:nvPr/>
        </p:nvPicPr>
        <p:blipFill>
          <a:blip r:embed="rId4"/>
          <a:srcRect l="13604" t="37973" r="31192" b="33079"/>
          <a:stretch>
            <a:fillRect/>
          </a:stretch>
        </p:blipFill>
        <p:spPr>
          <a:xfrm>
            <a:off x="532479" y="1928621"/>
            <a:ext cx="9980111" cy="2813002"/>
          </a:xfrm>
          <a:prstGeom prst="rect">
            <a:avLst/>
          </a:prstGeom>
        </p:spPr>
      </p:pic>
      <p:sp>
        <p:nvSpPr>
          <p:cNvPr id="154" name="TextBox 153">
            <a:extLst>
              <a:ext uri="{FF2B5EF4-FFF2-40B4-BE49-F238E27FC236}">
                <a16:creationId xmlns:a16="http://schemas.microsoft.com/office/drawing/2014/main" id="{20238693-1BE4-822A-57F7-F2679FC397F9}"/>
              </a:ext>
            </a:extLst>
          </p:cNvPr>
          <p:cNvSpPr txBox="1"/>
          <p:nvPr/>
        </p:nvSpPr>
        <p:spPr>
          <a:xfrm>
            <a:off x="10497403" y="6548903"/>
            <a:ext cx="154219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rPr>
              <a:t>Frangoul et al, 2024</a:t>
            </a:r>
          </a:p>
        </p:txBody>
      </p:sp>
      <p:sp>
        <p:nvSpPr>
          <p:cNvPr id="155" name="TextBox 154">
            <a:extLst>
              <a:ext uri="{FF2B5EF4-FFF2-40B4-BE49-F238E27FC236}">
                <a16:creationId xmlns:a16="http://schemas.microsoft.com/office/drawing/2014/main" id="{558ADFF1-03F1-98AC-8E6D-9FF342701BF2}"/>
              </a:ext>
            </a:extLst>
          </p:cNvPr>
          <p:cNvSpPr txBox="1"/>
          <p:nvPr/>
        </p:nvSpPr>
        <p:spPr>
          <a:xfrm>
            <a:off x="532479" y="4901850"/>
            <a:ext cx="10249252"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ptos" panose="02110004020202020204"/>
                <a:ea typeface="+mn-ea"/>
                <a:cs typeface="+mn-cs"/>
              </a:rPr>
              <a:t>Recovery: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ptos" panose="02110004020202020204"/>
                <a:ea typeface="+mn-ea"/>
                <a:cs typeface="+mn-cs"/>
              </a:rPr>
              <a:t>See the specialist team regularly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ptos" panose="02110004020202020204"/>
                <a:ea typeface="+mn-ea"/>
                <a:cs typeface="+mn-cs"/>
              </a:rPr>
              <a:t>Probably 6 – 12 months for complete recover (think about work or study requirements – can you do some from home? Financial support?)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1558378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9EE9530-AECD-6CCA-197D-7A3B42161AA0}"/>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0636B24-9B89-91A7-DF37-BB533968B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FFCF1B21-860C-36D0-7AD0-DF6283965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7BD0F373-82B7-3011-D410-336185CDC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7A546055-8809-90C9-1F13-59AE54E4D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3" name="Rectangle 22">
            <a:extLst>
              <a:ext uri="{FF2B5EF4-FFF2-40B4-BE49-F238E27FC236}">
                <a16:creationId xmlns:a16="http://schemas.microsoft.com/office/drawing/2014/main" id="{BD698833-5644-128F-3781-81F4688F9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A9E126F6-C35D-6EC7-C77D-4614990BC098}"/>
              </a:ext>
            </a:extLst>
          </p:cNvPr>
          <p:cNvSpPr>
            <a:spLocks noGrp="1"/>
          </p:cNvSpPr>
          <p:nvPr>
            <p:ph type="ctrTitle"/>
          </p:nvPr>
        </p:nvSpPr>
        <p:spPr>
          <a:xfrm>
            <a:off x="699714" y="353160"/>
            <a:ext cx="7091300" cy="898581"/>
          </a:xfrm>
        </p:spPr>
        <p:txBody>
          <a:bodyPr anchor="ctr">
            <a:normAutofit fontScale="90000"/>
          </a:bodyPr>
          <a:lstStyle/>
          <a:p>
            <a:pPr algn="l"/>
            <a:r>
              <a:rPr lang="en-GB" sz="3600" dirty="0">
                <a:solidFill>
                  <a:srgbClr val="FFFFFF"/>
                </a:solidFill>
              </a:rPr>
              <a:t>What are the Benefits of Gene Therapy?</a:t>
            </a:r>
          </a:p>
        </p:txBody>
      </p:sp>
      <p:pic>
        <p:nvPicPr>
          <p:cNvPr id="4" name="Content Placeholder 3">
            <a:extLst>
              <a:ext uri="{FF2B5EF4-FFF2-40B4-BE49-F238E27FC236}">
                <a16:creationId xmlns:a16="http://schemas.microsoft.com/office/drawing/2014/main" id="{B20AF176-CA84-A6E7-DC2D-B59149A7F8F4}"/>
              </a:ext>
            </a:extLst>
          </p:cNvPr>
          <p:cNvPicPr>
            <a:picLocks noChangeAspect="1"/>
          </p:cNvPicPr>
          <p:nvPr/>
        </p:nvPicPr>
        <p:blipFill>
          <a:blip r:embed="rId3"/>
          <a:stretch>
            <a:fillRect/>
          </a:stretch>
        </p:blipFill>
        <p:spPr>
          <a:xfrm>
            <a:off x="8253979" y="244885"/>
            <a:ext cx="3812898" cy="1086676"/>
          </a:xfrm>
          <a:prstGeom prst="rect">
            <a:avLst/>
          </a:prstGeom>
        </p:spPr>
      </p:pic>
      <p:sp>
        <p:nvSpPr>
          <p:cNvPr id="3" name="TextBox 2">
            <a:extLst>
              <a:ext uri="{FF2B5EF4-FFF2-40B4-BE49-F238E27FC236}">
                <a16:creationId xmlns:a16="http://schemas.microsoft.com/office/drawing/2014/main" id="{310D3038-1317-CA5A-3751-69D1E6B703A3}"/>
              </a:ext>
            </a:extLst>
          </p:cNvPr>
          <p:cNvSpPr txBox="1"/>
          <p:nvPr/>
        </p:nvSpPr>
        <p:spPr>
          <a:xfrm>
            <a:off x="532481" y="1683735"/>
            <a:ext cx="11127037" cy="5755422"/>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rPr>
              <a:t>Most people who had gene therapy on the clinical trial did not have crises after treatment</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C00000"/>
                </a:solidFill>
                <a:effectLst/>
                <a:uLnTx/>
                <a:uFillTx/>
                <a:latin typeface="Aptos" panose="02110004020202020204"/>
                <a:ea typeface="+mn-ea"/>
                <a:cs typeface="+mn-cs"/>
              </a:rPr>
              <a:t>     -    43/45 people had no pain for at least 12 months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C00000"/>
                </a:solidFill>
                <a:effectLst/>
                <a:uLnTx/>
                <a:uFillTx/>
                <a:latin typeface="Aptos" panose="02110004020202020204"/>
                <a:ea typeface="+mn-ea"/>
                <a:cs typeface="+mn-cs"/>
              </a:rPr>
              <a:t>     -   45/45 people had at 12 months + out of hospital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C00000"/>
                </a:solidFill>
                <a:effectLst/>
                <a:uLnTx/>
                <a:uFillTx/>
                <a:latin typeface="Aptos" panose="02110004020202020204"/>
                <a:ea typeface="+mn-ea"/>
                <a:cs typeface="+mn-cs"/>
              </a:rPr>
              <a:t>     -   After treatment crises might still happen especially with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C00000"/>
                </a:solidFill>
                <a:effectLst/>
                <a:uLnTx/>
                <a:uFillTx/>
                <a:latin typeface="Aptos" panose="02110004020202020204"/>
                <a:ea typeface="+mn-ea"/>
                <a:cs typeface="+mn-cs"/>
              </a:rPr>
              <a:t>          triggers such as infection or surgery</a:t>
            </a:r>
          </a:p>
          <a:p>
            <a:pPr marL="457200" marR="0" lvl="0" indent="-457200" algn="l" defTabSz="914400" rtl="0" eaLnBrk="1" fontAlgn="auto" latinLnBrk="0" hangingPunct="1">
              <a:lnSpc>
                <a:spcPct val="100000"/>
              </a:lnSpc>
              <a:spcBef>
                <a:spcPts val="0"/>
              </a:spcBef>
              <a:spcAft>
                <a:spcPts val="0"/>
              </a:spcAft>
              <a:buClrTx/>
              <a:buSzTx/>
              <a:buFontTx/>
              <a:buChar char="-"/>
              <a:tabLst/>
              <a:defRPr/>
            </a:pPr>
            <a:endParaRPr kumimoji="0" lang="en-GB" sz="800" b="0" i="1" u="none" strike="noStrike" kern="1200" cap="none" spc="0" normalizeH="0" baseline="0" noProof="0" dirty="0">
              <a:ln>
                <a:noFill/>
              </a:ln>
              <a:solidFill>
                <a:prstClr val="black"/>
              </a:solidFill>
              <a:effectLst/>
              <a:uLnTx/>
              <a:uFillTx/>
              <a:latin typeface="Aptos" panose="0211000402020202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rPr>
              <a:t>One-off treatment with probably long-term effect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1" u="none" strike="noStrike" kern="1200" cap="none" spc="0" normalizeH="0" baseline="0" noProof="0" dirty="0">
                <a:ln>
                  <a:noFill/>
                </a:ln>
                <a:solidFill>
                  <a:srgbClr val="FF0000"/>
                </a:solidFill>
                <a:effectLst/>
                <a:uLnTx/>
                <a:uFillTx/>
                <a:latin typeface="Aptos" panose="02110004020202020204"/>
                <a:ea typeface="+mn-ea"/>
                <a:cs typeface="+mn-cs"/>
              </a:rPr>
              <a:t>CLIMB SCD-121 and CLIMB-131 clinical trials</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3200" b="0" i="1"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63BA0742-2DD3-91B9-6A16-9B09B1A6F7A5}"/>
              </a:ext>
            </a:extLst>
          </p:cNvPr>
          <p:cNvSpPr txBox="1"/>
          <p:nvPr/>
        </p:nvSpPr>
        <p:spPr>
          <a:xfrm>
            <a:off x="10163908" y="6488668"/>
            <a:ext cx="220862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Vertex, EHA 2025</a:t>
            </a:r>
          </a:p>
        </p:txBody>
      </p:sp>
    </p:spTree>
    <p:extLst>
      <p:ext uri="{BB962C8B-B14F-4D97-AF65-F5344CB8AC3E}">
        <p14:creationId xmlns:p14="http://schemas.microsoft.com/office/powerpoint/2010/main" val="397108485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369D973-81EF-E5B4-5EC8-4D8B621D79D2}"/>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4F8C6FC-23D1-9FC7-C679-14D0CB6D0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16145102-581A-0C83-8A39-ED06601C79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632FEE16-545F-8907-DC2B-E6FCFC4E8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D343B4E5-E02C-9DAE-A4CA-D6C2A93BB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3" name="Rectangle 22">
            <a:extLst>
              <a:ext uri="{FF2B5EF4-FFF2-40B4-BE49-F238E27FC236}">
                <a16:creationId xmlns:a16="http://schemas.microsoft.com/office/drawing/2014/main" id="{D0A864E1-B73A-E872-9B58-28437B7D70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C2DB4C4B-95C9-8C2A-8C74-D25D05F1EF65}"/>
              </a:ext>
            </a:extLst>
          </p:cNvPr>
          <p:cNvSpPr>
            <a:spLocks noGrp="1"/>
          </p:cNvSpPr>
          <p:nvPr>
            <p:ph type="ctrTitle"/>
          </p:nvPr>
        </p:nvSpPr>
        <p:spPr>
          <a:xfrm>
            <a:off x="699714" y="353160"/>
            <a:ext cx="7304020" cy="898581"/>
          </a:xfrm>
        </p:spPr>
        <p:txBody>
          <a:bodyPr anchor="ctr">
            <a:normAutofit fontScale="90000"/>
          </a:bodyPr>
          <a:lstStyle/>
          <a:p>
            <a:pPr algn="l"/>
            <a:r>
              <a:rPr lang="en-GB" sz="3600" dirty="0">
                <a:solidFill>
                  <a:srgbClr val="FFFFFF"/>
                </a:solidFill>
              </a:rPr>
              <a:t>What are the Downsides of Gene Therapy?</a:t>
            </a:r>
          </a:p>
        </p:txBody>
      </p:sp>
      <p:pic>
        <p:nvPicPr>
          <p:cNvPr id="4" name="Content Placeholder 3">
            <a:extLst>
              <a:ext uri="{FF2B5EF4-FFF2-40B4-BE49-F238E27FC236}">
                <a16:creationId xmlns:a16="http://schemas.microsoft.com/office/drawing/2014/main" id="{F7411159-5BE8-6037-53B5-6DC996080C8D}"/>
              </a:ext>
            </a:extLst>
          </p:cNvPr>
          <p:cNvPicPr>
            <a:picLocks noChangeAspect="1"/>
          </p:cNvPicPr>
          <p:nvPr/>
        </p:nvPicPr>
        <p:blipFill>
          <a:blip r:embed="rId3"/>
          <a:stretch>
            <a:fillRect/>
          </a:stretch>
        </p:blipFill>
        <p:spPr>
          <a:xfrm>
            <a:off x="8253979" y="244885"/>
            <a:ext cx="3812898" cy="1086676"/>
          </a:xfrm>
          <a:prstGeom prst="rect">
            <a:avLst/>
          </a:prstGeom>
        </p:spPr>
      </p:pic>
      <p:sp>
        <p:nvSpPr>
          <p:cNvPr id="3" name="TextBox 2">
            <a:extLst>
              <a:ext uri="{FF2B5EF4-FFF2-40B4-BE49-F238E27FC236}">
                <a16:creationId xmlns:a16="http://schemas.microsoft.com/office/drawing/2014/main" id="{2493A4FA-ABA5-1D05-B1AB-11C072354B23}"/>
              </a:ext>
            </a:extLst>
          </p:cNvPr>
          <p:cNvSpPr txBox="1"/>
          <p:nvPr/>
        </p:nvSpPr>
        <p:spPr>
          <a:xfrm>
            <a:off x="532481" y="1603915"/>
            <a:ext cx="11762682" cy="6863417"/>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rPr>
              <a:t>Strong chemotherapy </a:t>
            </a:r>
          </a:p>
          <a:p>
            <a:pPr marL="971550" marR="0" lvl="1" indent="-5143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3200" b="0" i="0" u="none" strike="noStrike" kern="1200" cap="none" spc="0" normalizeH="0" baseline="0" noProof="0" dirty="0">
                <a:ln>
                  <a:noFill/>
                </a:ln>
                <a:solidFill>
                  <a:srgbClr val="C00000"/>
                </a:solidFill>
                <a:effectLst/>
                <a:uLnTx/>
                <a:uFillTx/>
                <a:latin typeface="Aptos" panose="02110004020202020204"/>
                <a:ea typeface="+mn-ea"/>
                <a:cs typeface="+mn-cs"/>
              </a:rPr>
              <a:t>Time in hospital, sometimes long recovery</a:t>
            </a:r>
          </a:p>
          <a:p>
            <a:pPr marL="1028700" marR="0" lvl="1"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3200" b="0" i="0" u="none" strike="noStrike" kern="1200" cap="none" spc="0" normalizeH="0" baseline="0" noProof="0" dirty="0">
                <a:ln>
                  <a:noFill/>
                </a:ln>
                <a:solidFill>
                  <a:srgbClr val="C00000"/>
                </a:solidFill>
                <a:effectLst/>
                <a:uLnTx/>
                <a:uFillTx/>
                <a:latin typeface="Aptos" panose="02110004020202020204"/>
                <a:ea typeface="+mn-ea"/>
                <a:cs typeface="+mn-cs"/>
              </a:rPr>
              <a:t>Risk of damage to organs / life-threatening complications</a:t>
            </a:r>
          </a:p>
          <a:p>
            <a:pPr marL="1028700" marR="0" lvl="1"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3200" b="0" i="0" u="none" strike="noStrike" kern="1200" cap="none" spc="0" normalizeH="0" baseline="0" noProof="0" dirty="0">
                <a:ln>
                  <a:noFill/>
                </a:ln>
                <a:solidFill>
                  <a:srgbClr val="C00000"/>
                </a:solidFill>
                <a:effectLst/>
                <a:uLnTx/>
                <a:uFillTx/>
                <a:latin typeface="Aptos" panose="02110004020202020204"/>
                <a:ea typeface="+mn-ea"/>
                <a:cs typeface="+mn-cs"/>
              </a:rPr>
              <a:t>Affects fertility (options available to help)</a:t>
            </a:r>
          </a:p>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rPr>
              <a:t>Only currently available for age 12 years + (Clinical trial looking at treatment for younger children)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rPr>
              <a:t>First person treated 6 years ago – we don’t have long term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rPr>
              <a:t>     data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3200" b="0" i="1"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83613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1678D6D-873D-E089-CD92-C8664E062A56}"/>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30B509E-1105-9D78-6E14-17A0FEC4CA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D42B2EDB-0D9A-9C90-0241-2EA5503D55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ACC4C20B-818D-B8AD-74EE-4E68FFC71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72C536A1-7A2E-9D78-3ECB-817B7EAD0A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3" name="Rectangle 22">
            <a:extLst>
              <a:ext uri="{FF2B5EF4-FFF2-40B4-BE49-F238E27FC236}">
                <a16:creationId xmlns:a16="http://schemas.microsoft.com/office/drawing/2014/main" id="{183163E4-961D-5937-AD10-45C9F345F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D12DFFAA-E73C-3353-8225-B579F64EA237}"/>
              </a:ext>
            </a:extLst>
          </p:cNvPr>
          <p:cNvSpPr>
            <a:spLocks noGrp="1"/>
          </p:cNvSpPr>
          <p:nvPr>
            <p:ph type="ctrTitle"/>
          </p:nvPr>
        </p:nvSpPr>
        <p:spPr>
          <a:xfrm>
            <a:off x="699714" y="353160"/>
            <a:ext cx="7091300" cy="898581"/>
          </a:xfrm>
        </p:spPr>
        <p:txBody>
          <a:bodyPr anchor="ctr">
            <a:normAutofit/>
          </a:bodyPr>
          <a:lstStyle/>
          <a:p>
            <a:pPr algn="l"/>
            <a:br>
              <a:rPr lang="en-GB" sz="2800" dirty="0">
                <a:solidFill>
                  <a:srgbClr val="FFFFFF"/>
                </a:solidFill>
              </a:rPr>
            </a:br>
            <a:endParaRPr lang="en-GB" sz="2800" dirty="0">
              <a:solidFill>
                <a:srgbClr val="FFFFFF"/>
              </a:solidFill>
            </a:endParaRPr>
          </a:p>
        </p:txBody>
      </p:sp>
      <p:pic>
        <p:nvPicPr>
          <p:cNvPr id="4" name="Content Placeholder 3">
            <a:extLst>
              <a:ext uri="{FF2B5EF4-FFF2-40B4-BE49-F238E27FC236}">
                <a16:creationId xmlns:a16="http://schemas.microsoft.com/office/drawing/2014/main" id="{52574C6B-1409-6921-B78F-A390D034EDEC}"/>
              </a:ext>
            </a:extLst>
          </p:cNvPr>
          <p:cNvPicPr>
            <a:picLocks noChangeAspect="1"/>
          </p:cNvPicPr>
          <p:nvPr/>
        </p:nvPicPr>
        <p:blipFill>
          <a:blip r:embed="rId3"/>
          <a:stretch>
            <a:fillRect/>
          </a:stretch>
        </p:blipFill>
        <p:spPr>
          <a:xfrm>
            <a:off x="8253979" y="244885"/>
            <a:ext cx="3812898" cy="1086676"/>
          </a:xfrm>
          <a:prstGeom prst="rect">
            <a:avLst/>
          </a:prstGeom>
        </p:spPr>
      </p:pic>
      <p:sp>
        <p:nvSpPr>
          <p:cNvPr id="16" name="TextBox 15">
            <a:extLst>
              <a:ext uri="{FF2B5EF4-FFF2-40B4-BE49-F238E27FC236}">
                <a16:creationId xmlns:a16="http://schemas.microsoft.com/office/drawing/2014/main" id="{A8B752D9-CCDF-A086-410C-A327E6259CBB}"/>
              </a:ext>
            </a:extLst>
          </p:cNvPr>
          <p:cNvSpPr txBox="1"/>
          <p:nvPr/>
        </p:nvSpPr>
        <p:spPr>
          <a:xfrm>
            <a:off x="3048000" y="2415554"/>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5" name="TextBox 4">
            <a:extLst>
              <a:ext uri="{FF2B5EF4-FFF2-40B4-BE49-F238E27FC236}">
                <a16:creationId xmlns:a16="http://schemas.microsoft.com/office/drawing/2014/main" id="{8999504A-268E-796C-B6AD-6B1BDF172E01}"/>
              </a:ext>
            </a:extLst>
          </p:cNvPr>
          <p:cNvSpPr txBox="1"/>
          <p:nvPr/>
        </p:nvSpPr>
        <p:spPr>
          <a:xfrm>
            <a:off x="810104" y="451772"/>
            <a:ext cx="6097904"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Aptos Display" panose="02110004020202020204"/>
                <a:ea typeface="+mn-ea"/>
                <a:cs typeface="+mn-cs"/>
              </a:rPr>
              <a:t>Christobel’s </a:t>
            </a:r>
            <a:r>
              <a:rPr kumimoji="0" lang="en-GB" sz="3200" b="0" i="0" u="none" strike="noStrike" kern="1200" cap="none" spc="0" normalizeH="0" baseline="0" noProof="0" dirty="0">
                <a:ln>
                  <a:noFill/>
                </a:ln>
                <a:solidFill>
                  <a:prstClr val="white"/>
                </a:solidFill>
                <a:effectLst/>
                <a:uLnTx/>
                <a:uFillTx/>
                <a:latin typeface="Aptos" panose="02110004020202020204"/>
                <a:ea typeface="+mn-ea"/>
                <a:cs typeface="+mn-cs"/>
              </a:rPr>
              <a:t>background and motivation</a:t>
            </a:r>
            <a:endParaRPr kumimoji="0" lang="en-GB" sz="3200" b="0" i="0" u="none" strike="noStrike" kern="1200" cap="none" spc="0" normalizeH="0" baseline="0" noProof="0" dirty="0">
              <a:ln>
                <a:noFill/>
              </a:ln>
              <a:solidFill>
                <a:prstClr val="white"/>
              </a:solidFill>
              <a:effectLst/>
              <a:uLnTx/>
              <a:uFillTx/>
              <a:latin typeface="Aptos Display" panose="02110004020202020204"/>
              <a:ea typeface="+mn-ea"/>
              <a:cs typeface="+mn-cs"/>
            </a:endParaRPr>
          </a:p>
        </p:txBody>
      </p:sp>
      <p:pic>
        <p:nvPicPr>
          <p:cNvPr id="6" name="Picture 5" descr="A person smiling at camera">
            <a:extLst>
              <a:ext uri="{FF2B5EF4-FFF2-40B4-BE49-F238E27FC236}">
                <a16:creationId xmlns:a16="http://schemas.microsoft.com/office/drawing/2014/main" id="{F83E1ED5-FAFB-81AA-F505-BBBB035E18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957" y="1627602"/>
            <a:ext cx="4344370" cy="3561343"/>
          </a:xfrm>
          <a:prstGeom prst="rect">
            <a:avLst/>
          </a:prstGeom>
        </p:spPr>
      </p:pic>
      <p:sp>
        <p:nvSpPr>
          <p:cNvPr id="7" name="TextBox 6">
            <a:extLst>
              <a:ext uri="{FF2B5EF4-FFF2-40B4-BE49-F238E27FC236}">
                <a16:creationId xmlns:a16="http://schemas.microsoft.com/office/drawing/2014/main" id="{48BA8289-6921-930D-CBC1-94512CCDFD0B}"/>
              </a:ext>
            </a:extLst>
          </p:cNvPr>
          <p:cNvSpPr txBox="1"/>
          <p:nvPr/>
        </p:nvSpPr>
        <p:spPr>
          <a:xfrm>
            <a:off x="4676996" y="1697246"/>
            <a:ext cx="7210204" cy="40934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rPr>
              <a:t>Daughter, sister, friend, Healthcare Support Worker, and Deputy Chair for Patient Representation at NE&amp;Y HCC.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rPr>
              <a:t>Diagnosed with sickle cell </a:t>
            </a:r>
            <a:r>
              <a:rPr kumimoji="0" lang="en-GB" sz="2000" b="0" i="0" u="none" strike="noStrike" kern="1200" cap="none" spc="0" normalizeH="0" baseline="0" noProof="0" dirty="0" err="1">
                <a:ln>
                  <a:noFill/>
                </a:ln>
                <a:solidFill>
                  <a:prstClr val="black"/>
                </a:solidFill>
                <a:effectLst/>
                <a:uLnTx/>
                <a:uFillTx/>
                <a:latin typeface="Aptos" panose="02110004020202020204"/>
                <a:ea typeface="+mn-ea"/>
                <a:cs typeface="+mn-cs"/>
              </a:rPr>
              <a:t>anemia</a:t>
            </a:r>
            <a:r>
              <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rPr>
              <a:t> at birth, I’ve faced chronic pain, multiple hospital stays, blood transfusions, and thigh ulcers. A </a:t>
            </a:r>
            <a:r>
              <a:rPr kumimoji="0" lang="en-GB" sz="2000" b="0" i="0" u="none" strike="noStrike" kern="1200" cap="none" spc="0" normalizeH="0" baseline="0" noProof="0" dirty="0" err="1">
                <a:ln>
                  <a:noFill/>
                </a:ln>
                <a:solidFill>
                  <a:prstClr val="black"/>
                </a:solidFill>
                <a:effectLst/>
                <a:uLnTx/>
                <a:uFillTx/>
                <a:latin typeface="Aptos" panose="02110004020202020204"/>
                <a:ea typeface="+mn-ea"/>
                <a:cs typeface="+mn-cs"/>
              </a:rPr>
              <a:t>portacath</a:t>
            </a:r>
            <a:r>
              <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rPr>
              <a:t> helps ease treatment challenges. Living with sickle cell is a constant physical, mental and emotional battle, often made harder by not being believed.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rPr>
              <a:t>I’m committed to advocating for compassionate, patient-</a:t>
            </a:r>
            <a:r>
              <a:rPr kumimoji="0" lang="en-GB" sz="2000" b="0" i="0" u="none" strike="noStrike" kern="1200" cap="none" spc="0" normalizeH="0" baseline="0" noProof="0" dirty="0" err="1">
                <a:ln>
                  <a:noFill/>
                </a:ln>
                <a:solidFill>
                  <a:prstClr val="black"/>
                </a:solidFill>
                <a:effectLst/>
                <a:uLnTx/>
                <a:uFillTx/>
                <a:latin typeface="Aptos" panose="02110004020202020204"/>
                <a:ea typeface="+mn-ea"/>
                <a:cs typeface="+mn-cs"/>
              </a:rPr>
              <a:t>centered</a:t>
            </a:r>
            <a:r>
              <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rPr>
              <a:t> care. Through my lived experience, I strive to ensure everyone with a haemoglobin disorder is heard, respected, and valued ,in the Northeast &amp; Yorkshire and beyond</a:t>
            </a:r>
          </a:p>
        </p:txBody>
      </p:sp>
    </p:spTree>
    <p:extLst>
      <p:ext uri="{BB962C8B-B14F-4D97-AF65-F5344CB8AC3E}">
        <p14:creationId xmlns:p14="http://schemas.microsoft.com/office/powerpoint/2010/main" val="97060900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B6F7C8E-646B-38D4-C494-236091C03D7C}"/>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0802ECD-A95C-6A3D-087A-67A0D6BB7C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A0926DE9-4A64-6F16-01D6-AD2899E74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694846CB-74A0-F70E-4F33-562EB0460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37989D1E-0F00-1DF2-1C1B-0F24D0457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3" name="Rectangle 22">
            <a:extLst>
              <a:ext uri="{FF2B5EF4-FFF2-40B4-BE49-F238E27FC236}">
                <a16:creationId xmlns:a16="http://schemas.microsoft.com/office/drawing/2014/main" id="{573088F1-7A31-A5E1-5E38-F2D60AA30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3C5158FE-CD72-FA64-D530-2CFEB1A1294A}"/>
              </a:ext>
            </a:extLst>
          </p:cNvPr>
          <p:cNvSpPr>
            <a:spLocks noGrp="1"/>
          </p:cNvSpPr>
          <p:nvPr>
            <p:ph type="ctrTitle"/>
          </p:nvPr>
        </p:nvSpPr>
        <p:spPr>
          <a:xfrm>
            <a:off x="699714" y="353160"/>
            <a:ext cx="7091300" cy="898581"/>
          </a:xfrm>
        </p:spPr>
        <p:txBody>
          <a:bodyPr anchor="ctr">
            <a:normAutofit/>
          </a:bodyPr>
          <a:lstStyle/>
          <a:p>
            <a:pPr algn="l"/>
            <a:r>
              <a:rPr lang="en-GB" sz="3600" dirty="0">
                <a:solidFill>
                  <a:srgbClr val="FFFFFF"/>
                </a:solidFill>
              </a:rPr>
              <a:t>Who Might be Offered Gene Therapy?</a:t>
            </a:r>
            <a:endParaRPr lang="en-GB" sz="4400" b="1" dirty="0">
              <a:solidFill>
                <a:srgbClr val="FF0000"/>
              </a:solidFill>
            </a:endParaRPr>
          </a:p>
        </p:txBody>
      </p:sp>
      <p:pic>
        <p:nvPicPr>
          <p:cNvPr id="4" name="Content Placeholder 3">
            <a:extLst>
              <a:ext uri="{FF2B5EF4-FFF2-40B4-BE49-F238E27FC236}">
                <a16:creationId xmlns:a16="http://schemas.microsoft.com/office/drawing/2014/main" id="{25FBE800-306A-073A-48BB-AE17C364D8D3}"/>
              </a:ext>
            </a:extLst>
          </p:cNvPr>
          <p:cNvPicPr>
            <a:picLocks noChangeAspect="1"/>
          </p:cNvPicPr>
          <p:nvPr/>
        </p:nvPicPr>
        <p:blipFill>
          <a:blip r:embed="rId3"/>
          <a:stretch>
            <a:fillRect/>
          </a:stretch>
        </p:blipFill>
        <p:spPr>
          <a:xfrm>
            <a:off x="8253979" y="244885"/>
            <a:ext cx="3812898" cy="1086676"/>
          </a:xfrm>
          <a:prstGeom prst="rect">
            <a:avLst/>
          </a:prstGeom>
        </p:spPr>
      </p:pic>
      <p:sp>
        <p:nvSpPr>
          <p:cNvPr id="3" name="TextBox 2">
            <a:extLst>
              <a:ext uri="{FF2B5EF4-FFF2-40B4-BE49-F238E27FC236}">
                <a16:creationId xmlns:a16="http://schemas.microsoft.com/office/drawing/2014/main" id="{6D60EE5E-31C9-6D67-BD92-AF9894D6C67C}"/>
              </a:ext>
            </a:extLst>
          </p:cNvPr>
          <p:cNvSpPr txBox="1"/>
          <p:nvPr/>
        </p:nvSpPr>
        <p:spPr>
          <a:xfrm>
            <a:off x="532481" y="1683735"/>
            <a:ext cx="11127037" cy="550920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rPr>
              <a:t>Severe sickle cell disorder: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C00000"/>
                </a:solidFill>
                <a:effectLst/>
                <a:uLnTx/>
                <a:uFillTx/>
                <a:latin typeface="Aptos" panose="02110004020202020204"/>
                <a:ea typeface="+mn-ea"/>
                <a:cs typeface="+mn-cs"/>
              </a:rPr>
              <a:t>      - Frequent crises needing medical attention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C00000"/>
                </a:solidFill>
                <a:effectLst/>
                <a:uLnTx/>
                <a:uFillTx/>
                <a:latin typeface="Aptos" panose="02110004020202020204"/>
                <a:ea typeface="+mn-ea"/>
                <a:cs typeface="+mn-cs"/>
              </a:rPr>
              <a:t>         (2 or more per year for 2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C00000"/>
              </a:solidFill>
              <a:effectLst/>
              <a:uLnTx/>
              <a:uFillTx/>
              <a:latin typeface="Aptos" panose="0211000402020202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rPr>
              <a:t>No matched family donor</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rPr>
              <a:t>Age 12+ (for older adults needs careful consideration)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FF0000"/>
                </a:solidFill>
                <a:effectLst/>
                <a:uLnTx/>
                <a:uFillTx/>
                <a:latin typeface="Aptos" panose="02110004020202020204"/>
                <a:ea typeface="+mn-ea"/>
                <a:cs typeface="+mn-cs"/>
              </a:rPr>
              <a:t>Gene therapy treatment currently delivered in Manchester for North of England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3200" b="0" i="0" u="none" strike="noStrike" kern="1200" cap="none" spc="0" normalizeH="0" baseline="0" noProof="0" dirty="0">
              <a:ln>
                <a:noFill/>
              </a:ln>
              <a:solidFill>
                <a:srgbClr val="C00000"/>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9546633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3AF25D3-353B-23E4-7A8F-B427502DBB08}"/>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ADB2873-FDAC-8913-4F23-0F83325DA2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5667C5B8-7790-96D2-DED9-A0566F961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DAADD184-DFA3-F8CD-D479-6EB473001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F88D2C1D-B047-B6A8-EDFF-D298D0D40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3" name="Rectangle 22">
            <a:extLst>
              <a:ext uri="{FF2B5EF4-FFF2-40B4-BE49-F238E27FC236}">
                <a16:creationId xmlns:a16="http://schemas.microsoft.com/office/drawing/2014/main" id="{20BABEDF-5C5E-07BC-9AA9-AE2211A5C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D83066B6-F951-D1AF-1B9A-350615869C84}"/>
              </a:ext>
            </a:extLst>
          </p:cNvPr>
          <p:cNvSpPr>
            <a:spLocks noGrp="1"/>
          </p:cNvSpPr>
          <p:nvPr>
            <p:ph type="ctrTitle"/>
          </p:nvPr>
        </p:nvSpPr>
        <p:spPr>
          <a:xfrm>
            <a:off x="532481" y="361145"/>
            <a:ext cx="7429141" cy="898581"/>
          </a:xfrm>
        </p:spPr>
        <p:txBody>
          <a:bodyPr anchor="ctr">
            <a:normAutofit fontScale="90000"/>
          </a:bodyPr>
          <a:lstStyle/>
          <a:p>
            <a:pPr algn="l"/>
            <a:r>
              <a:rPr lang="en-GB" sz="3600" dirty="0">
                <a:solidFill>
                  <a:srgbClr val="FFFFFF"/>
                </a:solidFill>
              </a:rPr>
              <a:t>Where Can I Find More Information about Bone Marrow Transplant and Gene Therapy?</a:t>
            </a:r>
          </a:p>
        </p:txBody>
      </p:sp>
      <p:pic>
        <p:nvPicPr>
          <p:cNvPr id="4" name="Content Placeholder 3">
            <a:extLst>
              <a:ext uri="{FF2B5EF4-FFF2-40B4-BE49-F238E27FC236}">
                <a16:creationId xmlns:a16="http://schemas.microsoft.com/office/drawing/2014/main" id="{4A5C2512-0FD9-B546-8652-BBF4638AB666}"/>
              </a:ext>
            </a:extLst>
          </p:cNvPr>
          <p:cNvPicPr>
            <a:picLocks noChangeAspect="1"/>
          </p:cNvPicPr>
          <p:nvPr/>
        </p:nvPicPr>
        <p:blipFill>
          <a:blip r:embed="rId3"/>
          <a:stretch>
            <a:fillRect/>
          </a:stretch>
        </p:blipFill>
        <p:spPr>
          <a:xfrm>
            <a:off x="8253979" y="244885"/>
            <a:ext cx="3812898" cy="1086676"/>
          </a:xfrm>
          <a:prstGeom prst="rect">
            <a:avLst/>
          </a:prstGeom>
        </p:spPr>
      </p:pic>
      <p:sp>
        <p:nvSpPr>
          <p:cNvPr id="3" name="TextBox 2">
            <a:extLst>
              <a:ext uri="{FF2B5EF4-FFF2-40B4-BE49-F238E27FC236}">
                <a16:creationId xmlns:a16="http://schemas.microsoft.com/office/drawing/2014/main" id="{C6D3E396-ACF0-7227-45B5-3C9A21E36470}"/>
              </a:ext>
            </a:extLst>
          </p:cNvPr>
          <p:cNvSpPr txBox="1"/>
          <p:nvPr/>
        </p:nvSpPr>
        <p:spPr>
          <a:xfrm>
            <a:off x="532481" y="1683735"/>
            <a:ext cx="11127037" cy="1569660"/>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3200" b="0" i="1"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5" name="Picture 2" descr="Charity rebrands – Barnardo's, Anthony Nolan &amp; Siobhan's Trust announce ...">
            <a:extLst>
              <a:ext uri="{FF2B5EF4-FFF2-40B4-BE49-F238E27FC236}">
                <a16:creationId xmlns:a16="http://schemas.microsoft.com/office/drawing/2014/main" id="{F8734F1E-C5EF-111A-AFF3-5DFC5FAC1D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311029"/>
            <a:ext cx="4303423" cy="25712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D9892CC-583D-B2DD-751A-F642B5BE63C9}"/>
              </a:ext>
            </a:extLst>
          </p:cNvPr>
          <p:cNvPicPr>
            <a:picLocks noChangeAspect="1"/>
          </p:cNvPicPr>
          <p:nvPr/>
        </p:nvPicPr>
        <p:blipFill>
          <a:blip r:embed="rId5"/>
          <a:srcRect l="50963" t="35277" r="8772" b="24815"/>
          <a:stretch>
            <a:fillRect/>
          </a:stretch>
        </p:blipFill>
        <p:spPr>
          <a:xfrm>
            <a:off x="4659441" y="4394741"/>
            <a:ext cx="3963460" cy="2268593"/>
          </a:xfrm>
          <a:prstGeom prst="rect">
            <a:avLst/>
          </a:prstGeom>
        </p:spPr>
      </p:pic>
      <p:pic>
        <p:nvPicPr>
          <p:cNvPr id="10" name="Picture 9">
            <a:extLst>
              <a:ext uri="{FF2B5EF4-FFF2-40B4-BE49-F238E27FC236}">
                <a16:creationId xmlns:a16="http://schemas.microsoft.com/office/drawing/2014/main" id="{05283AB5-2AFB-D7E4-FC35-5EBB0A873A28}"/>
              </a:ext>
            </a:extLst>
          </p:cNvPr>
          <p:cNvPicPr>
            <a:picLocks noChangeAspect="1"/>
          </p:cNvPicPr>
          <p:nvPr/>
        </p:nvPicPr>
        <p:blipFill>
          <a:blip r:embed="rId6"/>
          <a:srcRect l="61782" t="12148" r="14227" b="18154"/>
          <a:stretch>
            <a:fillRect/>
          </a:stretch>
        </p:blipFill>
        <p:spPr>
          <a:xfrm>
            <a:off x="8978919" y="1665262"/>
            <a:ext cx="3042163" cy="5103922"/>
          </a:xfrm>
          <a:prstGeom prst="rect">
            <a:avLst/>
          </a:prstGeom>
        </p:spPr>
      </p:pic>
      <p:pic>
        <p:nvPicPr>
          <p:cNvPr id="2050" name="Picture 2" descr="Two cartoon stickman, stick figure man, dialogue, speaking people icon ...">
            <a:extLst>
              <a:ext uri="{FF2B5EF4-FFF2-40B4-BE49-F238E27FC236}">
                <a16:creationId xmlns:a16="http://schemas.microsoft.com/office/drawing/2014/main" id="{1CB99F04-DA58-03E8-B394-797312B42AF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1158" t="3050" r="9393" b="4942"/>
          <a:stretch>
            <a:fillRect/>
          </a:stretch>
        </p:blipFill>
        <p:spPr bwMode="auto">
          <a:xfrm>
            <a:off x="170917" y="1649146"/>
            <a:ext cx="4734018" cy="256031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A99CED7-E8AE-48FC-ADD8-31580F89D36A}"/>
              </a:ext>
            </a:extLst>
          </p:cNvPr>
          <p:cNvSpPr txBox="1"/>
          <p:nvPr/>
        </p:nvSpPr>
        <p:spPr>
          <a:xfrm>
            <a:off x="33163" y="3455708"/>
            <a:ext cx="200268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ptos" panose="02110004020202020204"/>
                <a:ea typeface="+mn-ea"/>
                <a:cs typeface="+mn-cs"/>
              </a:rPr>
              <a:t>Healthcare Team</a:t>
            </a:r>
          </a:p>
        </p:txBody>
      </p:sp>
      <p:pic>
        <p:nvPicPr>
          <p:cNvPr id="9" name="Picture 8">
            <a:extLst>
              <a:ext uri="{FF2B5EF4-FFF2-40B4-BE49-F238E27FC236}">
                <a16:creationId xmlns:a16="http://schemas.microsoft.com/office/drawing/2014/main" id="{E6677B23-DC76-74EE-3821-7BA28F41EDA9}"/>
              </a:ext>
            </a:extLst>
          </p:cNvPr>
          <p:cNvPicPr>
            <a:picLocks noChangeAspect="1"/>
          </p:cNvPicPr>
          <p:nvPr/>
        </p:nvPicPr>
        <p:blipFill>
          <a:blip r:embed="rId8"/>
          <a:stretch>
            <a:fillRect/>
          </a:stretch>
        </p:blipFill>
        <p:spPr>
          <a:xfrm>
            <a:off x="4904935" y="1739671"/>
            <a:ext cx="3568890" cy="2379260"/>
          </a:xfrm>
          <a:prstGeom prst="rect">
            <a:avLst/>
          </a:prstGeom>
        </p:spPr>
      </p:pic>
    </p:spTree>
    <p:extLst>
      <p:ext uri="{BB962C8B-B14F-4D97-AF65-F5344CB8AC3E}">
        <p14:creationId xmlns:p14="http://schemas.microsoft.com/office/powerpoint/2010/main" val="397151731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920565-47F6-BBF7-DA9F-ED85D5A29D82}"/>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F9D86C49-36AD-FC98-4B7C-3C68E9AF3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CE08E9BB-2605-2451-21F7-9F83C3198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E9A98481-A99B-6F2A-689F-44141B5C42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1437E954-AC9A-0969-34BB-F3DA2F3A39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3" name="Rectangle 22">
            <a:extLst>
              <a:ext uri="{FF2B5EF4-FFF2-40B4-BE49-F238E27FC236}">
                <a16:creationId xmlns:a16="http://schemas.microsoft.com/office/drawing/2014/main" id="{C37FB589-4B16-1539-A58F-3C0E0D68E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4" name="Content Placeholder 3">
            <a:extLst>
              <a:ext uri="{FF2B5EF4-FFF2-40B4-BE49-F238E27FC236}">
                <a16:creationId xmlns:a16="http://schemas.microsoft.com/office/drawing/2014/main" id="{0EA47EF4-4816-6FF2-53BC-E77D7589015F}"/>
              </a:ext>
            </a:extLst>
          </p:cNvPr>
          <p:cNvPicPr>
            <a:picLocks noChangeAspect="1"/>
          </p:cNvPicPr>
          <p:nvPr/>
        </p:nvPicPr>
        <p:blipFill>
          <a:blip r:embed="rId3"/>
          <a:stretch>
            <a:fillRect/>
          </a:stretch>
        </p:blipFill>
        <p:spPr>
          <a:xfrm>
            <a:off x="8253979" y="244885"/>
            <a:ext cx="3812898" cy="1086676"/>
          </a:xfrm>
          <a:prstGeom prst="rect">
            <a:avLst/>
          </a:prstGeom>
        </p:spPr>
      </p:pic>
      <p:sp>
        <p:nvSpPr>
          <p:cNvPr id="5" name="TextBox 4">
            <a:extLst>
              <a:ext uri="{FF2B5EF4-FFF2-40B4-BE49-F238E27FC236}">
                <a16:creationId xmlns:a16="http://schemas.microsoft.com/office/drawing/2014/main" id="{2E9F1F02-8A60-2F24-8CC9-D7246462D2D4}"/>
              </a:ext>
            </a:extLst>
          </p:cNvPr>
          <p:cNvSpPr txBox="1"/>
          <p:nvPr/>
        </p:nvSpPr>
        <p:spPr>
          <a:xfrm>
            <a:off x="490193" y="3108191"/>
            <a:ext cx="10774837"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prstClr val="black"/>
                </a:solidFill>
                <a:effectLst/>
                <a:uLnTx/>
                <a:uFillTx/>
                <a:latin typeface="Aptos" panose="02110004020202020204"/>
                <a:ea typeface="+mn-ea"/>
                <a:cs typeface="+mn-cs"/>
              </a:rPr>
              <a:t>Clinical Trials</a:t>
            </a:r>
          </a:p>
        </p:txBody>
      </p:sp>
    </p:spTree>
    <p:extLst>
      <p:ext uri="{BB962C8B-B14F-4D97-AF65-F5344CB8AC3E}">
        <p14:creationId xmlns:p14="http://schemas.microsoft.com/office/powerpoint/2010/main" val="101125418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FF425EC-ABB2-670B-8980-176EFDFD5D18}"/>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F60D159-80C2-F629-5BFE-9621D3877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6E57FBEF-30C0-2853-6BEA-4C0FABC55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E12FCBE0-205B-B555-DA94-E011F2C55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864206BF-2E01-1334-B8A6-186947F2E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3" name="Rectangle 22">
            <a:extLst>
              <a:ext uri="{FF2B5EF4-FFF2-40B4-BE49-F238E27FC236}">
                <a16:creationId xmlns:a16="http://schemas.microsoft.com/office/drawing/2014/main" id="{1983F84C-9CCD-BE15-AE81-FD4FB572C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8505B24F-AF96-8168-B538-79B96AED4EF1}"/>
              </a:ext>
            </a:extLst>
          </p:cNvPr>
          <p:cNvSpPr>
            <a:spLocks noGrp="1"/>
          </p:cNvSpPr>
          <p:nvPr>
            <p:ph type="ctrTitle"/>
          </p:nvPr>
        </p:nvSpPr>
        <p:spPr>
          <a:xfrm>
            <a:off x="699714" y="353160"/>
            <a:ext cx="7091300" cy="898581"/>
          </a:xfrm>
        </p:spPr>
        <p:txBody>
          <a:bodyPr anchor="ctr">
            <a:normAutofit fontScale="90000"/>
          </a:bodyPr>
          <a:lstStyle/>
          <a:p>
            <a:pPr algn="l"/>
            <a:r>
              <a:rPr lang="en-GB" sz="3600" dirty="0">
                <a:solidFill>
                  <a:srgbClr val="FFFFFF"/>
                </a:solidFill>
              </a:rPr>
              <a:t>Why do We Need Clinical Trials in Sickle Cell?</a:t>
            </a:r>
            <a:endParaRPr lang="en-GB" sz="4400" b="1" dirty="0">
              <a:solidFill>
                <a:srgbClr val="FF0000"/>
              </a:solidFill>
            </a:endParaRPr>
          </a:p>
        </p:txBody>
      </p:sp>
      <p:pic>
        <p:nvPicPr>
          <p:cNvPr id="4" name="Content Placeholder 3">
            <a:extLst>
              <a:ext uri="{FF2B5EF4-FFF2-40B4-BE49-F238E27FC236}">
                <a16:creationId xmlns:a16="http://schemas.microsoft.com/office/drawing/2014/main" id="{F1653B43-0CB0-10FD-7105-1489DDF6667E}"/>
              </a:ext>
            </a:extLst>
          </p:cNvPr>
          <p:cNvPicPr>
            <a:picLocks noChangeAspect="1"/>
          </p:cNvPicPr>
          <p:nvPr/>
        </p:nvPicPr>
        <p:blipFill>
          <a:blip r:embed="rId3"/>
          <a:stretch>
            <a:fillRect/>
          </a:stretch>
        </p:blipFill>
        <p:spPr>
          <a:xfrm>
            <a:off x="8253979" y="244885"/>
            <a:ext cx="3812898" cy="1086676"/>
          </a:xfrm>
          <a:prstGeom prst="rect">
            <a:avLst/>
          </a:prstGeom>
        </p:spPr>
      </p:pic>
      <p:sp>
        <p:nvSpPr>
          <p:cNvPr id="10" name="TextBox 9">
            <a:extLst>
              <a:ext uri="{FF2B5EF4-FFF2-40B4-BE49-F238E27FC236}">
                <a16:creationId xmlns:a16="http://schemas.microsoft.com/office/drawing/2014/main" id="{EE8FB2CB-EFE0-700C-CADE-7F1719A7C9EC}"/>
              </a:ext>
            </a:extLst>
          </p:cNvPr>
          <p:cNvSpPr txBox="1"/>
          <p:nvPr/>
        </p:nvSpPr>
        <p:spPr>
          <a:xfrm>
            <a:off x="532481" y="1603915"/>
            <a:ext cx="11127037" cy="7232749"/>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rPr>
              <a:t>We need more treatments for sickle cell:</a:t>
            </a:r>
          </a:p>
          <a:p>
            <a:pPr marL="971550" marR="0" lvl="1" indent="-5143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3200" b="0" i="0" u="none" strike="noStrike" kern="1200" cap="none" spc="0" normalizeH="0" baseline="0" noProof="0" dirty="0">
                <a:ln>
                  <a:noFill/>
                </a:ln>
                <a:solidFill>
                  <a:srgbClr val="C00000"/>
                </a:solidFill>
                <a:effectLst/>
                <a:uLnTx/>
                <a:uFillTx/>
                <a:latin typeface="Aptos" panose="02110004020202020204"/>
                <a:ea typeface="+mn-ea"/>
                <a:cs typeface="+mn-cs"/>
              </a:rPr>
              <a:t>Only 4 new treatments approved for sickle cell in the UK in over 20 years – 2 since withdrawn</a:t>
            </a:r>
          </a:p>
          <a:p>
            <a:pPr marL="971550" marR="0" lvl="1" indent="-5143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3200" b="0" i="0" u="none" strike="noStrike" kern="1200" cap="none" spc="0" normalizeH="0" baseline="0" noProof="0" dirty="0">
                <a:ln>
                  <a:noFill/>
                </a:ln>
                <a:solidFill>
                  <a:srgbClr val="C00000"/>
                </a:solidFill>
                <a:effectLst/>
                <a:uLnTx/>
                <a:uFillTx/>
                <a:latin typeface="Aptos" panose="02110004020202020204"/>
                <a:ea typeface="+mn-ea"/>
                <a:cs typeface="+mn-cs"/>
              </a:rPr>
              <a:t>Transplant and gene therapy are not right for everyone</a:t>
            </a:r>
          </a:p>
          <a:p>
            <a:pPr marL="971550" marR="0" lvl="1" indent="-5143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3200" b="0" i="0" u="none" strike="noStrike" kern="1200" cap="none" spc="0" normalizeH="0" baseline="0" noProof="0" dirty="0">
                <a:ln>
                  <a:noFill/>
                </a:ln>
                <a:solidFill>
                  <a:srgbClr val="C00000"/>
                </a:solidFill>
                <a:effectLst/>
                <a:uLnTx/>
                <a:uFillTx/>
                <a:latin typeface="Aptos" panose="02110004020202020204"/>
                <a:ea typeface="+mn-ea"/>
                <a:cs typeface="+mn-cs"/>
              </a:rPr>
              <a:t>More choices and better treatment options needed</a:t>
            </a:r>
          </a:p>
          <a:p>
            <a:pPr marL="971550" marR="0" lvl="1" indent="-5143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800" b="0" i="0" u="none" strike="noStrike" kern="1200" cap="none" spc="0" normalizeH="0" baseline="0" noProof="0" dirty="0">
              <a:ln>
                <a:noFill/>
              </a:ln>
              <a:solidFill>
                <a:srgbClr val="C00000"/>
              </a:solidFill>
              <a:effectLst/>
              <a:uLnTx/>
              <a:uFillTx/>
              <a:latin typeface="Aptos" panose="0211000402020202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rPr>
              <a:t>Clinical trials can offer access to new (experimental) treatments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rPr>
              <a:t>Clinical trials are the only way to gain more knowledge and better treatment options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3200" b="0" i="1"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653099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F95D395-E0AE-23AB-54AE-B6D22851D8D0}"/>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3" name="Rectangle 22">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76A7D9C2-EECA-362F-B700-703C6B67B68F}"/>
              </a:ext>
            </a:extLst>
          </p:cNvPr>
          <p:cNvSpPr>
            <a:spLocks noGrp="1"/>
          </p:cNvSpPr>
          <p:nvPr>
            <p:ph type="ctrTitle"/>
          </p:nvPr>
        </p:nvSpPr>
        <p:spPr>
          <a:xfrm>
            <a:off x="699714" y="353160"/>
            <a:ext cx="7091300" cy="898581"/>
          </a:xfrm>
        </p:spPr>
        <p:txBody>
          <a:bodyPr anchor="ctr">
            <a:normAutofit/>
          </a:bodyPr>
          <a:lstStyle/>
          <a:p>
            <a:pPr algn="l"/>
            <a:r>
              <a:rPr lang="en-GB" sz="2800" dirty="0">
                <a:solidFill>
                  <a:srgbClr val="FFFFFF"/>
                </a:solidFill>
              </a:rPr>
              <a:t>Clinical Trials in the NE&amp;Y Region</a:t>
            </a:r>
            <a:br>
              <a:rPr lang="en-GB" sz="2800" dirty="0">
                <a:solidFill>
                  <a:srgbClr val="FFFFFF"/>
                </a:solidFill>
              </a:rPr>
            </a:br>
            <a:r>
              <a:rPr lang="en-GB" sz="2700" dirty="0">
                <a:solidFill>
                  <a:schemeClr val="bg1"/>
                </a:solidFill>
              </a:rPr>
              <a:t>https://www.ney-hcc.co.uk/research-projects/</a:t>
            </a:r>
            <a:endParaRPr lang="en-GB" sz="2200" dirty="0">
              <a:solidFill>
                <a:schemeClr val="bg1"/>
              </a:solidFill>
            </a:endParaRPr>
          </a:p>
        </p:txBody>
      </p:sp>
      <p:pic>
        <p:nvPicPr>
          <p:cNvPr id="4" name="Content Placeholder 3">
            <a:extLst>
              <a:ext uri="{FF2B5EF4-FFF2-40B4-BE49-F238E27FC236}">
                <a16:creationId xmlns:a16="http://schemas.microsoft.com/office/drawing/2014/main" id="{900A8FC6-757D-481B-9396-E3261CBAEFD6}"/>
              </a:ext>
            </a:extLst>
          </p:cNvPr>
          <p:cNvPicPr>
            <a:picLocks noChangeAspect="1"/>
          </p:cNvPicPr>
          <p:nvPr/>
        </p:nvPicPr>
        <p:blipFill>
          <a:blip r:embed="rId3"/>
          <a:stretch>
            <a:fillRect/>
          </a:stretch>
        </p:blipFill>
        <p:spPr>
          <a:xfrm>
            <a:off x="8253979" y="244885"/>
            <a:ext cx="3812898" cy="1086676"/>
          </a:xfrm>
          <a:prstGeom prst="rect">
            <a:avLst/>
          </a:prstGeom>
        </p:spPr>
      </p:pic>
      <p:pic>
        <p:nvPicPr>
          <p:cNvPr id="5" name="Picture 4">
            <a:extLst>
              <a:ext uri="{FF2B5EF4-FFF2-40B4-BE49-F238E27FC236}">
                <a16:creationId xmlns:a16="http://schemas.microsoft.com/office/drawing/2014/main" id="{3AFF8A38-473C-A40C-368F-0D9874203ABD}"/>
              </a:ext>
            </a:extLst>
          </p:cNvPr>
          <p:cNvPicPr>
            <a:picLocks noChangeAspect="1"/>
          </p:cNvPicPr>
          <p:nvPr/>
        </p:nvPicPr>
        <p:blipFill>
          <a:blip r:embed="rId4"/>
          <a:stretch>
            <a:fillRect/>
          </a:stretch>
        </p:blipFill>
        <p:spPr>
          <a:xfrm>
            <a:off x="1762812" y="1683735"/>
            <a:ext cx="8292586" cy="5062083"/>
          </a:xfrm>
          <a:prstGeom prst="rect">
            <a:avLst/>
          </a:prstGeom>
        </p:spPr>
      </p:pic>
    </p:spTree>
    <p:extLst>
      <p:ext uri="{BB962C8B-B14F-4D97-AF65-F5344CB8AC3E}">
        <p14:creationId xmlns:p14="http://schemas.microsoft.com/office/powerpoint/2010/main" val="308596096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418FE5C-1CF5-A338-5B44-1AE0531D9C4A}"/>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9E998D1-5577-7EDA-6B8F-2BCDA83B3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812E7CEA-5AC5-EDF8-397A-3BE3F94935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B4F07393-30F4-E11A-7732-41D138C60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01D88991-6DC2-2E88-E0ED-47FF32E58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3" name="Rectangle 22">
            <a:extLst>
              <a:ext uri="{FF2B5EF4-FFF2-40B4-BE49-F238E27FC236}">
                <a16:creationId xmlns:a16="http://schemas.microsoft.com/office/drawing/2014/main" id="{44798273-32D4-8169-9A33-33ACD4F55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4" name="Content Placeholder 3">
            <a:extLst>
              <a:ext uri="{FF2B5EF4-FFF2-40B4-BE49-F238E27FC236}">
                <a16:creationId xmlns:a16="http://schemas.microsoft.com/office/drawing/2014/main" id="{8A5B381D-9FD0-7472-F1C3-4D57482BEC58}"/>
              </a:ext>
            </a:extLst>
          </p:cNvPr>
          <p:cNvPicPr>
            <a:picLocks noChangeAspect="1"/>
          </p:cNvPicPr>
          <p:nvPr/>
        </p:nvPicPr>
        <p:blipFill>
          <a:blip r:embed="rId3"/>
          <a:stretch>
            <a:fillRect/>
          </a:stretch>
        </p:blipFill>
        <p:spPr>
          <a:xfrm>
            <a:off x="8253979" y="244885"/>
            <a:ext cx="3812898" cy="1086676"/>
          </a:xfrm>
          <a:prstGeom prst="rect">
            <a:avLst/>
          </a:prstGeom>
        </p:spPr>
      </p:pic>
      <p:sp>
        <p:nvSpPr>
          <p:cNvPr id="5" name="TextBox 4">
            <a:extLst>
              <a:ext uri="{FF2B5EF4-FFF2-40B4-BE49-F238E27FC236}">
                <a16:creationId xmlns:a16="http://schemas.microsoft.com/office/drawing/2014/main" id="{9C8A1339-A5DF-9A61-D28F-BAC23E46BEEB}"/>
              </a:ext>
            </a:extLst>
          </p:cNvPr>
          <p:cNvSpPr txBox="1"/>
          <p:nvPr/>
        </p:nvSpPr>
        <p:spPr>
          <a:xfrm>
            <a:off x="807283" y="3078694"/>
            <a:ext cx="10774837"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prstClr val="black"/>
                </a:solidFill>
                <a:effectLst/>
                <a:uLnTx/>
                <a:uFillTx/>
                <a:latin typeface="Aptos" panose="02110004020202020204"/>
                <a:ea typeface="+mn-ea"/>
                <a:cs typeface="+mn-cs"/>
              </a:rPr>
              <a:t>Questions and Discussion</a:t>
            </a:r>
          </a:p>
        </p:txBody>
      </p:sp>
      <p:pic>
        <p:nvPicPr>
          <p:cNvPr id="2" name="Picture 1">
            <a:extLst>
              <a:ext uri="{FF2B5EF4-FFF2-40B4-BE49-F238E27FC236}">
                <a16:creationId xmlns:a16="http://schemas.microsoft.com/office/drawing/2014/main" id="{1E3D53F2-E198-C3AA-E39D-77FBD3FE12B3}"/>
              </a:ext>
            </a:extLst>
          </p:cNvPr>
          <p:cNvPicPr>
            <a:picLocks noChangeAspect="1"/>
          </p:cNvPicPr>
          <p:nvPr/>
        </p:nvPicPr>
        <p:blipFill>
          <a:blip r:embed="rId4"/>
          <a:stretch>
            <a:fillRect/>
          </a:stretch>
        </p:blipFill>
        <p:spPr>
          <a:xfrm>
            <a:off x="2593073" y="3918271"/>
            <a:ext cx="4899547" cy="2939729"/>
          </a:xfrm>
          <a:prstGeom prst="rect">
            <a:avLst/>
          </a:prstGeom>
        </p:spPr>
      </p:pic>
    </p:spTree>
    <p:extLst>
      <p:ext uri="{BB962C8B-B14F-4D97-AF65-F5344CB8AC3E}">
        <p14:creationId xmlns:p14="http://schemas.microsoft.com/office/powerpoint/2010/main" val="284752075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2C9D30C-4ADA-7149-69F0-756522CBECD3}"/>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F494845C-A519-5B52-F8F5-E51BBC7480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77495D95-4970-7717-91E8-CC5763483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E8D6D0B0-5642-CAA3-1465-50D6BA6B1F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C6263173-FC1C-0D07-4B15-B6758AEEE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3" name="Rectangle 22">
            <a:extLst>
              <a:ext uri="{FF2B5EF4-FFF2-40B4-BE49-F238E27FC236}">
                <a16:creationId xmlns:a16="http://schemas.microsoft.com/office/drawing/2014/main" id="{21E71CDD-1B3D-CFCB-1A7D-DB3DE8933B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4" name="Content Placeholder 3">
            <a:extLst>
              <a:ext uri="{FF2B5EF4-FFF2-40B4-BE49-F238E27FC236}">
                <a16:creationId xmlns:a16="http://schemas.microsoft.com/office/drawing/2014/main" id="{57BDEB9E-8B06-F6DB-65D3-388DD11BDF98}"/>
              </a:ext>
            </a:extLst>
          </p:cNvPr>
          <p:cNvPicPr>
            <a:picLocks noChangeAspect="1"/>
          </p:cNvPicPr>
          <p:nvPr/>
        </p:nvPicPr>
        <p:blipFill>
          <a:blip r:embed="rId3"/>
          <a:stretch>
            <a:fillRect/>
          </a:stretch>
        </p:blipFill>
        <p:spPr>
          <a:xfrm>
            <a:off x="8253979" y="244885"/>
            <a:ext cx="3812898" cy="1086676"/>
          </a:xfrm>
          <a:prstGeom prst="rect">
            <a:avLst/>
          </a:prstGeom>
        </p:spPr>
      </p:pic>
      <p:sp>
        <p:nvSpPr>
          <p:cNvPr id="5" name="TextBox 4">
            <a:extLst>
              <a:ext uri="{FF2B5EF4-FFF2-40B4-BE49-F238E27FC236}">
                <a16:creationId xmlns:a16="http://schemas.microsoft.com/office/drawing/2014/main" id="{08E857CB-DAFC-0647-D21A-6A800770CD27}"/>
              </a:ext>
            </a:extLst>
          </p:cNvPr>
          <p:cNvSpPr txBox="1"/>
          <p:nvPr/>
        </p:nvSpPr>
        <p:spPr>
          <a:xfrm>
            <a:off x="220337" y="1575955"/>
            <a:ext cx="11281273" cy="40934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Aptos" panose="02110004020202020204"/>
                <a:ea typeface="+mn-ea"/>
                <a:cs typeface="+mn-cs"/>
              </a:rPr>
              <a:t>Feedback</a:t>
            </a:r>
            <a:r>
              <a:rPr kumimoji="0" lang="en-GB" sz="2200" b="0" i="0" u="none" strike="noStrike" kern="1200" cap="none" spc="0" normalizeH="0" baseline="0" noProof="0" dirty="0">
                <a:ln>
                  <a:noFill/>
                </a:ln>
                <a:solidFill>
                  <a:prstClr val="black"/>
                </a:solidFill>
                <a:effectLst/>
                <a:uLnTx/>
                <a:uFillTx/>
                <a:latin typeface="Aptos" panose="021100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200" dirty="0">
                <a:solidFill>
                  <a:prstClr val="black"/>
                </a:solidFill>
                <a:latin typeface="Aptos" panose="02110004020202020204"/>
              </a:rPr>
              <a:t>QR codes on tables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200" dirty="0">
              <a:solidFill>
                <a:prstClr val="black"/>
              </a:solidFill>
              <a:latin typeface="Aptos" panose="021100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200" dirty="0">
              <a:solidFill>
                <a:prstClr val="black"/>
              </a:solidFill>
              <a:latin typeface="Aptos" panose="021100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Aptos" panose="02110004020202020204"/>
                <a:ea typeface="+mn-ea"/>
                <a:cs typeface="+mn-cs"/>
              </a:rPr>
              <a:t>Food Parcels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200" dirty="0">
              <a:solidFill>
                <a:prstClr val="black"/>
              </a:solidFill>
              <a:latin typeface="Aptos" panose="021100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200" dirty="0">
              <a:solidFill>
                <a:prstClr val="black"/>
              </a:solidFill>
              <a:latin typeface="Aptos" panose="021100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18AC65E4-F352-33E7-3F66-67D761D32BD2}"/>
              </a:ext>
            </a:extLst>
          </p:cNvPr>
          <p:cNvSpPr txBox="1"/>
          <p:nvPr/>
        </p:nvSpPr>
        <p:spPr>
          <a:xfrm>
            <a:off x="374572" y="557390"/>
            <a:ext cx="769172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ptos" panose="02110004020202020204"/>
                <a:ea typeface="+mn-ea"/>
                <a:cs typeface="+mn-cs"/>
              </a:rPr>
              <a:t>Close</a:t>
            </a:r>
          </a:p>
        </p:txBody>
      </p:sp>
      <p:graphicFrame>
        <p:nvGraphicFramePr>
          <p:cNvPr id="6" name="Table 5">
            <a:extLst>
              <a:ext uri="{FF2B5EF4-FFF2-40B4-BE49-F238E27FC236}">
                <a16:creationId xmlns:a16="http://schemas.microsoft.com/office/drawing/2014/main" id="{E6964931-4E03-54B7-0871-FCB2468C70E3}"/>
              </a:ext>
            </a:extLst>
          </p:cNvPr>
          <p:cNvGraphicFramePr>
            <a:graphicFrameLocks noGrp="1"/>
          </p:cNvGraphicFramePr>
          <p:nvPr>
            <p:extLst>
              <p:ext uri="{D42A27DB-BD31-4B8C-83A1-F6EECF244321}">
                <p14:modId xmlns:p14="http://schemas.microsoft.com/office/powerpoint/2010/main" val="1725139176"/>
              </p:ext>
            </p:extLst>
          </p:nvPr>
        </p:nvGraphicFramePr>
        <p:xfrm>
          <a:off x="374572" y="4279770"/>
          <a:ext cx="8250953" cy="2170050"/>
        </p:xfrm>
        <a:graphic>
          <a:graphicData uri="http://schemas.openxmlformats.org/drawingml/2006/table">
            <a:tbl>
              <a:tblPr>
                <a:tableStyleId>{5C22544A-7EE6-4342-B048-85BDC9FD1C3A}</a:tableStyleId>
              </a:tblPr>
              <a:tblGrid>
                <a:gridCol w="1378814">
                  <a:extLst>
                    <a:ext uri="{9D8B030D-6E8A-4147-A177-3AD203B41FA5}">
                      <a16:colId xmlns:a16="http://schemas.microsoft.com/office/drawing/2014/main" val="2888205284"/>
                    </a:ext>
                  </a:extLst>
                </a:gridCol>
                <a:gridCol w="6872139">
                  <a:extLst>
                    <a:ext uri="{9D8B030D-6E8A-4147-A177-3AD203B41FA5}">
                      <a16:colId xmlns:a16="http://schemas.microsoft.com/office/drawing/2014/main" val="1598124451"/>
                    </a:ext>
                  </a:extLst>
                </a:gridCol>
              </a:tblGrid>
              <a:tr h="707010">
                <a:tc>
                  <a:txBody>
                    <a:bodyPr/>
                    <a:lstStyle/>
                    <a:p>
                      <a:pPr algn="ctr" fontAlgn="t"/>
                      <a:r>
                        <a:rPr lang="en-GB" sz="1600" u="none" strike="noStrike">
                          <a:effectLst/>
                        </a:rPr>
                        <a:t>16:20</a:t>
                      </a:r>
                      <a:endParaRPr lang="en-GB" sz="1600" b="0" i="0" u="none" strike="noStrike">
                        <a:solidFill>
                          <a:srgbClr val="000000"/>
                        </a:solidFill>
                        <a:effectLst/>
                        <a:latin typeface="Aptos Display" panose="020B0004020202020204" pitchFamily="34" charset="0"/>
                      </a:endParaRPr>
                    </a:p>
                  </a:txBody>
                  <a:tcPr marL="0" marR="0" marT="0" marB="0"/>
                </a:tc>
                <a:tc>
                  <a:txBody>
                    <a:bodyPr/>
                    <a:lstStyle/>
                    <a:p>
                      <a:pPr algn="l" fontAlgn="t"/>
                      <a:r>
                        <a:rPr lang="en-GB" sz="1600" u="none" strike="noStrike" dirty="0">
                          <a:effectLst/>
                        </a:rPr>
                        <a:t>Newcastle </a:t>
                      </a:r>
                      <a:br>
                        <a:rPr lang="en-GB" sz="1600" u="none" strike="noStrike" dirty="0">
                          <a:effectLst/>
                        </a:rPr>
                      </a:br>
                      <a:r>
                        <a:rPr lang="en-GB" sz="1600" u="none" strike="noStrike" dirty="0">
                          <a:effectLst/>
                        </a:rPr>
                        <a:t>Arrange to leave to be on coaches - collect food for journey home</a:t>
                      </a:r>
                    </a:p>
                  </a:txBody>
                  <a:tcPr marL="0" marR="0" marT="0" marB="0"/>
                </a:tc>
                <a:extLst>
                  <a:ext uri="{0D108BD9-81ED-4DB2-BD59-A6C34878D82A}">
                    <a16:rowId xmlns:a16="http://schemas.microsoft.com/office/drawing/2014/main" val="761441910"/>
                  </a:ext>
                </a:extLst>
              </a:tr>
              <a:tr h="622169">
                <a:tc>
                  <a:txBody>
                    <a:bodyPr/>
                    <a:lstStyle/>
                    <a:p>
                      <a:pPr algn="ctr" fontAlgn="t"/>
                      <a:r>
                        <a:rPr lang="en-GB" sz="1600" u="none" strike="noStrike">
                          <a:effectLst/>
                        </a:rPr>
                        <a:t>16:30</a:t>
                      </a:r>
                      <a:endParaRPr lang="en-GB" sz="1600" b="0" i="0" u="none" strike="noStrike">
                        <a:solidFill>
                          <a:srgbClr val="000000"/>
                        </a:solidFill>
                        <a:effectLst/>
                        <a:latin typeface="Aptos Display" panose="020B0004020202020204" pitchFamily="34" charset="0"/>
                      </a:endParaRPr>
                    </a:p>
                  </a:txBody>
                  <a:tcPr marL="0" marR="0" marT="0" marB="0"/>
                </a:tc>
                <a:tc>
                  <a:txBody>
                    <a:bodyPr/>
                    <a:lstStyle/>
                    <a:p>
                      <a:pPr algn="l" fontAlgn="t"/>
                      <a:r>
                        <a:rPr lang="en-GB" sz="1600" u="none" strike="noStrike" dirty="0">
                          <a:effectLst/>
                        </a:rPr>
                        <a:t>Leeds </a:t>
                      </a:r>
                      <a:br>
                        <a:rPr lang="en-GB" sz="1600" u="none" strike="noStrike" dirty="0">
                          <a:effectLst/>
                        </a:rPr>
                      </a:br>
                      <a:r>
                        <a:rPr lang="en-GB" sz="1600" u="none" strike="noStrike" dirty="0">
                          <a:effectLst/>
                        </a:rPr>
                        <a:t>Arrange to leave to be on coaches - collect food for journey home</a:t>
                      </a:r>
                    </a:p>
                    <a:p>
                      <a:pPr algn="l" fontAlgn="t"/>
                      <a:endParaRPr lang="en-GB" sz="1600" b="0" i="0" u="none" strike="noStrike" dirty="0">
                        <a:solidFill>
                          <a:srgbClr val="000000"/>
                        </a:solidFill>
                        <a:effectLst/>
                        <a:latin typeface="Aptos Display" panose="020B0004020202020204" pitchFamily="34" charset="0"/>
                      </a:endParaRPr>
                    </a:p>
                  </a:txBody>
                  <a:tcPr marL="0" marR="0" marT="0" marB="0"/>
                </a:tc>
                <a:extLst>
                  <a:ext uri="{0D108BD9-81ED-4DB2-BD59-A6C34878D82A}">
                    <a16:rowId xmlns:a16="http://schemas.microsoft.com/office/drawing/2014/main" val="4049846519"/>
                  </a:ext>
                </a:extLst>
              </a:tr>
              <a:tr h="616513">
                <a:tc>
                  <a:txBody>
                    <a:bodyPr/>
                    <a:lstStyle/>
                    <a:p>
                      <a:pPr algn="ctr" fontAlgn="t"/>
                      <a:r>
                        <a:rPr lang="en-GB" sz="1600" u="none" strike="noStrike">
                          <a:effectLst/>
                        </a:rPr>
                        <a:t>16:40</a:t>
                      </a:r>
                      <a:endParaRPr lang="en-GB" sz="1600" b="0" i="0" u="none" strike="noStrike">
                        <a:solidFill>
                          <a:srgbClr val="000000"/>
                        </a:solidFill>
                        <a:effectLst/>
                        <a:latin typeface="Aptos Display" panose="020B0004020202020204" pitchFamily="34" charset="0"/>
                      </a:endParaRPr>
                    </a:p>
                  </a:txBody>
                  <a:tcPr marL="0" marR="0" marT="0" marB="0"/>
                </a:tc>
                <a:tc>
                  <a:txBody>
                    <a:bodyPr/>
                    <a:lstStyle/>
                    <a:p>
                      <a:pPr algn="l" fontAlgn="t"/>
                      <a:r>
                        <a:rPr lang="en-GB" sz="1600" u="none" strike="noStrike" dirty="0">
                          <a:effectLst/>
                        </a:rPr>
                        <a:t>Sheffield </a:t>
                      </a:r>
                      <a:br>
                        <a:rPr lang="en-GB" sz="1600" u="none" strike="noStrike" dirty="0">
                          <a:effectLst/>
                        </a:rPr>
                      </a:br>
                      <a:r>
                        <a:rPr lang="en-GB" sz="1600" u="none" strike="noStrike" dirty="0">
                          <a:effectLst/>
                        </a:rPr>
                        <a:t>Collect food parcel</a:t>
                      </a:r>
                    </a:p>
                    <a:p>
                      <a:pPr algn="l" fontAlgn="t"/>
                      <a:endParaRPr lang="en-GB" sz="1600" b="0" i="0" u="none" strike="noStrike" dirty="0">
                        <a:solidFill>
                          <a:srgbClr val="000000"/>
                        </a:solidFill>
                        <a:effectLst/>
                        <a:latin typeface="Aptos Display" panose="020B0004020202020204" pitchFamily="34" charset="0"/>
                      </a:endParaRPr>
                    </a:p>
                  </a:txBody>
                  <a:tcPr marL="0" marR="0" marT="0" marB="0"/>
                </a:tc>
                <a:extLst>
                  <a:ext uri="{0D108BD9-81ED-4DB2-BD59-A6C34878D82A}">
                    <a16:rowId xmlns:a16="http://schemas.microsoft.com/office/drawing/2014/main" val="1523692322"/>
                  </a:ext>
                </a:extLst>
              </a:tr>
            </a:tbl>
          </a:graphicData>
        </a:graphic>
      </p:graphicFrame>
      <p:pic>
        <p:nvPicPr>
          <p:cNvPr id="10" name="Picture 9">
            <a:extLst>
              <a:ext uri="{FF2B5EF4-FFF2-40B4-BE49-F238E27FC236}">
                <a16:creationId xmlns:a16="http://schemas.microsoft.com/office/drawing/2014/main" id="{E3CED09B-B1DC-3355-9F57-F38E4E095D4E}"/>
              </a:ext>
            </a:extLst>
          </p:cNvPr>
          <p:cNvPicPr>
            <a:picLocks noChangeAspect="1"/>
          </p:cNvPicPr>
          <p:nvPr/>
        </p:nvPicPr>
        <p:blipFill>
          <a:blip r:embed="rId4"/>
          <a:stretch>
            <a:fillRect/>
          </a:stretch>
        </p:blipFill>
        <p:spPr>
          <a:xfrm>
            <a:off x="3536395" y="1753825"/>
            <a:ext cx="2324578" cy="2117765"/>
          </a:xfrm>
          <a:prstGeom prst="rect">
            <a:avLst/>
          </a:prstGeom>
        </p:spPr>
      </p:pic>
    </p:spTree>
    <p:extLst>
      <p:ext uri="{BB962C8B-B14F-4D97-AF65-F5344CB8AC3E}">
        <p14:creationId xmlns:p14="http://schemas.microsoft.com/office/powerpoint/2010/main" val="1318783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CAF5F67-E784-A5C3-5A86-2D30ACF79741}"/>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B8527D0-58D0-F4FA-C006-A1BD48A54C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6E492D06-A8BE-8DAF-6D7E-4F10D17D5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DB1C685A-3325-CEDF-73B6-7564A80AD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894B9285-8ED1-BD3D-5504-8C464CEDCC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3" name="Rectangle 22">
            <a:extLst>
              <a:ext uri="{FF2B5EF4-FFF2-40B4-BE49-F238E27FC236}">
                <a16:creationId xmlns:a16="http://schemas.microsoft.com/office/drawing/2014/main" id="{995D3B71-BD4C-E5E9-22CB-0984B83F4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9F385F44-814D-22C2-666B-BF63EB86B0F7}"/>
              </a:ext>
            </a:extLst>
          </p:cNvPr>
          <p:cNvSpPr>
            <a:spLocks noGrp="1"/>
          </p:cNvSpPr>
          <p:nvPr>
            <p:ph type="ctrTitle"/>
          </p:nvPr>
        </p:nvSpPr>
        <p:spPr>
          <a:xfrm>
            <a:off x="699714" y="353160"/>
            <a:ext cx="7091300" cy="898581"/>
          </a:xfrm>
        </p:spPr>
        <p:txBody>
          <a:bodyPr anchor="ctr">
            <a:normAutofit/>
          </a:bodyPr>
          <a:lstStyle/>
          <a:p>
            <a:pPr algn="l"/>
            <a:br>
              <a:rPr lang="en-GB" sz="2800" dirty="0">
                <a:solidFill>
                  <a:srgbClr val="FFFFFF"/>
                </a:solidFill>
              </a:rPr>
            </a:br>
            <a:endParaRPr lang="en-GB" sz="2800" dirty="0">
              <a:solidFill>
                <a:srgbClr val="FFFFFF"/>
              </a:solidFill>
            </a:endParaRPr>
          </a:p>
        </p:txBody>
      </p:sp>
      <p:pic>
        <p:nvPicPr>
          <p:cNvPr id="4" name="Content Placeholder 3">
            <a:extLst>
              <a:ext uri="{FF2B5EF4-FFF2-40B4-BE49-F238E27FC236}">
                <a16:creationId xmlns:a16="http://schemas.microsoft.com/office/drawing/2014/main" id="{4849A06D-AE0C-156E-85FC-A50B10A66DD3}"/>
              </a:ext>
            </a:extLst>
          </p:cNvPr>
          <p:cNvPicPr>
            <a:picLocks noChangeAspect="1"/>
          </p:cNvPicPr>
          <p:nvPr/>
        </p:nvPicPr>
        <p:blipFill>
          <a:blip r:embed="rId3"/>
          <a:stretch>
            <a:fillRect/>
          </a:stretch>
        </p:blipFill>
        <p:spPr>
          <a:xfrm>
            <a:off x="8253979" y="244885"/>
            <a:ext cx="3812898" cy="1086676"/>
          </a:xfrm>
          <a:prstGeom prst="rect">
            <a:avLst/>
          </a:prstGeom>
        </p:spPr>
      </p:pic>
      <p:sp>
        <p:nvSpPr>
          <p:cNvPr id="16" name="TextBox 15">
            <a:extLst>
              <a:ext uri="{FF2B5EF4-FFF2-40B4-BE49-F238E27FC236}">
                <a16:creationId xmlns:a16="http://schemas.microsoft.com/office/drawing/2014/main" id="{93EC5149-06A0-4357-1B1B-3804AC0D67B1}"/>
              </a:ext>
            </a:extLst>
          </p:cNvPr>
          <p:cNvSpPr txBox="1"/>
          <p:nvPr/>
        </p:nvSpPr>
        <p:spPr>
          <a:xfrm>
            <a:off x="3048000" y="2415554"/>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5" name="TextBox 4">
            <a:extLst>
              <a:ext uri="{FF2B5EF4-FFF2-40B4-BE49-F238E27FC236}">
                <a16:creationId xmlns:a16="http://schemas.microsoft.com/office/drawing/2014/main" id="{29C7E7DC-AE02-FB6A-FA9A-4B7494454245}"/>
              </a:ext>
            </a:extLst>
          </p:cNvPr>
          <p:cNvSpPr txBox="1"/>
          <p:nvPr/>
        </p:nvSpPr>
        <p:spPr>
          <a:xfrm>
            <a:off x="810104" y="451772"/>
            <a:ext cx="6097904"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Aptos Display" panose="02110004020202020204"/>
                <a:ea typeface="+mn-ea"/>
                <a:cs typeface="+mn-cs"/>
              </a:rPr>
              <a:t>Lizzy’s </a:t>
            </a:r>
            <a:r>
              <a:rPr kumimoji="0" lang="en-GB" sz="3200" b="0" i="0" u="none" strike="noStrike" kern="1200" cap="none" spc="0" normalizeH="0" baseline="0" noProof="0" dirty="0">
                <a:ln>
                  <a:noFill/>
                </a:ln>
                <a:solidFill>
                  <a:prstClr val="white"/>
                </a:solidFill>
                <a:effectLst/>
                <a:uLnTx/>
                <a:uFillTx/>
                <a:latin typeface="Aptos" panose="02110004020202020204"/>
                <a:ea typeface="+mn-ea"/>
                <a:cs typeface="+mn-cs"/>
              </a:rPr>
              <a:t>background and motivation</a:t>
            </a:r>
            <a:endParaRPr kumimoji="0" lang="en-GB" sz="3200" b="0" i="0" u="none" strike="noStrike" kern="1200" cap="none" spc="0" normalizeH="0" baseline="0" noProof="0" dirty="0">
              <a:ln>
                <a:noFill/>
              </a:ln>
              <a:solidFill>
                <a:prstClr val="white"/>
              </a:solidFill>
              <a:effectLst/>
              <a:uLnTx/>
              <a:uFillTx/>
              <a:latin typeface="Aptos Display" panose="02110004020202020204"/>
              <a:ea typeface="+mn-ea"/>
              <a:cs typeface="+mn-cs"/>
            </a:endParaRPr>
          </a:p>
        </p:txBody>
      </p:sp>
      <p:sp>
        <p:nvSpPr>
          <p:cNvPr id="7" name="TextBox 6">
            <a:extLst>
              <a:ext uri="{FF2B5EF4-FFF2-40B4-BE49-F238E27FC236}">
                <a16:creationId xmlns:a16="http://schemas.microsoft.com/office/drawing/2014/main" id="{511F3A98-7A7A-F5F7-A0CF-6799A0955481}"/>
              </a:ext>
            </a:extLst>
          </p:cNvPr>
          <p:cNvSpPr txBox="1"/>
          <p:nvPr/>
        </p:nvSpPr>
        <p:spPr>
          <a:xfrm>
            <a:off x="99152" y="1575954"/>
            <a:ext cx="5706738" cy="168232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rPr>
              <a:t>I’m a mother to a vibrant, courageous young daughter living with Sickle Cell Disorder. She was diagnosed at the age of 3 years, and since then, the journey has been both challenging and transformative.</a:t>
            </a:r>
            <a:endParaRPr kumimoji="0" lang="en-GB" sz="2000" b="0" i="0" u="none" strike="noStrike" kern="1200" cap="none" spc="0" normalizeH="0" baseline="0" noProof="0" dirty="0">
              <a:ln>
                <a:noFill/>
              </a:ln>
              <a:solidFill>
                <a:prstClr val="black"/>
              </a:solidFill>
              <a:effectLst/>
              <a:uLnTx/>
              <a:uFillTx/>
              <a:latin typeface="Aptos Display" panose="02110004020202020204"/>
              <a:ea typeface="+mn-ea"/>
              <a:cs typeface="+mn-cs"/>
            </a:endParaRPr>
          </a:p>
        </p:txBody>
      </p:sp>
      <p:sp>
        <p:nvSpPr>
          <p:cNvPr id="8" name="TextBox 7">
            <a:extLst>
              <a:ext uri="{FF2B5EF4-FFF2-40B4-BE49-F238E27FC236}">
                <a16:creationId xmlns:a16="http://schemas.microsoft.com/office/drawing/2014/main" id="{BB022863-FF76-81F4-8270-17A249718DD8}"/>
              </a:ext>
            </a:extLst>
          </p:cNvPr>
          <p:cNvSpPr txBox="1"/>
          <p:nvPr/>
        </p:nvSpPr>
        <p:spPr>
          <a:xfrm>
            <a:off x="6775373" y="1575954"/>
            <a:ext cx="5416626" cy="31700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rPr>
              <a:t>Balancing full-time work, caring for three other children, and managing the many demands of daily life can be overwhelming , but her care and well-being remain my absolute priority.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rPr>
              <a:t>Like many parents and carers, I often find myself stretched thin , emotionally, physically, and mentally. But I show up every day because my daughter deserves not just to survive, but to thrive. She deserves a future filled with opportunity, dignity, and compassionate care.</a:t>
            </a:r>
          </a:p>
        </p:txBody>
      </p:sp>
      <p:sp>
        <p:nvSpPr>
          <p:cNvPr id="9" name="TextBox 8">
            <a:extLst>
              <a:ext uri="{FF2B5EF4-FFF2-40B4-BE49-F238E27FC236}">
                <a16:creationId xmlns:a16="http://schemas.microsoft.com/office/drawing/2014/main" id="{9E8DC8B6-7592-74EC-B82E-AC1EEFF6A043}"/>
              </a:ext>
            </a:extLst>
          </p:cNvPr>
          <p:cNvSpPr txBox="1"/>
          <p:nvPr/>
        </p:nvSpPr>
        <p:spPr>
          <a:xfrm>
            <a:off x="4111872" y="4990446"/>
            <a:ext cx="7793690" cy="132343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rPr>
              <a:t>I joined the Patient Public Voice group because representation matters. Every family affected by sickle cell deserves to be heard and to help shape the care they receive. I’m here to be that voice, not just for my daughter, but for every family on this journey.</a:t>
            </a:r>
            <a:endParaRPr kumimoji="0" lang="en-GB" sz="2000" b="0" i="0" u="none" strike="noStrike" kern="1200" cap="none" spc="0" normalizeH="0" baseline="0" noProof="0" dirty="0">
              <a:ln>
                <a:noFill/>
              </a:ln>
              <a:solidFill>
                <a:prstClr val="black"/>
              </a:solidFill>
              <a:effectLst/>
              <a:uLnTx/>
              <a:uFillTx/>
              <a:latin typeface="Aptos Display" panose="02110004020202020204"/>
              <a:ea typeface="+mn-ea"/>
              <a:cs typeface="+mn-cs"/>
            </a:endParaRPr>
          </a:p>
        </p:txBody>
      </p:sp>
      <p:pic>
        <p:nvPicPr>
          <p:cNvPr id="10" name="Picture 9" descr="A person and a child wearing a mask&#10;&#10;AI-generated content may be incorrect.">
            <a:extLst>
              <a:ext uri="{FF2B5EF4-FFF2-40B4-BE49-F238E27FC236}">
                <a16:creationId xmlns:a16="http://schemas.microsoft.com/office/drawing/2014/main" id="{4E8D9728-CDF3-93AE-27D5-F34610B97C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438" y="3160206"/>
            <a:ext cx="3538996" cy="3464104"/>
          </a:xfrm>
          <a:prstGeom prst="rect">
            <a:avLst/>
          </a:prstGeom>
        </p:spPr>
      </p:pic>
    </p:spTree>
    <p:extLst>
      <p:ext uri="{BB962C8B-B14F-4D97-AF65-F5344CB8AC3E}">
        <p14:creationId xmlns:p14="http://schemas.microsoft.com/office/powerpoint/2010/main" val="2754849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5741315-3F33-8536-7976-B19B85E91B2D}"/>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B5657FF-C67A-5D84-DAD1-C69D501D51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DB778667-4EBD-149F-094D-776CFAE8F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B853950F-76DB-871D-0371-F8C99CD7D8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2FB26921-FB82-EA80-7791-91479E6FBD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3" name="Rectangle 22">
            <a:extLst>
              <a:ext uri="{FF2B5EF4-FFF2-40B4-BE49-F238E27FC236}">
                <a16:creationId xmlns:a16="http://schemas.microsoft.com/office/drawing/2014/main" id="{B5BB64B2-9BB8-AD26-9A4B-00379D2C2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C13B2BDF-D6F2-9DE7-A792-F7402DDDD23F}"/>
              </a:ext>
            </a:extLst>
          </p:cNvPr>
          <p:cNvSpPr>
            <a:spLocks noGrp="1"/>
          </p:cNvSpPr>
          <p:nvPr>
            <p:ph type="ctrTitle"/>
          </p:nvPr>
        </p:nvSpPr>
        <p:spPr>
          <a:xfrm>
            <a:off x="699714" y="353160"/>
            <a:ext cx="7091300" cy="898581"/>
          </a:xfrm>
        </p:spPr>
        <p:txBody>
          <a:bodyPr anchor="ctr">
            <a:normAutofit/>
          </a:bodyPr>
          <a:lstStyle/>
          <a:p>
            <a:pPr algn="l"/>
            <a:br>
              <a:rPr lang="en-GB" sz="2800" dirty="0">
                <a:solidFill>
                  <a:srgbClr val="FFFFFF"/>
                </a:solidFill>
              </a:rPr>
            </a:br>
            <a:endParaRPr lang="en-GB" sz="2800" dirty="0">
              <a:solidFill>
                <a:srgbClr val="FFFFFF"/>
              </a:solidFill>
            </a:endParaRPr>
          </a:p>
        </p:txBody>
      </p:sp>
      <p:pic>
        <p:nvPicPr>
          <p:cNvPr id="4" name="Content Placeholder 3">
            <a:extLst>
              <a:ext uri="{FF2B5EF4-FFF2-40B4-BE49-F238E27FC236}">
                <a16:creationId xmlns:a16="http://schemas.microsoft.com/office/drawing/2014/main" id="{9EEA180A-DB6A-E5FC-B15E-44071419EA75}"/>
              </a:ext>
            </a:extLst>
          </p:cNvPr>
          <p:cNvPicPr>
            <a:picLocks noChangeAspect="1"/>
          </p:cNvPicPr>
          <p:nvPr/>
        </p:nvPicPr>
        <p:blipFill>
          <a:blip r:embed="rId3"/>
          <a:stretch>
            <a:fillRect/>
          </a:stretch>
        </p:blipFill>
        <p:spPr>
          <a:xfrm>
            <a:off x="8253979" y="244885"/>
            <a:ext cx="3812898" cy="1086676"/>
          </a:xfrm>
          <a:prstGeom prst="rect">
            <a:avLst/>
          </a:prstGeom>
        </p:spPr>
      </p:pic>
      <p:sp>
        <p:nvSpPr>
          <p:cNvPr id="16" name="TextBox 15">
            <a:extLst>
              <a:ext uri="{FF2B5EF4-FFF2-40B4-BE49-F238E27FC236}">
                <a16:creationId xmlns:a16="http://schemas.microsoft.com/office/drawing/2014/main" id="{5687A51F-D24C-4ED6-29E9-EADA9EEA3EE0}"/>
              </a:ext>
            </a:extLst>
          </p:cNvPr>
          <p:cNvSpPr txBox="1"/>
          <p:nvPr/>
        </p:nvSpPr>
        <p:spPr>
          <a:xfrm>
            <a:off x="245096" y="1928621"/>
            <a:ext cx="9934489"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rPr>
              <a:t>Lived with sickle cell all my life, my motivation isn’t to retell what many already know, it’s to help build better systems, stronger patient engagement, and a culture of listening within healthcare.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rPr>
              <a:t>This role gives me the opportunity to represent the interests of patients across the region, inspire confidence in others living with haemoglobin disorders, and contribute to positive, patient-led change. My focus is on collaboration, compassion, and making sure that lived experience is valued as expertise in its own right. </a:t>
            </a:r>
          </a:p>
        </p:txBody>
      </p:sp>
      <p:sp>
        <p:nvSpPr>
          <p:cNvPr id="5" name="TextBox 4">
            <a:extLst>
              <a:ext uri="{FF2B5EF4-FFF2-40B4-BE49-F238E27FC236}">
                <a16:creationId xmlns:a16="http://schemas.microsoft.com/office/drawing/2014/main" id="{157A693F-871F-D02D-8700-EB0D91A97509}"/>
              </a:ext>
            </a:extLst>
          </p:cNvPr>
          <p:cNvSpPr txBox="1"/>
          <p:nvPr/>
        </p:nvSpPr>
        <p:spPr>
          <a:xfrm>
            <a:off x="810104" y="451772"/>
            <a:ext cx="6097904"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Aptos Display" panose="02110004020202020204"/>
                <a:ea typeface="+mn-ea"/>
                <a:cs typeface="+mn-cs"/>
              </a:rPr>
              <a:t>Johnson’s </a:t>
            </a:r>
            <a:r>
              <a:rPr kumimoji="0" lang="en-GB" sz="3200" b="0" i="0" u="none" strike="noStrike" kern="1200" cap="none" spc="0" normalizeH="0" baseline="0" noProof="0" dirty="0">
                <a:ln>
                  <a:noFill/>
                </a:ln>
                <a:solidFill>
                  <a:prstClr val="white"/>
                </a:solidFill>
                <a:effectLst/>
                <a:uLnTx/>
                <a:uFillTx/>
                <a:latin typeface="Aptos" panose="02110004020202020204"/>
                <a:ea typeface="+mn-ea"/>
                <a:cs typeface="+mn-cs"/>
              </a:rPr>
              <a:t>background and motivation</a:t>
            </a:r>
            <a:endParaRPr kumimoji="0" lang="en-GB" sz="3200" b="0" i="0" u="none" strike="noStrike" kern="1200" cap="none" spc="0" normalizeH="0" baseline="0" noProof="0" dirty="0">
              <a:ln>
                <a:noFill/>
              </a:ln>
              <a:solidFill>
                <a:prstClr val="white"/>
              </a:solidFill>
              <a:effectLst/>
              <a:uLnTx/>
              <a:uFillTx/>
              <a:latin typeface="Aptos Display" panose="02110004020202020204"/>
              <a:ea typeface="+mn-ea"/>
              <a:cs typeface="+mn-cs"/>
            </a:endParaRPr>
          </a:p>
        </p:txBody>
      </p:sp>
    </p:spTree>
    <p:extLst>
      <p:ext uri="{BB962C8B-B14F-4D97-AF65-F5344CB8AC3E}">
        <p14:creationId xmlns:p14="http://schemas.microsoft.com/office/powerpoint/2010/main" val="1582849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80E8332-1BA9-90A7-6353-8F6A525EE92D}"/>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8567749-D14B-9BF7-EA11-A671AAA2E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2E342455-F017-BEFF-D05B-77A4FE7A31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05798D1E-5AD3-EA52-BD57-1DE7B583A2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045466A6-314C-5A9B-13FA-89D6AB3A2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3" name="Rectangle 22">
            <a:extLst>
              <a:ext uri="{FF2B5EF4-FFF2-40B4-BE49-F238E27FC236}">
                <a16:creationId xmlns:a16="http://schemas.microsoft.com/office/drawing/2014/main" id="{55975153-F73A-49E5-556C-D27B1CB4AE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C46AEA7B-7F72-FD8A-35BF-19670A56F239}"/>
              </a:ext>
            </a:extLst>
          </p:cNvPr>
          <p:cNvSpPr>
            <a:spLocks noGrp="1"/>
          </p:cNvSpPr>
          <p:nvPr>
            <p:ph type="ctrTitle"/>
          </p:nvPr>
        </p:nvSpPr>
        <p:spPr>
          <a:xfrm>
            <a:off x="699714" y="353160"/>
            <a:ext cx="7091300" cy="898581"/>
          </a:xfrm>
        </p:spPr>
        <p:txBody>
          <a:bodyPr anchor="ctr">
            <a:normAutofit fontScale="90000"/>
          </a:bodyPr>
          <a:lstStyle/>
          <a:p>
            <a:pPr algn="l"/>
            <a:r>
              <a:rPr lang="en-GB" sz="3200" dirty="0">
                <a:solidFill>
                  <a:srgbClr val="FFFFFF"/>
                </a:solidFill>
              </a:rPr>
              <a:t>NE&amp;Y HCC (PPV)– </a:t>
            </a:r>
            <a:r>
              <a:rPr lang="en-GB" sz="3200" b="1" dirty="0">
                <a:solidFill>
                  <a:schemeClr val="bg1"/>
                </a:solidFill>
              </a:rPr>
              <a:t>Our Impact and Actions</a:t>
            </a:r>
            <a:endParaRPr lang="en-GB" sz="3200" dirty="0">
              <a:solidFill>
                <a:schemeClr val="bg1"/>
              </a:solidFill>
            </a:endParaRPr>
          </a:p>
        </p:txBody>
      </p:sp>
      <p:pic>
        <p:nvPicPr>
          <p:cNvPr id="4" name="Content Placeholder 3">
            <a:extLst>
              <a:ext uri="{FF2B5EF4-FFF2-40B4-BE49-F238E27FC236}">
                <a16:creationId xmlns:a16="http://schemas.microsoft.com/office/drawing/2014/main" id="{6B0E7AD1-A5D3-439E-E6D0-52E29B21F7DA}"/>
              </a:ext>
            </a:extLst>
          </p:cNvPr>
          <p:cNvPicPr>
            <a:picLocks noChangeAspect="1"/>
          </p:cNvPicPr>
          <p:nvPr/>
        </p:nvPicPr>
        <p:blipFill>
          <a:blip r:embed="rId3"/>
          <a:stretch>
            <a:fillRect/>
          </a:stretch>
        </p:blipFill>
        <p:spPr>
          <a:xfrm>
            <a:off x="8253979" y="244885"/>
            <a:ext cx="3812898" cy="1086676"/>
          </a:xfrm>
          <a:prstGeom prst="rect">
            <a:avLst/>
          </a:prstGeom>
        </p:spPr>
      </p:pic>
      <p:sp>
        <p:nvSpPr>
          <p:cNvPr id="16" name="TextBox 15">
            <a:extLst>
              <a:ext uri="{FF2B5EF4-FFF2-40B4-BE49-F238E27FC236}">
                <a16:creationId xmlns:a16="http://schemas.microsoft.com/office/drawing/2014/main" id="{B6A76E1E-5F86-8A8B-1525-10B5E11CA340}"/>
              </a:ext>
            </a:extLst>
          </p:cNvPr>
          <p:cNvSpPr txBox="1"/>
          <p:nvPr/>
        </p:nvSpPr>
        <p:spPr>
          <a:xfrm>
            <a:off x="3048000" y="2415554"/>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7" name="TextBox 6">
            <a:extLst>
              <a:ext uri="{FF2B5EF4-FFF2-40B4-BE49-F238E27FC236}">
                <a16:creationId xmlns:a16="http://schemas.microsoft.com/office/drawing/2014/main" id="{90B22DD2-EF61-FD8C-09F7-F6819CF38B3E}"/>
              </a:ext>
            </a:extLst>
          </p:cNvPr>
          <p:cNvSpPr txBox="1"/>
          <p:nvPr/>
        </p:nvSpPr>
        <p:spPr>
          <a:xfrm>
            <a:off x="125123" y="2192358"/>
            <a:ext cx="7575667" cy="477053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ptos Display" panose="021100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Aptos" panose="02110004020202020204"/>
                <a:ea typeface="+mn-ea"/>
                <a:cs typeface="+mn-cs"/>
              </a:rPr>
              <a:t>Contributed practical ideas for </a:t>
            </a:r>
            <a:r>
              <a:rPr kumimoji="0" lang="en-GB" sz="2200" b="0" i="1" u="none" strike="noStrike" kern="1200" cap="none" spc="0" normalizeH="0" baseline="0" noProof="0" dirty="0">
                <a:ln>
                  <a:noFill/>
                </a:ln>
                <a:solidFill>
                  <a:prstClr val="black"/>
                </a:solidFill>
                <a:effectLst/>
                <a:uLnTx/>
                <a:uFillTx/>
                <a:latin typeface="Aptos" panose="02110004020202020204"/>
                <a:ea typeface="+mn-ea"/>
                <a:cs typeface="+mn-cs"/>
              </a:rPr>
              <a:t>Winter Care Packs</a:t>
            </a:r>
            <a:r>
              <a:rPr kumimoji="0" lang="en-GB" sz="2200" b="0" i="0" u="none" strike="noStrike" kern="1200" cap="none" spc="0" normalizeH="0" baseline="0" noProof="0" dirty="0">
                <a:ln>
                  <a:noFill/>
                </a:ln>
                <a:solidFill>
                  <a:prstClr val="black"/>
                </a:solidFill>
                <a:effectLst/>
                <a:uLnTx/>
                <a:uFillTx/>
                <a:latin typeface="Aptos" panose="02110004020202020204"/>
                <a:ea typeface="+mn-ea"/>
                <a:cs typeface="+mn-cs"/>
              </a:rPr>
              <a:t> to support Sickle Cell patients in the NE&amp;Y region.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Aptos" panose="02110004020202020204"/>
                <a:ea typeface="+mn-ea"/>
                <a:cs typeface="+mn-cs"/>
              </a:rPr>
              <a:t>Helped shape better patient communications, including contributing to the development of a new, more accessible website.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Aptos" panose="02110004020202020204"/>
                <a:ea typeface="+mn-ea"/>
                <a:cs typeface="+mn-cs"/>
              </a:rPr>
              <a:t>Shared lived experiences at NHS patient education events to promote better understanding and patient-</a:t>
            </a:r>
            <a:r>
              <a:rPr kumimoji="0" lang="en-GB" sz="2200" b="0" i="0" u="none" strike="noStrike" kern="1200" cap="none" spc="0" normalizeH="0" baseline="0" noProof="0" dirty="0" err="1">
                <a:ln>
                  <a:noFill/>
                </a:ln>
                <a:solidFill>
                  <a:prstClr val="black"/>
                </a:solidFill>
                <a:effectLst/>
                <a:uLnTx/>
                <a:uFillTx/>
                <a:latin typeface="Aptos" panose="02110004020202020204"/>
                <a:ea typeface="+mn-ea"/>
                <a:cs typeface="+mn-cs"/>
              </a:rPr>
              <a:t>centered</a:t>
            </a:r>
            <a:r>
              <a:rPr kumimoji="0" lang="en-GB" sz="2200" b="0" i="0" u="none" strike="noStrike" kern="1200" cap="none" spc="0" normalizeH="0" baseline="0" noProof="0" dirty="0">
                <a:ln>
                  <a:noFill/>
                </a:ln>
                <a:solidFill>
                  <a:prstClr val="black"/>
                </a:solidFill>
                <a:effectLst/>
                <a:uLnTx/>
                <a:uFillTx/>
                <a:latin typeface="Aptos" panose="02110004020202020204"/>
                <a:ea typeface="+mn-ea"/>
                <a:cs typeface="+mn-cs"/>
              </a:rPr>
              <a:t> care.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2000" b="0" i="0" u="none" strike="noStrike" kern="1200" cap="none" spc="0" normalizeH="0" baseline="0" noProof="0" dirty="0">
              <a:ln>
                <a:noFill/>
              </a:ln>
              <a:solidFill>
                <a:prstClr val="black"/>
              </a:solidFill>
              <a:effectLst/>
              <a:uLnTx/>
              <a:uFillTx/>
              <a:latin typeface="Aptos Display" panose="02110004020202020204"/>
              <a:ea typeface="+mn-ea"/>
              <a:cs typeface="+mn-cs"/>
            </a:endParaRPr>
          </a:p>
        </p:txBody>
      </p:sp>
      <p:pic>
        <p:nvPicPr>
          <p:cNvPr id="3" name="Picture 2">
            <a:extLst>
              <a:ext uri="{FF2B5EF4-FFF2-40B4-BE49-F238E27FC236}">
                <a16:creationId xmlns:a16="http://schemas.microsoft.com/office/drawing/2014/main" id="{B7DD058D-E22C-EF0E-961A-92775D33D91F}"/>
              </a:ext>
            </a:extLst>
          </p:cNvPr>
          <p:cNvPicPr>
            <a:picLocks noChangeAspect="1"/>
          </p:cNvPicPr>
          <p:nvPr/>
        </p:nvPicPr>
        <p:blipFill>
          <a:blip r:embed="rId4"/>
          <a:stretch>
            <a:fillRect/>
          </a:stretch>
        </p:blipFill>
        <p:spPr>
          <a:xfrm>
            <a:off x="7470805" y="2439096"/>
            <a:ext cx="4721194" cy="3604829"/>
          </a:xfrm>
          <a:prstGeom prst="rect">
            <a:avLst/>
          </a:prstGeom>
        </p:spPr>
      </p:pic>
      <p:sp>
        <p:nvSpPr>
          <p:cNvPr id="5" name="Title 1">
            <a:extLst>
              <a:ext uri="{FF2B5EF4-FFF2-40B4-BE49-F238E27FC236}">
                <a16:creationId xmlns:a16="http://schemas.microsoft.com/office/drawing/2014/main" id="{52971E1D-8311-3394-653B-848E5F696933}"/>
              </a:ext>
            </a:extLst>
          </p:cNvPr>
          <p:cNvSpPr txBox="1">
            <a:spLocks/>
          </p:cNvSpPr>
          <p:nvPr/>
        </p:nvSpPr>
        <p:spPr>
          <a:xfrm>
            <a:off x="0" y="1355103"/>
            <a:ext cx="12066877" cy="138292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Aptos" panose="02110004020202020204"/>
                <a:ea typeface="+mj-ea"/>
                <a:cs typeface="+mj-cs"/>
              </a:rPr>
              <a:t>As Patient Public Voice (PPV) representatives, we are actively involved in shaping better care for the sickle cell community. So far, we’ve had the privilege to:</a:t>
            </a:r>
            <a:endParaRPr kumimoji="0" lang="en-GB" sz="2500" b="0" i="0" u="none" strike="noStrike" kern="1200" cap="none" spc="0" normalizeH="0" baseline="0" noProof="0" dirty="0">
              <a:ln>
                <a:noFill/>
              </a:ln>
              <a:solidFill>
                <a:prstClr val="white"/>
              </a:solidFill>
              <a:effectLst/>
              <a:uLnTx/>
              <a:uFillTx/>
              <a:latin typeface="Aptos Display" panose="02110004020202020204"/>
              <a:ea typeface="+mj-ea"/>
              <a:cs typeface="+mj-cs"/>
            </a:endParaRPr>
          </a:p>
        </p:txBody>
      </p:sp>
    </p:spTree>
    <p:extLst>
      <p:ext uri="{BB962C8B-B14F-4D97-AF65-F5344CB8AC3E}">
        <p14:creationId xmlns:p14="http://schemas.microsoft.com/office/powerpoint/2010/main" val="429532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87427C4-FDF4-3121-D2E3-D33075C99C30}"/>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7057870-0B56-47E6-9E68-023292CC77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24D7BDAD-9362-3A8C-DBCF-0842D721D2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369A6C85-368A-FC0D-3A9A-B6060761D7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9B43216A-2AA1-3D73-381F-A6468F23CB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3" name="Rectangle 22">
            <a:extLst>
              <a:ext uri="{FF2B5EF4-FFF2-40B4-BE49-F238E27FC236}">
                <a16:creationId xmlns:a16="http://schemas.microsoft.com/office/drawing/2014/main" id="{DAA0A164-ADC1-8ED1-2FEF-EBC20597A8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278DA36C-10DA-29CC-D49A-366195B6120B}"/>
              </a:ext>
            </a:extLst>
          </p:cNvPr>
          <p:cNvSpPr>
            <a:spLocks noGrp="1"/>
          </p:cNvSpPr>
          <p:nvPr>
            <p:ph type="ctrTitle"/>
          </p:nvPr>
        </p:nvSpPr>
        <p:spPr>
          <a:xfrm>
            <a:off x="889574" y="179359"/>
            <a:ext cx="7091300" cy="898581"/>
          </a:xfrm>
        </p:spPr>
        <p:txBody>
          <a:bodyPr anchor="ctr">
            <a:normAutofit/>
          </a:bodyPr>
          <a:lstStyle/>
          <a:p>
            <a:pPr algn="l"/>
            <a:br>
              <a:rPr lang="en-GB" sz="2800" dirty="0">
                <a:solidFill>
                  <a:srgbClr val="FFFFFF"/>
                </a:solidFill>
              </a:rPr>
            </a:br>
            <a:endParaRPr lang="en-GB" sz="2800" dirty="0">
              <a:solidFill>
                <a:srgbClr val="FFFFFF"/>
              </a:solidFill>
            </a:endParaRPr>
          </a:p>
        </p:txBody>
      </p:sp>
      <p:pic>
        <p:nvPicPr>
          <p:cNvPr id="4" name="Content Placeholder 3">
            <a:extLst>
              <a:ext uri="{FF2B5EF4-FFF2-40B4-BE49-F238E27FC236}">
                <a16:creationId xmlns:a16="http://schemas.microsoft.com/office/drawing/2014/main" id="{810B7BC0-B4FA-8670-8CD7-578E06710717}"/>
              </a:ext>
            </a:extLst>
          </p:cNvPr>
          <p:cNvPicPr>
            <a:picLocks noChangeAspect="1"/>
          </p:cNvPicPr>
          <p:nvPr/>
        </p:nvPicPr>
        <p:blipFill>
          <a:blip r:embed="rId3"/>
          <a:stretch>
            <a:fillRect/>
          </a:stretch>
        </p:blipFill>
        <p:spPr>
          <a:xfrm>
            <a:off x="8253979" y="244885"/>
            <a:ext cx="3812898" cy="1086676"/>
          </a:xfrm>
          <a:prstGeom prst="rect">
            <a:avLst/>
          </a:prstGeom>
        </p:spPr>
      </p:pic>
      <p:sp>
        <p:nvSpPr>
          <p:cNvPr id="16" name="TextBox 15">
            <a:extLst>
              <a:ext uri="{FF2B5EF4-FFF2-40B4-BE49-F238E27FC236}">
                <a16:creationId xmlns:a16="http://schemas.microsoft.com/office/drawing/2014/main" id="{068A5A09-150F-3E4E-5868-8E5E4EDD46C2}"/>
              </a:ext>
            </a:extLst>
          </p:cNvPr>
          <p:cNvSpPr txBox="1"/>
          <p:nvPr/>
        </p:nvSpPr>
        <p:spPr>
          <a:xfrm>
            <a:off x="3048000" y="2415554"/>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1" name="TextBox 10">
            <a:extLst>
              <a:ext uri="{FF2B5EF4-FFF2-40B4-BE49-F238E27FC236}">
                <a16:creationId xmlns:a16="http://schemas.microsoft.com/office/drawing/2014/main" id="{A0A89809-9933-DC8D-B45F-E20D413286F7}"/>
              </a:ext>
            </a:extLst>
          </p:cNvPr>
          <p:cNvSpPr txBox="1"/>
          <p:nvPr/>
        </p:nvSpPr>
        <p:spPr>
          <a:xfrm>
            <a:off x="960120" y="628650"/>
            <a:ext cx="609219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FFFFFF"/>
                </a:solidFill>
                <a:effectLst/>
                <a:uLnTx/>
                <a:uFillTx/>
                <a:latin typeface="Aptos" panose="02110004020202020204"/>
                <a:ea typeface="+mn-ea"/>
                <a:cs typeface="+mn-cs"/>
              </a:rPr>
              <a:t>NE&amp;Y HCC </a:t>
            </a:r>
            <a:r>
              <a:rPr kumimoji="0" lang="en-GB" sz="3200" b="0" i="0" u="none" strike="noStrike" kern="1200" cap="none" spc="0" normalizeH="0" baseline="0" noProof="0" dirty="0">
                <a:ln>
                  <a:noFill/>
                </a:ln>
                <a:solidFill>
                  <a:prstClr val="white"/>
                </a:solidFill>
                <a:effectLst/>
                <a:uLnTx/>
                <a:uFillTx/>
                <a:latin typeface="Aptos" panose="02110004020202020204"/>
                <a:ea typeface="+mn-ea"/>
                <a:cs typeface="+mn-cs"/>
              </a:rPr>
              <a:t>–Involvement so far</a:t>
            </a:r>
          </a:p>
        </p:txBody>
      </p:sp>
      <p:sp>
        <p:nvSpPr>
          <p:cNvPr id="13" name="TextBox 12">
            <a:extLst>
              <a:ext uri="{FF2B5EF4-FFF2-40B4-BE49-F238E27FC236}">
                <a16:creationId xmlns:a16="http://schemas.microsoft.com/office/drawing/2014/main" id="{95E27A95-D32D-DD6E-EDB2-08D9A8F05005}"/>
              </a:ext>
            </a:extLst>
          </p:cNvPr>
          <p:cNvSpPr txBox="1"/>
          <p:nvPr/>
        </p:nvSpPr>
        <p:spPr>
          <a:xfrm>
            <a:off x="236792" y="1754820"/>
            <a:ext cx="7146985" cy="4524315"/>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Aptos" panose="02110004020202020204"/>
                <a:ea typeface="+mn-ea"/>
                <a:cs typeface="+mn-cs"/>
              </a:rPr>
              <a:t>Present at NHS Staff Education Days, bringing the patient voice directly to healthcare professionals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Aptos" panose="02110004020202020204"/>
                <a:ea typeface="+mn-ea"/>
                <a:cs typeface="+mn-cs"/>
              </a:rPr>
              <a:t>Raise important concerns about emergency care, chronic leg ulcers, and the ongoing stigma around pain.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Aptos" panose="02110004020202020204"/>
                <a:ea typeface="+mn-ea"/>
                <a:cs typeface="+mn-cs"/>
              </a:rPr>
              <a:t>We engage. We speak up. We improve-  together.</a:t>
            </a:r>
            <a:endParaRPr kumimoji="0" lang="en-GB" sz="2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Aptos" panose="02110004020202020204"/>
                <a:ea typeface="+mn-ea"/>
                <a:cs typeface="+mn-cs"/>
              </a:rPr>
              <a:t>And we’re just getting started.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Aptos" panose="02110004020202020204"/>
                <a:ea typeface="+mn-ea"/>
                <a:cs typeface="+mn-cs"/>
              </a:rPr>
              <a:t>Stay connected:</a:t>
            </a:r>
            <a:endParaRPr kumimoji="0" lang="en-GB" sz="2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GB" sz="2200" b="1" i="0" u="none" strike="noStrike" kern="1200" cap="none" spc="0" normalizeH="0" baseline="0" noProof="0" dirty="0">
                <a:ln>
                  <a:noFill/>
                </a:ln>
                <a:solidFill>
                  <a:prstClr val="black"/>
                </a:solidFill>
                <a:effectLst/>
                <a:uLnTx/>
                <a:uFillTx/>
                <a:latin typeface="Aptos" panose="02110004020202020204"/>
                <a:ea typeface="+mn-ea"/>
                <a:cs typeface="+mn-cs"/>
                <a:hlinkClick r:id="rId4" tooltip="http://www.ney-hcc.co.uk/patient-engagement"/>
              </a:rPr>
              <a:t>www.ney-hcc.co.uk/patient-engagement</a:t>
            </a:r>
            <a:endParaRPr kumimoji="0" lang="en-GB" sz="2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6" name="Picture 5" descr="A group of people shaking hands">
            <a:extLst>
              <a:ext uri="{FF2B5EF4-FFF2-40B4-BE49-F238E27FC236}">
                <a16:creationId xmlns:a16="http://schemas.microsoft.com/office/drawing/2014/main" id="{A61BAB55-6D2D-8E35-C400-CF66D88562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83778" y="2337668"/>
            <a:ext cx="4571429" cy="3047619"/>
          </a:xfrm>
          <a:prstGeom prst="rect">
            <a:avLst/>
          </a:prstGeom>
        </p:spPr>
      </p:pic>
    </p:spTree>
    <p:extLst>
      <p:ext uri="{BB962C8B-B14F-4D97-AF65-F5344CB8AC3E}">
        <p14:creationId xmlns:p14="http://schemas.microsoft.com/office/powerpoint/2010/main" val="1636897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DA9E703-8850-67F6-7800-694C935AFE65}"/>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7C27E76-1C50-0CA8-E5D9-5A68CB0914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4DCD512F-37AA-72D1-286D-A2C3626A04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64F1C0E1-04DD-0E00-46C2-02F6B2882D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F54675F5-AEDD-B258-7E3D-8498556CEC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3" name="Rectangle 22">
            <a:extLst>
              <a:ext uri="{FF2B5EF4-FFF2-40B4-BE49-F238E27FC236}">
                <a16:creationId xmlns:a16="http://schemas.microsoft.com/office/drawing/2014/main" id="{A23FDAA0-9EA2-B987-14EC-C4F3B55B78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4D423FD0-9A06-F5B0-E6EB-042727F08E8C}"/>
              </a:ext>
            </a:extLst>
          </p:cNvPr>
          <p:cNvSpPr>
            <a:spLocks noGrp="1"/>
          </p:cNvSpPr>
          <p:nvPr>
            <p:ph type="ctrTitle"/>
          </p:nvPr>
        </p:nvSpPr>
        <p:spPr>
          <a:xfrm>
            <a:off x="699714" y="353160"/>
            <a:ext cx="7091300" cy="898581"/>
          </a:xfrm>
        </p:spPr>
        <p:txBody>
          <a:bodyPr anchor="ctr">
            <a:normAutofit/>
          </a:bodyPr>
          <a:lstStyle/>
          <a:p>
            <a:pPr algn="l"/>
            <a:br>
              <a:rPr lang="en-GB" sz="2800" dirty="0">
                <a:solidFill>
                  <a:srgbClr val="FFFFFF"/>
                </a:solidFill>
              </a:rPr>
            </a:br>
            <a:endParaRPr lang="en-GB" sz="2800" dirty="0">
              <a:solidFill>
                <a:srgbClr val="FFFFFF"/>
              </a:solidFill>
            </a:endParaRPr>
          </a:p>
        </p:txBody>
      </p:sp>
      <p:pic>
        <p:nvPicPr>
          <p:cNvPr id="4" name="Content Placeholder 3">
            <a:extLst>
              <a:ext uri="{FF2B5EF4-FFF2-40B4-BE49-F238E27FC236}">
                <a16:creationId xmlns:a16="http://schemas.microsoft.com/office/drawing/2014/main" id="{4BD73EDA-43B4-8901-FDC6-422BDB6E49AF}"/>
              </a:ext>
            </a:extLst>
          </p:cNvPr>
          <p:cNvPicPr>
            <a:picLocks noChangeAspect="1"/>
          </p:cNvPicPr>
          <p:nvPr/>
        </p:nvPicPr>
        <p:blipFill>
          <a:blip r:embed="rId3"/>
          <a:stretch>
            <a:fillRect/>
          </a:stretch>
        </p:blipFill>
        <p:spPr>
          <a:xfrm>
            <a:off x="8253979" y="244885"/>
            <a:ext cx="3812898" cy="1086676"/>
          </a:xfrm>
          <a:prstGeom prst="rect">
            <a:avLst/>
          </a:prstGeom>
        </p:spPr>
      </p:pic>
      <p:sp>
        <p:nvSpPr>
          <p:cNvPr id="16" name="TextBox 15">
            <a:extLst>
              <a:ext uri="{FF2B5EF4-FFF2-40B4-BE49-F238E27FC236}">
                <a16:creationId xmlns:a16="http://schemas.microsoft.com/office/drawing/2014/main" id="{FDC26405-A806-4DDC-3A2F-A68ABB972FB2}"/>
              </a:ext>
            </a:extLst>
          </p:cNvPr>
          <p:cNvSpPr txBox="1"/>
          <p:nvPr/>
        </p:nvSpPr>
        <p:spPr>
          <a:xfrm>
            <a:off x="3048000" y="2415554"/>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7" name="TextBox 6">
            <a:extLst>
              <a:ext uri="{FF2B5EF4-FFF2-40B4-BE49-F238E27FC236}">
                <a16:creationId xmlns:a16="http://schemas.microsoft.com/office/drawing/2014/main" id="{6AC6617D-0D9C-D4F1-1D50-D62EC0F2C59A}"/>
              </a:ext>
            </a:extLst>
          </p:cNvPr>
          <p:cNvSpPr txBox="1"/>
          <p:nvPr/>
        </p:nvSpPr>
        <p:spPr>
          <a:xfrm>
            <a:off x="108211" y="1708844"/>
            <a:ext cx="8923663" cy="50167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rPr>
              <a:t>Medical expertise saves lives , but </a:t>
            </a:r>
            <a:r>
              <a:rPr kumimoji="0" lang="en-GB" sz="2000" b="0" i="1" u="none" strike="noStrike" kern="1200" cap="none" spc="0" normalizeH="0" baseline="0" noProof="0" dirty="0">
                <a:ln>
                  <a:noFill/>
                </a:ln>
                <a:solidFill>
                  <a:prstClr val="black"/>
                </a:solidFill>
                <a:effectLst/>
                <a:uLnTx/>
                <a:uFillTx/>
                <a:latin typeface="Aptos" panose="02110004020202020204"/>
                <a:ea typeface="+mn-ea"/>
                <a:cs typeface="+mn-cs"/>
              </a:rPr>
              <a:t>lived experience transforms care</a:t>
            </a:r>
            <a:r>
              <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rPr>
              <a:t>As patients and carers, we </a:t>
            </a:r>
            <a:r>
              <a:rPr kumimoji="0" lang="en-GB" sz="2000" b="0" i="1" u="none" strike="noStrike" kern="1200" cap="none" spc="0" normalizeH="0" baseline="0" noProof="0" dirty="0">
                <a:ln>
                  <a:noFill/>
                </a:ln>
                <a:solidFill>
                  <a:prstClr val="black"/>
                </a:solidFill>
                <a:effectLst/>
                <a:uLnTx/>
                <a:uFillTx/>
                <a:latin typeface="Aptos" panose="02110004020202020204"/>
                <a:ea typeface="+mn-ea"/>
                <a:cs typeface="+mn-cs"/>
              </a:rPr>
              <a:t>know</a:t>
            </a:r>
            <a:r>
              <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rPr>
              <a:t> what it feels like: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rPr>
              <a:t>The unbearable pain of a crisis that words can’t describe.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rPr>
              <a:t>Navigating endless A&amp;E visits, trying to explain fatigue that never truly goes away.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rPr>
              <a:t>Facing stigma, isolation, mental health struggles, and strained relationships.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rPr>
              <a:t>Missing out on life simply because hospital visits become the norm.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1" i="1" u="none" strike="noStrike" kern="1200" cap="none" spc="0" normalizeH="0" baseline="0" noProof="0" dirty="0">
                <a:ln>
                  <a:noFill/>
                </a:ln>
                <a:solidFill>
                  <a:prstClr val="black"/>
                </a:solidFill>
                <a:effectLst/>
                <a:uLnTx/>
                <a:uFillTx/>
                <a:latin typeface="Aptos" panose="02110004020202020204"/>
                <a:ea typeface="+mn-ea"/>
                <a:cs typeface="+mn-cs"/>
              </a:rPr>
              <a:t>But your voice can change that.</a:t>
            </a:r>
            <a:endParaRPr kumimoji="0" lang="en-GB" sz="2100" b="0" i="1"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1200" cap="none" spc="0" normalizeH="0" baseline="0" noProof="0" dirty="0">
                <a:ln>
                  <a:noFill/>
                </a:ln>
                <a:solidFill>
                  <a:prstClr val="black"/>
                </a:solidFill>
                <a:effectLst/>
                <a:uLnTx/>
                <a:uFillTx/>
                <a:latin typeface="Aptos" panose="02110004020202020204"/>
                <a:ea typeface="+mn-ea"/>
                <a:cs typeface="+mn-cs"/>
              </a:rPr>
              <a:t>When we show up, speak up, and share our experiences, systems listen, and care improves.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ptos Display" panose="02110004020202020204"/>
              <a:ea typeface="+mn-ea"/>
              <a:cs typeface="+mn-cs"/>
            </a:endParaRPr>
          </a:p>
        </p:txBody>
      </p:sp>
      <p:sp>
        <p:nvSpPr>
          <p:cNvPr id="3" name="TextBox 2">
            <a:extLst>
              <a:ext uri="{FF2B5EF4-FFF2-40B4-BE49-F238E27FC236}">
                <a16:creationId xmlns:a16="http://schemas.microsoft.com/office/drawing/2014/main" id="{53F1D118-C6CD-80CF-0495-E7E6DA9F46B9}"/>
              </a:ext>
            </a:extLst>
          </p:cNvPr>
          <p:cNvSpPr txBox="1"/>
          <p:nvPr/>
        </p:nvSpPr>
        <p:spPr>
          <a:xfrm>
            <a:off x="800706" y="400663"/>
            <a:ext cx="670157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Aptos" panose="02110004020202020204"/>
                <a:ea typeface="+mn-ea"/>
                <a:cs typeface="+mn-cs"/>
              </a:rPr>
              <a:t>Why Your Voice Matters</a:t>
            </a:r>
          </a:p>
        </p:txBody>
      </p:sp>
      <p:pic>
        <p:nvPicPr>
          <p:cNvPr id="5" name="Picture 4">
            <a:extLst>
              <a:ext uri="{FF2B5EF4-FFF2-40B4-BE49-F238E27FC236}">
                <a16:creationId xmlns:a16="http://schemas.microsoft.com/office/drawing/2014/main" id="{90B0A830-AB92-8876-2AF8-9AF11C480783}"/>
              </a:ext>
            </a:extLst>
          </p:cNvPr>
          <p:cNvPicPr>
            <a:picLocks noChangeAspect="1"/>
          </p:cNvPicPr>
          <p:nvPr/>
        </p:nvPicPr>
        <p:blipFill>
          <a:blip r:embed="rId4"/>
          <a:stretch>
            <a:fillRect/>
          </a:stretch>
        </p:blipFill>
        <p:spPr>
          <a:xfrm>
            <a:off x="9031874" y="1887639"/>
            <a:ext cx="2891804" cy="3852150"/>
          </a:xfrm>
          <a:prstGeom prst="rect">
            <a:avLst/>
          </a:prstGeom>
        </p:spPr>
      </p:pic>
    </p:spTree>
    <p:extLst>
      <p:ext uri="{BB962C8B-B14F-4D97-AF65-F5344CB8AC3E}">
        <p14:creationId xmlns:p14="http://schemas.microsoft.com/office/powerpoint/2010/main" val="447221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D0692EA-E530-7E64-2BAD-0F5645CA6C56}"/>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78CB390-E762-7731-ADFC-B3283D29E8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381C6C9D-6A90-6A1E-8BE3-DBAB30406D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AE0C228F-7872-2DEF-4CD9-7DF7FD42B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1A541E6E-0984-0D3D-4E6E-39C4E8203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3" name="Rectangle 22">
            <a:extLst>
              <a:ext uri="{FF2B5EF4-FFF2-40B4-BE49-F238E27FC236}">
                <a16:creationId xmlns:a16="http://schemas.microsoft.com/office/drawing/2014/main" id="{AEE8DBA1-E944-AE4E-8352-3146E7356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32580AA8-1277-DB71-8221-9F0CA18E2D47}"/>
              </a:ext>
            </a:extLst>
          </p:cNvPr>
          <p:cNvSpPr>
            <a:spLocks noGrp="1"/>
          </p:cNvSpPr>
          <p:nvPr>
            <p:ph type="ctrTitle"/>
          </p:nvPr>
        </p:nvSpPr>
        <p:spPr>
          <a:xfrm>
            <a:off x="699714" y="353160"/>
            <a:ext cx="7091300" cy="898581"/>
          </a:xfrm>
        </p:spPr>
        <p:txBody>
          <a:bodyPr anchor="ctr">
            <a:normAutofit/>
          </a:bodyPr>
          <a:lstStyle/>
          <a:p>
            <a:pPr algn="l"/>
            <a:br>
              <a:rPr lang="en-GB" sz="2800" dirty="0">
                <a:solidFill>
                  <a:srgbClr val="FFFFFF"/>
                </a:solidFill>
              </a:rPr>
            </a:br>
            <a:endParaRPr lang="en-GB" sz="2800" dirty="0">
              <a:solidFill>
                <a:srgbClr val="FFFFFF"/>
              </a:solidFill>
            </a:endParaRPr>
          </a:p>
        </p:txBody>
      </p:sp>
      <p:pic>
        <p:nvPicPr>
          <p:cNvPr id="4" name="Content Placeholder 3">
            <a:extLst>
              <a:ext uri="{FF2B5EF4-FFF2-40B4-BE49-F238E27FC236}">
                <a16:creationId xmlns:a16="http://schemas.microsoft.com/office/drawing/2014/main" id="{5C0CDD22-E15A-34C3-B6FE-7A4F46677D0B}"/>
              </a:ext>
            </a:extLst>
          </p:cNvPr>
          <p:cNvPicPr>
            <a:picLocks noChangeAspect="1"/>
          </p:cNvPicPr>
          <p:nvPr/>
        </p:nvPicPr>
        <p:blipFill>
          <a:blip r:embed="rId3"/>
          <a:stretch>
            <a:fillRect/>
          </a:stretch>
        </p:blipFill>
        <p:spPr>
          <a:xfrm>
            <a:off x="8253979" y="244885"/>
            <a:ext cx="3812898" cy="1086676"/>
          </a:xfrm>
          <a:prstGeom prst="rect">
            <a:avLst/>
          </a:prstGeom>
        </p:spPr>
      </p:pic>
      <p:sp>
        <p:nvSpPr>
          <p:cNvPr id="16" name="TextBox 15">
            <a:extLst>
              <a:ext uri="{FF2B5EF4-FFF2-40B4-BE49-F238E27FC236}">
                <a16:creationId xmlns:a16="http://schemas.microsoft.com/office/drawing/2014/main" id="{4340E0BA-D680-84D8-A479-D1BED6ED9AC6}"/>
              </a:ext>
            </a:extLst>
          </p:cNvPr>
          <p:cNvSpPr txBox="1"/>
          <p:nvPr/>
        </p:nvSpPr>
        <p:spPr>
          <a:xfrm>
            <a:off x="3048000" y="2415554"/>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6" name="TextBox 5">
            <a:extLst>
              <a:ext uri="{FF2B5EF4-FFF2-40B4-BE49-F238E27FC236}">
                <a16:creationId xmlns:a16="http://schemas.microsoft.com/office/drawing/2014/main" id="{D0F22684-DCA5-E2D9-B46D-2C0AAB53A5B8}"/>
              </a:ext>
            </a:extLst>
          </p:cNvPr>
          <p:cNvSpPr txBox="1"/>
          <p:nvPr/>
        </p:nvSpPr>
        <p:spPr>
          <a:xfrm>
            <a:off x="777432" y="433118"/>
            <a:ext cx="6905629"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Aptos" panose="02110004020202020204"/>
                <a:ea typeface="+mn-ea"/>
                <a:cs typeface="+mn-cs"/>
              </a:rPr>
              <a:t>Ready to be a part of Positive Change?</a:t>
            </a:r>
          </a:p>
        </p:txBody>
      </p:sp>
      <p:sp>
        <p:nvSpPr>
          <p:cNvPr id="9" name="TextBox 8">
            <a:extLst>
              <a:ext uri="{FF2B5EF4-FFF2-40B4-BE49-F238E27FC236}">
                <a16:creationId xmlns:a16="http://schemas.microsoft.com/office/drawing/2014/main" id="{F981A622-1CC6-9FFB-2E97-99597C7DAA4C}"/>
              </a:ext>
            </a:extLst>
          </p:cNvPr>
          <p:cNvSpPr txBox="1"/>
          <p:nvPr/>
        </p:nvSpPr>
        <p:spPr>
          <a:xfrm>
            <a:off x="139548" y="1576447"/>
            <a:ext cx="7770563" cy="517064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Aptos" panose="02110004020202020204"/>
                <a:ea typeface="+mn-ea"/>
                <a:cs typeface="+mn-cs"/>
              </a:rPr>
              <a:t>Your Voice Matters -  Join 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Aptos" panose="02110004020202020204"/>
                <a:ea typeface="+mn-ea"/>
                <a:cs typeface="+mn-cs"/>
              </a:rPr>
              <a:t>We need more voices. More stories. More strength. Whether you’re living with sickle cell, a parent, or a carer, </a:t>
            </a:r>
            <a:r>
              <a:rPr kumimoji="0" lang="en-GB" sz="2200" b="0" i="1" u="none" strike="noStrike" kern="1200" cap="none" spc="0" normalizeH="0" baseline="0" noProof="0" dirty="0">
                <a:ln>
                  <a:noFill/>
                </a:ln>
                <a:solidFill>
                  <a:prstClr val="black"/>
                </a:solidFill>
                <a:effectLst/>
                <a:uLnTx/>
                <a:uFillTx/>
                <a:latin typeface="Aptos" panose="02110004020202020204"/>
                <a:ea typeface="+mn-ea"/>
                <a:cs typeface="+mn-cs"/>
              </a:rPr>
              <a:t>your experience can help drive change</a:t>
            </a:r>
            <a:r>
              <a:rPr kumimoji="0" lang="en-GB" sz="2200" b="0" i="0" u="none" strike="noStrike" kern="1200" cap="none" spc="0" normalizeH="0" baseline="0" noProof="0" dirty="0">
                <a:ln>
                  <a:noFill/>
                </a:ln>
                <a:solidFill>
                  <a:prstClr val="black"/>
                </a:solidFill>
                <a:effectLst/>
                <a:uLnTx/>
                <a:uFillTx/>
                <a:latin typeface="Aptos" panose="02110004020202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Aptos" panose="02110004020202020204"/>
                <a:ea typeface="+mn-ea"/>
                <a:cs typeface="+mn-cs"/>
              </a:rPr>
              <a:t>Be part of the movement.</a:t>
            </a:r>
            <a:r>
              <a:rPr kumimoji="0" lang="en-GB" sz="2200" b="0" i="0" u="none" strike="noStrike" kern="1200" cap="none" spc="0" normalizeH="0" baseline="0" noProof="0" dirty="0">
                <a:ln>
                  <a:noFill/>
                </a:ln>
                <a:solidFill>
                  <a:prstClr val="black"/>
                </a:solidFill>
                <a:effectLst/>
                <a:uLnTx/>
                <a:uFillTx/>
                <a:latin typeface="Aptos" panose="02110004020202020204"/>
                <a:ea typeface="+mn-ea"/>
                <a:cs typeface="+mn-cs"/>
              </a:rPr>
              <a:t> </a:t>
            </a:r>
            <a:endParaRPr kumimoji="0" lang="en-GB" sz="2200" b="0" i="1"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1" u="none" strike="noStrike" kern="1200" cap="none" spc="0" normalizeH="0" baseline="0" noProof="0" dirty="0">
                <a:ln>
                  <a:noFill/>
                </a:ln>
                <a:solidFill>
                  <a:prstClr val="black"/>
                </a:solidFill>
                <a:effectLst/>
                <a:uLnTx/>
                <a:uFillTx/>
                <a:latin typeface="Aptos" panose="02110004020202020204"/>
                <a:ea typeface="+mn-ea"/>
                <a:cs typeface="+mn-cs"/>
              </a:rPr>
              <a:t> “Together, we can shape a better, fairer future for everyone affected by sickle cell”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1"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Aptos" panose="02110004020202020204"/>
                <a:ea typeface="+mn-ea"/>
                <a:cs typeface="+mn-cs"/>
              </a:rPr>
              <a:t>Join us today:</a:t>
            </a:r>
            <a:endParaRPr kumimoji="0" lang="en-GB" sz="2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Aptos" panose="02110004020202020204"/>
                <a:ea typeface="+mn-ea"/>
                <a:cs typeface="+mn-cs"/>
                <a:hlinkClick r:id="rId4" tooltip="https://www.ney-hcc.co.uk/patient-public-voice-group-ppv-application-form/"/>
              </a:rPr>
              <a:t>https://www.ney-hcc.co.uk/patient-public-voice-group-ppv-application-form/</a:t>
            </a:r>
            <a:endParaRPr kumimoji="0" lang="en-GB" sz="2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1" u="none" strike="noStrike" kern="1200" cap="none" spc="0" normalizeH="0" baseline="0" noProof="0" dirty="0">
                <a:ln>
                  <a:noFill/>
                </a:ln>
                <a:solidFill>
                  <a:prstClr val="black"/>
                </a:solidFill>
                <a:effectLst/>
                <a:uLnTx/>
                <a:uFillTx/>
                <a:latin typeface="Aptos" panose="02110004020202020204"/>
                <a:ea typeface="+mn-ea"/>
                <a:cs typeface="+mn-cs"/>
              </a:rPr>
              <a:t>Real voices. Real change.</a:t>
            </a:r>
            <a:endParaRPr kumimoji="0" lang="en-GB" sz="2200" b="0" i="1"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5" name="Picture 4" descr="A silhouette of a person speaking into a megaphone">
            <a:extLst>
              <a:ext uri="{FF2B5EF4-FFF2-40B4-BE49-F238E27FC236}">
                <a16:creationId xmlns:a16="http://schemas.microsoft.com/office/drawing/2014/main" id="{C5CA2F6F-9C0D-ACD1-9ABB-B7274377C2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77059" y="1951045"/>
            <a:ext cx="4175393" cy="3352932"/>
          </a:xfrm>
          <a:prstGeom prst="rect">
            <a:avLst/>
          </a:prstGeom>
        </p:spPr>
      </p:pic>
    </p:spTree>
    <p:extLst>
      <p:ext uri="{BB962C8B-B14F-4D97-AF65-F5344CB8AC3E}">
        <p14:creationId xmlns:p14="http://schemas.microsoft.com/office/powerpoint/2010/main" val="2149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D4A6267-F4D8-13C2-AA6E-9FB86BBB44C0}"/>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BF020BC-0228-407C-2D14-72B2D0A44B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DD4DE757-817A-B785-F403-9221FA7306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F73CEED6-E3B0-0C81-CA36-D68DFF998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F7517D54-2DA7-B594-1660-4ED18BF1A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3" name="Rectangle 22">
            <a:extLst>
              <a:ext uri="{FF2B5EF4-FFF2-40B4-BE49-F238E27FC236}">
                <a16:creationId xmlns:a16="http://schemas.microsoft.com/office/drawing/2014/main" id="{28DAA9B6-0B1E-A8B2-393C-BA65C24D7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1D2C0CEF-6EAE-57DB-3540-78EAE30BDD7F}"/>
              </a:ext>
            </a:extLst>
          </p:cNvPr>
          <p:cNvSpPr>
            <a:spLocks noGrp="1"/>
          </p:cNvSpPr>
          <p:nvPr>
            <p:ph type="ctrTitle"/>
          </p:nvPr>
        </p:nvSpPr>
        <p:spPr>
          <a:xfrm>
            <a:off x="699714" y="353160"/>
            <a:ext cx="7091300" cy="898581"/>
          </a:xfrm>
        </p:spPr>
        <p:txBody>
          <a:bodyPr anchor="ctr">
            <a:normAutofit/>
          </a:bodyPr>
          <a:lstStyle/>
          <a:p>
            <a:pPr algn="l"/>
            <a:br>
              <a:rPr lang="en-GB" sz="2800" dirty="0">
                <a:solidFill>
                  <a:srgbClr val="FFFFFF"/>
                </a:solidFill>
              </a:rPr>
            </a:br>
            <a:endParaRPr lang="en-GB" sz="2800" dirty="0">
              <a:solidFill>
                <a:srgbClr val="FFFFFF"/>
              </a:solidFill>
            </a:endParaRPr>
          </a:p>
        </p:txBody>
      </p:sp>
      <p:pic>
        <p:nvPicPr>
          <p:cNvPr id="4" name="Content Placeholder 3">
            <a:extLst>
              <a:ext uri="{FF2B5EF4-FFF2-40B4-BE49-F238E27FC236}">
                <a16:creationId xmlns:a16="http://schemas.microsoft.com/office/drawing/2014/main" id="{F868D5E5-31B9-C5D7-0F52-80EA5A5A8192}"/>
              </a:ext>
            </a:extLst>
          </p:cNvPr>
          <p:cNvPicPr>
            <a:picLocks noChangeAspect="1"/>
          </p:cNvPicPr>
          <p:nvPr/>
        </p:nvPicPr>
        <p:blipFill>
          <a:blip r:embed="rId3"/>
          <a:stretch>
            <a:fillRect/>
          </a:stretch>
        </p:blipFill>
        <p:spPr>
          <a:xfrm>
            <a:off x="8253979" y="244885"/>
            <a:ext cx="3812898" cy="1086676"/>
          </a:xfrm>
          <a:prstGeom prst="rect">
            <a:avLst/>
          </a:prstGeom>
        </p:spPr>
      </p:pic>
      <p:sp>
        <p:nvSpPr>
          <p:cNvPr id="16" name="TextBox 15">
            <a:extLst>
              <a:ext uri="{FF2B5EF4-FFF2-40B4-BE49-F238E27FC236}">
                <a16:creationId xmlns:a16="http://schemas.microsoft.com/office/drawing/2014/main" id="{7E969F52-0CF8-1563-90E0-186EDBA886E1}"/>
              </a:ext>
            </a:extLst>
          </p:cNvPr>
          <p:cNvSpPr txBox="1"/>
          <p:nvPr/>
        </p:nvSpPr>
        <p:spPr>
          <a:xfrm>
            <a:off x="3048000" y="2415554"/>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a:t>
            </a:r>
          </a:p>
        </p:txBody>
      </p:sp>
      <p:pic>
        <p:nvPicPr>
          <p:cNvPr id="7" name="Picture 6" descr="A stethoscope in the shape of a heart">
            <a:extLst>
              <a:ext uri="{FF2B5EF4-FFF2-40B4-BE49-F238E27FC236}">
                <a16:creationId xmlns:a16="http://schemas.microsoft.com/office/drawing/2014/main" id="{F66B34E1-EF91-AEE9-9BDA-910A339FF4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4395" y="1656405"/>
            <a:ext cx="8769427" cy="4956710"/>
          </a:xfrm>
          <a:prstGeom prst="rect">
            <a:avLst/>
          </a:prstGeom>
        </p:spPr>
      </p:pic>
    </p:spTree>
    <p:extLst>
      <p:ext uri="{BB962C8B-B14F-4D97-AF65-F5344CB8AC3E}">
        <p14:creationId xmlns:p14="http://schemas.microsoft.com/office/powerpoint/2010/main" val="1872157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4458D40-BCF2-B064-C8C4-BB22209472B7}"/>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008B770-471C-B14A-A572-F89F25A5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BA01CFB5-ADB9-91C8-E661-7D7A26B70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4116B8EF-660B-EC9B-6EBE-664CBC1CC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B42CE75E-1DAB-9464-48D3-9E66A4633D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3" name="Rectangle 22">
            <a:extLst>
              <a:ext uri="{FF2B5EF4-FFF2-40B4-BE49-F238E27FC236}">
                <a16:creationId xmlns:a16="http://schemas.microsoft.com/office/drawing/2014/main" id="{A431363E-412F-CDB8-D873-28BB76546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6301B1B4-6CB2-851E-7D8D-6ECF2F8FDA89}"/>
              </a:ext>
            </a:extLst>
          </p:cNvPr>
          <p:cNvSpPr>
            <a:spLocks noGrp="1"/>
          </p:cNvSpPr>
          <p:nvPr>
            <p:ph type="ctrTitle"/>
          </p:nvPr>
        </p:nvSpPr>
        <p:spPr>
          <a:xfrm>
            <a:off x="261257" y="353160"/>
            <a:ext cx="7867597" cy="898581"/>
          </a:xfrm>
        </p:spPr>
        <p:txBody>
          <a:bodyPr anchor="ctr">
            <a:noAutofit/>
          </a:bodyPr>
          <a:lstStyle/>
          <a:p>
            <a:pPr algn="l"/>
            <a:r>
              <a:rPr lang="en-GB" sz="2000" dirty="0">
                <a:solidFill>
                  <a:srgbClr val="FFFFFF"/>
                </a:solidFill>
              </a:rPr>
              <a:t>Dr Étienne Ciantar </a:t>
            </a:r>
            <a:r>
              <a:rPr lang="en-GB" sz="1200" dirty="0">
                <a:solidFill>
                  <a:srgbClr val="FFFFFF"/>
                </a:solidFill>
              </a:rPr>
              <a:t>MD, FRCOG, FHEA</a:t>
            </a:r>
            <a:br>
              <a:rPr lang="en-GB" sz="2000" dirty="0">
                <a:solidFill>
                  <a:srgbClr val="FFFFFF"/>
                </a:solidFill>
              </a:rPr>
            </a:br>
            <a:r>
              <a:rPr lang="en-GB" sz="1800" dirty="0">
                <a:solidFill>
                  <a:srgbClr val="FFFFFF"/>
                </a:solidFill>
              </a:rPr>
              <a:t>Consultant – Obstetrics, Obstetric Haematology &amp; Medical Education</a:t>
            </a:r>
            <a:br>
              <a:rPr lang="en-GB" sz="1800" dirty="0">
                <a:solidFill>
                  <a:srgbClr val="FFFFFF"/>
                </a:solidFill>
              </a:rPr>
            </a:br>
            <a:r>
              <a:rPr lang="en-GB" sz="1800" dirty="0">
                <a:solidFill>
                  <a:srgbClr val="FFFFFF"/>
                </a:solidFill>
              </a:rPr>
              <a:t>Leeds Teaching Hospitals NHS Trust</a:t>
            </a:r>
          </a:p>
        </p:txBody>
      </p:sp>
      <p:pic>
        <p:nvPicPr>
          <p:cNvPr id="4" name="Content Placeholder 3">
            <a:extLst>
              <a:ext uri="{FF2B5EF4-FFF2-40B4-BE49-F238E27FC236}">
                <a16:creationId xmlns:a16="http://schemas.microsoft.com/office/drawing/2014/main" id="{9C3E1A67-4883-65CD-AFD3-F1296CA5183A}"/>
              </a:ext>
            </a:extLst>
          </p:cNvPr>
          <p:cNvPicPr>
            <a:picLocks noChangeAspect="1"/>
          </p:cNvPicPr>
          <p:nvPr/>
        </p:nvPicPr>
        <p:blipFill>
          <a:blip r:embed="rId3"/>
          <a:stretch>
            <a:fillRect/>
          </a:stretch>
        </p:blipFill>
        <p:spPr>
          <a:xfrm>
            <a:off x="8253979" y="244885"/>
            <a:ext cx="3812898" cy="1086676"/>
          </a:xfrm>
          <a:prstGeom prst="rect">
            <a:avLst/>
          </a:prstGeom>
        </p:spPr>
      </p:pic>
      <p:sp>
        <p:nvSpPr>
          <p:cNvPr id="3" name="TextBox 2">
            <a:extLst>
              <a:ext uri="{FF2B5EF4-FFF2-40B4-BE49-F238E27FC236}">
                <a16:creationId xmlns:a16="http://schemas.microsoft.com/office/drawing/2014/main" id="{819738E6-574B-2A5D-2099-3591EC3D80E4}"/>
              </a:ext>
            </a:extLst>
          </p:cNvPr>
          <p:cNvSpPr txBox="1"/>
          <p:nvPr/>
        </p:nvSpPr>
        <p:spPr>
          <a:xfrm>
            <a:off x="1642188" y="3429000"/>
            <a:ext cx="822026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prstClr val="black"/>
                </a:solidFill>
                <a:effectLst/>
                <a:uLnTx/>
                <a:uFillTx/>
                <a:latin typeface="Aptos" panose="02110004020202020204"/>
                <a:ea typeface="+mn-ea"/>
                <a:cs typeface="+mn-cs"/>
              </a:rPr>
              <a:t>Fertility and Pregnancy</a:t>
            </a:r>
          </a:p>
        </p:txBody>
      </p:sp>
    </p:spTree>
    <p:extLst>
      <p:ext uri="{BB962C8B-B14F-4D97-AF65-F5344CB8AC3E}">
        <p14:creationId xmlns:p14="http://schemas.microsoft.com/office/powerpoint/2010/main" val="2560332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6523ACF-EC35-7D35-FE9E-27CC866AFDB1}"/>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D1FCCBE-8A70-F602-4C04-24DA6C209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FCCE468A-2B89-FD5F-E18C-340A1208AA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F8FEE779-6526-EE19-A9B5-0E048015BB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23748E76-73B2-DA5E-F281-9F782F8ACC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3" name="Rectangle 22">
            <a:extLst>
              <a:ext uri="{FF2B5EF4-FFF2-40B4-BE49-F238E27FC236}">
                <a16:creationId xmlns:a16="http://schemas.microsoft.com/office/drawing/2014/main" id="{EBF38067-1880-DCD5-CECE-7C0E376AB1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4" name="Content Placeholder 3">
            <a:extLst>
              <a:ext uri="{FF2B5EF4-FFF2-40B4-BE49-F238E27FC236}">
                <a16:creationId xmlns:a16="http://schemas.microsoft.com/office/drawing/2014/main" id="{D63B0552-86BF-B9B6-01E1-2EF8FB24AD48}"/>
              </a:ext>
            </a:extLst>
          </p:cNvPr>
          <p:cNvPicPr>
            <a:picLocks noChangeAspect="1"/>
          </p:cNvPicPr>
          <p:nvPr/>
        </p:nvPicPr>
        <p:blipFill>
          <a:blip r:embed="rId3"/>
          <a:stretch>
            <a:fillRect/>
          </a:stretch>
        </p:blipFill>
        <p:spPr>
          <a:xfrm>
            <a:off x="8253979" y="244885"/>
            <a:ext cx="3812898" cy="1086676"/>
          </a:xfrm>
          <a:prstGeom prst="rect">
            <a:avLst/>
          </a:prstGeom>
        </p:spPr>
      </p:pic>
      <p:sp>
        <p:nvSpPr>
          <p:cNvPr id="5" name="TextBox 4">
            <a:extLst>
              <a:ext uri="{FF2B5EF4-FFF2-40B4-BE49-F238E27FC236}">
                <a16:creationId xmlns:a16="http://schemas.microsoft.com/office/drawing/2014/main" id="{86257F42-70CE-688A-662F-FC3B6F238E09}"/>
              </a:ext>
            </a:extLst>
          </p:cNvPr>
          <p:cNvSpPr txBox="1"/>
          <p:nvPr/>
        </p:nvSpPr>
        <p:spPr>
          <a:xfrm>
            <a:off x="490193" y="3108191"/>
            <a:ext cx="10868197" cy="8925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200" b="0" i="0" u="none" strike="noStrike" kern="1200" cap="none" spc="0" normalizeH="0" baseline="0" noProof="0" dirty="0">
                <a:ln>
                  <a:noFill/>
                </a:ln>
                <a:solidFill>
                  <a:prstClr val="black"/>
                </a:solidFill>
                <a:effectLst/>
                <a:uLnTx/>
                <a:uFillTx/>
                <a:latin typeface="Aptos" panose="02110004020202020204"/>
                <a:ea typeface="+mn-ea"/>
                <a:cs typeface="+mn-cs"/>
              </a:rPr>
              <a:t>Welcome</a:t>
            </a:r>
            <a:endParaRPr kumimoji="0" lang="en-GB" sz="5200" b="0" i="0" u="none" strike="noStrike" kern="1200" cap="none" spc="0" normalizeH="0" baseline="0" noProof="0" dirty="0">
              <a:ln>
                <a:noFill/>
              </a:ln>
              <a:solidFill>
                <a:prstClr val="black"/>
              </a:solidFill>
              <a:effectLst/>
              <a:uLnTx/>
              <a:uFillTx/>
              <a:latin typeface="Aptos Display" panose="02110004020202020204"/>
              <a:ea typeface="+mn-ea"/>
              <a:cs typeface="+mn-cs"/>
            </a:endParaRPr>
          </a:p>
        </p:txBody>
      </p:sp>
      <p:graphicFrame>
        <p:nvGraphicFramePr>
          <p:cNvPr id="6" name="Table 5">
            <a:extLst>
              <a:ext uri="{FF2B5EF4-FFF2-40B4-BE49-F238E27FC236}">
                <a16:creationId xmlns:a16="http://schemas.microsoft.com/office/drawing/2014/main" id="{3DB22CE0-DCA6-278B-4F19-229A78833780}"/>
              </a:ext>
            </a:extLst>
          </p:cNvPr>
          <p:cNvGraphicFramePr>
            <a:graphicFrameLocks noGrp="1"/>
          </p:cNvGraphicFramePr>
          <p:nvPr>
            <p:extLst>
              <p:ext uri="{D42A27DB-BD31-4B8C-83A1-F6EECF244321}">
                <p14:modId xmlns:p14="http://schemas.microsoft.com/office/powerpoint/2010/main" val="381390540"/>
              </p:ext>
            </p:extLst>
          </p:nvPr>
        </p:nvGraphicFramePr>
        <p:xfrm>
          <a:off x="4534293" y="1820839"/>
          <a:ext cx="6824097" cy="4545050"/>
        </p:xfrm>
        <a:graphic>
          <a:graphicData uri="http://schemas.openxmlformats.org/drawingml/2006/table">
            <a:tbl>
              <a:tblPr firstRow="1" firstCol="1" bandRow="1">
                <a:tableStyleId>{5C22544A-7EE6-4342-B048-85BDC9FD1C3A}</a:tableStyleId>
              </a:tblPr>
              <a:tblGrid>
                <a:gridCol w="1334986">
                  <a:extLst>
                    <a:ext uri="{9D8B030D-6E8A-4147-A177-3AD203B41FA5}">
                      <a16:colId xmlns:a16="http://schemas.microsoft.com/office/drawing/2014/main" val="697307450"/>
                    </a:ext>
                  </a:extLst>
                </a:gridCol>
                <a:gridCol w="1980446">
                  <a:extLst>
                    <a:ext uri="{9D8B030D-6E8A-4147-A177-3AD203B41FA5}">
                      <a16:colId xmlns:a16="http://schemas.microsoft.com/office/drawing/2014/main" val="2723461568"/>
                    </a:ext>
                  </a:extLst>
                </a:gridCol>
                <a:gridCol w="3508665">
                  <a:extLst>
                    <a:ext uri="{9D8B030D-6E8A-4147-A177-3AD203B41FA5}">
                      <a16:colId xmlns:a16="http://schemas.microsoft.com/office/drawing/2014/main" val="976531647"/>
                    </a:ext>
                  </a:extLst>
                </a:gridCol>
              </a:tblGrid>
              <a:tr h="176810">
                <a:tc gridSpan="3">
                  <a:txBody>
                    <a:bodyPr/>
                    <a:lstStyle/>
                    <a:p>
                      <a:pPr algn="ctr">
                        <a:lnSpc>
                          <a:spcPct val="107000"/>
                        </a:lnSpc>
                        <a:spcAft>
                          <a:spcPts val="800"/>
                        </a:spcAft>
                        <a:buNone/>
                      </a:pPr>
                      <a:r>
                        <a:rPr lang="en-GB" sz="1100" kern="0" dirty="0">
                          <a:effectLst/>
                        </a:rPr>
                        <a:t>Hallam Hall </a:t>
                      </a:r>
                      <a:endParaRPr lang="en-GB"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1125" marR="61125"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802075770"/>
                  </a:ext>
                </a:extLst>
              </a:tr>
              <a:tr h="157190">
                <a:tc gridSpan="3">
                  <a:txBody>
                    <a:bodyPr/>
                    <a:lstStyle/>
                    <a:p>
                      <a:pPr>
                        <a:lnSpc>
                          <a:spcPct val="107000"/>
                        </a:lnSpc>
                      </a:pPr>
                      <a:endParaRPr lang="en-GB" sz="1000" kern="100">
                        <a:effectLst/>
                        <a:latin typeface="Aptos" panose="020B0004020202020204" pitchFamily="34" charset="0"/>
                      </a:endParaRPr>
                    </a:p>
                  </a:txBody>
                  <a:tcPr marL="61125" marR="61125"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09826471"/>
                  </a:ext>
                </a:extLst>
              </a:tr>
              <a:tr h="210489">
                <a:tc>
                  <a:txBody>
                    <a:bodyPr/>
                    <a:lstStyle/>
                    <a:p>
                      <a:pPr algn="ctr">
                        <a:lnSpc>
                          <a:spcPct val="107000"/>
                        </a:lnSpc>
                        <a:spcAft>
                          <a:spcPts val="800"/>
                        </a:spcAft>
                        <a:buNone/>
                      </a:pPr>
                      <a:r>
                        <a:rPr lang="en-GB" sz="1100" kern="0">
                          <a:effectLst/>
                        </a:rPr>
                        <a:t>Time</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1125" marR="61125" marT="0" marB="0"/>
                </a:tc>
                <a:tc>
                  <a:txBody>
                    <a:bodyPr/>
                    <a:lstStyle/>
                    <a:p>
                      <a:pPr algn="ctr">
                        <a:lnSpc>
                          <a:spcPct val="107000"/>
                        </a:lnSpc>
                        <a:spcAft>
                          <a:spcPts val="800"/>
                        </a:spcAft>
                        <a:buNone/>
                      </a:pPr>
                      <a:r>
                        <a:rPr lang="en-GB" sz="1100" kern="0">
                          <a:effectLst/>
                        </a:rPr>
                        <a:t>Topic</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1125" marR="61125" marT="0" marB="0"/>
                </a:tc>
                <a:tc>
                  <a:txBody>
                    <a:bodyPr/>
                    <a:lstStyle/>
                    <a:p>
                      <a:pPr algn="ctr">
                        <a:lnSpc>
                          <a:spcPct val="107000"/>
                        </a:lnSpc>
                        <a:spcAft>
                          <a:spcPts val="800"/>
                        </a:spcAft>
                        <a:buNone/>
                      </a:pPr>
                      <a:r>
                        <a:rPr lang="en-GB" sz="1100" kern="0">
                          <a:effectLst/>
                        </a:rPr>
                        <a:t>Presenter</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1125" marR="61125" marT="0" marB="0"/>
                </a:tc>
                <a:extLst>
                  <a:ext uri="{0D108BD9-81ED-4DB2-BD59-A6C34878D82A}">
                    <a16:rowId xmlns:a16="http://schemas.microsoft.com/office/drawing/2014/main" val="563603665"/>
                  </a:ext>
                </a:extLst>
              </a:tr>
              <a:tr h="351967">
                <a:tc>
                  <a:txBody>
                    <a:bodyPr/>
                    <a:lstStyle/>
                    <a:p>
                      <a:pPr algn="ctr">
                        <a:lnSpc>
                          <a:spcPct val="107000"/>
                        </a:lnSpc>
                        <a:spcAft>
                          <a:spcPts val="800"/>
                        </a:spcAft>
                        <a:buNone/>
                      </a:pPr>
                      <a:r>
                        <a:rPr lang="en-GB" sz="1100" kern="0">
                          <a:effectLst/>
                        </a:rPr>
                        <a:t>10:30 - 10:40</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1125" marR="61125" marT="0" marB="0"/>
                </a:tc>
                <a:tc>
                  <a:txBody>
                    <a:bodyPr/>
                    <a:lstStyle/>
                    <a:p>
                      <a:pPr algn="ctr">
                        <a:lnSpc>
                          <a:spcPct val="107000"/>
                        </a:lnSpc>
                        <a:spcAft>
                          <a:spcPts val="800"/>
                        </a:spcAft>
                        <a:buNone/>
                      </a:pPr>
                      <a:r>
                        <a:rPr lang="en-GB" sz="1100" kern="0">
                          <a:effectLst/>
                        </a:rPr>
                        <a:t>Welcome &amp; Introduction </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1125" marR="61125" marT="0" marB="0"/>
                </a:tc>
                <a:tc>
                  <a:txBody>
                    <a:bodyPr/>
                    <a:lstStyle/>
                    <a:p>
                      <a:pPr algn="ctr">
                        <a:lnSpc>
                          <a:spcPct val="107000"/>
                        </a:lnSpc>
                        <a:spcAft>
                          <a:spcPts val="800"/>
                        </a:spcAft>
                        <a:buNone/>
                      </a:pPr>
                      <a:r>
                        <a:rPr lang="en-GB" sz="1100" kern="0">
                          <a:effectLst/>
                        </a:rPr>
                        <a:t>Dr Emma Astwood &amp; Dr Clare Samuelson</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1125" marR="61125" marT="0" marB="0"/>
                </a:tc>
                <a:extLst>
                  <a:ext uri="{0D108BD9-81ED-4DB2-BD59-A6C34878D82A}">
                    <a16:rowId xmlns:a16="http://schemas.microsoft.com/office/drawing/2014/main" val="2235852175"/>
                  </a:ext>
                </a:extLst>
              </a:tr>
              <a:tr h="531024">
                <a:tc>
                  <a:txBody>
                    <a:bodyPr/>
                    <a:lstStyle/>
                    <a:p>
                      <a:pPr algn="ctr">
                        <a:lnSpc>
                          <a:spcPct val="107000"/>
                        </a:lnSpc>
                        <a:spcAft>
                          <a:spcPts val="800"/>
                        </a:spcAft>
                        <a:buNone/>
                      </a:pPr>
                      <a:r>
                        <a:rPr lang="en-GB" sz="1100" kern="0">
                          <a:effectLst/>
                        </a:rPr>
                        <a:t>10:40:11:00</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1125" marR="61125" marT="0" marB="0"/>
                </a:tc>
                <a:tc>
                  <a:txBody>
                    <a:bodyPr/>
                    <a:lstStyle/>
                    <a:p>
                      <a:pPr algn="ctr">
                        <a:lnSpc>
                          <a:spcPct val="107000"/>
                        </a:lnSpc>
                        <a:spcAft>
                          <a:spcPts val="800"/>
                        </a:spcAft>
                        <a:buNone/>
                      </a:pPr>
                      <a:r>
                        <a:rPr lang="en-GB" sz="1100" kern="0">
                          <a:effectLst/>
                        </a:rPr>
                        <a:t>Patient Rep Group</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1125" marR="61125" marT="0" marB="0"/>
                </a:tc>
                <a:tc>
                  <a:txBody>
                    <a:bodyPr/>
                    <a:lstStyle/>
                    <a:p>
                      <a:pPr algn="ctr">
                        <a:lnSpc>
                          <a:spcPct val="107000"/>
                        </a:lnSpc>
                        <a:spcAft>
                          <a:spcPts val="800"/>
                        </a:spcAft>
                        <a:buNone/>
                      </a:pPr>
                      <a:r>
                        <a:rPr lang="en-GB" sz="1100" kern="0">
                          <a:effectLst/>
                        </a:rPr>
                        <a:t>Blessing Olasolomon and Lizzy Okokwa</a:t>
                      </a:r>
                      <a:br>
                        <a:rPr lang="en-GB" sz="1100" kern="0">
                          <a:effectLst/>
                        </a:rPr>
                      </a:br>
                      <a:r>
                        <a:rPr lang="en-GB" sz="1100" kern="0">
                          <a:effectLst/>
                        </a:rPr>
                        <a:t>Chair &amp; Deputy Chair N E &amp; Y HCC Patient Rep Group</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1125" marR="61125" marT="0" marB="0"/>
                </a:tc>
                <a:extLst>
                  <a:ext uri="{0D108BD9-81ED-4DB2-BD59-A6C34878D82A}">
                    <a16:rowId xmlns:a16="http://schemas.microsoft.com/office/drawing/2014/main" val="2717898542"/>
                  </a:ext>
                </a:extLst>
              </a:tr>
              <a:tr h="176810">
                <a:tc>
                  <a:txBody>
                    <a:bodyPr/>
                    <a:lstStyle/>
                    <a:p>
                      <a:pPr algn="ctr">
                        <a:lnSpc>
                          <a:spcPct val="107000"/>
                        </a:lnSpc>
                        <a:spcAft>
                          <a:spcPts val="800"/>
                        </a:spcAft>
                        <a:buNone/>
                      </a:pPr>
                      <a:r>
                        <a:rPr lang="en-GB" sz="1100" kern="0">
                          <a:effectLst/>
                        </a:rPr>
                        <a:t>11:00 - 11:30</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1125" marR="61125" marT="0" marB="0"/>
                </a:tc>
                <a:tc>
                  <a:txBody>
                    <a:bodyPr/>
                    <a:lstStyle/>
                    <a:p>
                      <a:pPr algn="ctr">
                        <a:lnSpc>
                          <a:spcPct val="107000"/>
                        </a:lnSpc>
                        <a:spcAft>
                          <a:spcPts val="800"/>
                        </a:spcAft>
                        <a:buNone/>
                      </a:pPr>
                      <a:r>
                        <a:rPr lang="en-GB" sz="1100" kern="0">
                          <a:effectLst/>
                        </a:rPr>
                        <a:t>Fertility and pregnancy</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1125" marR="61125" marT="0" marB="0"/>
                </a:tc>
                <a:tc>
                  <a:txBody>
                    <a:bodyPr/>
                    <a:lstStyle/>
                    <a:p>
                      <a:pPr algn="ctr">
                        <a:lnSpc>
                          <a:spcPct val="107000"/>
                        </a:lnSpc>
                        <a:spcAft>
                          <a:spcPts val="800"/>
                        </a:spcAft>
                        <a:buNone/>
                      </a:pPr>
                      <a:r>
                        <a:rPr lang="en-GB" sz="1100" kern="0">
                          <a:effectLst/>
                        </a:rPr>
                        <a:t>Dr Étienne Ciantar </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1125" marR="61125" marT="0" marB="0"/>
                </a:tc>
                <a:extLst>
                  <a:ext uri="{0D108BD9-81ED-4DB2-BD59-A6C34878D82A}">
                    <a16:rowId xmlns:a16="http://schemas.microsoft.com/office/drawing/2014/main" val="2592245870"/>
                  </a:ext>
                </a:extLst>
              </a:tr>
              <a:tr h="429397">
                <a:tc>
                  <a:txBody>
                    <a:bodyPr/>
                    <a:lstStyle/>
                    <a:p>
                      <a:pPr algn="ctr">
                        <a:lnSpc>
                          <a:spcPct val="107000"/>
                        </a:lnSpc>
                        <a:spcAft>
                          <a:spcPts val="800"/>
                        </a:spcAft>
                        <a:buNone/>
                      </a:pPr>
                      <a:r>
                        <a:rPr lang="en-GB" sz="1100" kern="0">
                          <a:effectLst/>
                        </a:rPr>
                        <a:t>11:30 - 11:50</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1125" marR="61125" marT="0" marB="0"/>
                </a:tc>
                <a:tc gridSpan="2">
                  <a:txBody>
                    <a:bodyPr/>
                    <a:lstStyle/>
                    <a:p>
                      <a:pPr algn="ctr">
                        <a:lnSpc>
                          <a:spcPct val="107000"/>
                        </a:lnSpc>
                        <a:buNone/>
                      </a:pPr>
                      <a:r>
                        <a:rPr lang="en-GB" sz="1100" kern="0">
                          <a:effectLst/>
                        </a:rPr>
                        <a:t>Break - Rock choir</a:t>
                      </a:r>
                      <a:br>
                        <a:rPr lang="en-GB" sz="1100" kern="0">
                          <a:effectLst/>
                        </a:rPr>
                      </a:br>
                      <a:r>
                        <a:rPr lang="en-GB" sz="1100" kern="0">
                          <a:effectLst/>
                        </a:rPr>
                        <a:t>Refreshments Chef Hallam Central</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1125" marR="61125" marT="0" marB="0" anchor="ctr"/>
                </a:tc>
                <a:tc hMerge="1">
                  <a:txBody>
                    <a:bodyPr/>
                    <a:lstStyle/>
                    <a:p>
                      <a:endParaRPr lang="en-GB"/>
                    </a:p>
                  </a:txBody>
                  <a:tcPr/>
                </a:tc>
                <a:extLst>
                  <a:ext uri="{0D108BD9-81ED-4DB2-BD59-A6C34878D82A}">
                    <a16:rowId xmlns:a16="http://schemas.microsoft.com/office/drawing/2014/main" val="2495533365"/>
                  </a:ext>
                </a:extLst>
              </a:tr>
              <a:tr h="176810">
                <a:tc>
                  <a:txBody>
                    <a:bodyPr/>
                    <a:lstStyle/>
                    <a:p>
                      <a:pPr algn="ctr">
                        <a:lnSpc>
                          <a:spcPct val="107000"/>
                        </a:lnSpc>
                        <a:spcAft>
                          <a:spcPts val="800"/>
                        </a:spcAft>
                        <a:buNone/>
                      </a:pPr>
                      <a:r>
                        <a:rPr lang="en-GB" sz="1100" kern="0">
                          <a:effectLst/>
                        </a:rPr>
                        <a:t>11:50 - 12:30</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1125" marR="61125" marT="0" marB="0"/>
                </a:tc>
                <a:tc>
                  <a:txBody>
                    <a:bodyPr/>
                    <a:lstStyle/>
                    <a:p>
                      <a:pPr algn="ctr">
                        <a:lnSpc>
                          <a:spcPct val="107000"/>
                        </a:lnSpc>
                        <a:spcAft>
                          <a:spcPts val="800"/>
                        </a:spcAft>
                        <a:buNone/>
                      </a:pPr>
                      <a:r>
                        <a:rPr lang="en-GB" sz="1100" kern="0">
                          <a:effectLst/>
                        </a:rPr>
                        <a:t>Nutrition</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1125" marR="61125" marT="0" marB="0"/>
                </a:tc>
                <a:tc>
                  <a:txBody>
                    <a:bodyPr/>
                    <a:lstStyle/>
                    <a:p>
                      <a:pPr algn="ctr">
                        <a:lnSpc>
                          <a:spcPct val="107000"/>
                        </a:lnSpc>
                        <a:spcAft>
                          <a:spcPts val="800"/>
                        </a:spcAft>
                        <a:buNone/>
                      </a:pPr>
                      <a:r>
                        <a:rPr lang="en-GB" sz="1100" kern="0">
                          <a:effectLst/>
                        </a:rPr>
                        <a:t>Dr Claudine Matthews</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1125" marR="61125" marT="0" marB="0"/>
                </a:tc>
                <a:extLst>
                  <a:ext uri="{0D108BD9-81ED-4DB2-BD59-A6C34878D82A}">
                    <a16:rowId xmlns:a16="http://schemas.microsoft.com/office/drawing/2014/main" val="2415783823"/>
                  </a:ext>
                </a:extLst>
              </a:tr>
              <a:tr h="176810">
                <a:tc>
                  <a:txBody>
                    <a:bodyPr/>
                    <a:lstStyle/>
                    <a:p>
                      <a:pPr algn="ctr">
                        <a:lnSpc>
                          <a:spcPct val="107000"/>
                        </a:lnSpc>
                        <a:spcAft>
                          <a:spcPts val="800"/>
                        </a:spcAft>
                        <a:buNone/>
                      </a:pPr>
                      <a:r>
                        <a:rPr lang="en-GB" sz="1100" kern="0">
                          <a:effectLst/>
                        </a:rPr>
                        <a:t>12:30 - 13:00</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1125" marR="61125" marT="0" marB="0"/>
                </a:tc>
                <a:tc>
                  <a:txBody>
                    <a:bodyPr/>
                    <a:lstStyle/>
                    <a:p>
                      <a:pPr algn="ctr">
                        <a:lnSpc>
                          <a:spcPct val="107000"/>
                        </a:lnSpc>
                        <a:spcAft>
                          <a:spcPts val="800"/>
                        </a:spcAft>
                        <a:buNone/>
                      </a:pPr>
                      <a:r>
                        <a:rPr lang="en-GB" sz="1100" kern="0">
                          <a:effectLst/>
                        </a:rPr>
                        <a:t>New Treatments</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1125" marR="61125" marT="0" marB="0"/>
                </a:tc>
                <a:tc>
                  <a:txBody>
                    <a:bodyPr/>
                    <a:lstStyle/>
                    <a:p>
                      <a:pPr algn="ctr">
                        <a:lnSpc>
                          <a:spcPct val="107000"/>
                        </a:lnSpc>
                        <a:spcAft>
                          <a:spcPts val="800"/>
                        </a:spcAft>
                        <a:buNone/>
                      </a:pPr>
                      <a:r>
                        <a:rPr lang="en-GB" sz="1100" kern="0">
                          <a:effectLst/>
                        </a:rPr>
                        <a:t>Dr Clare Samuelson</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1125" marR="61125" marT="0" marB="0"/>
                </a:tc>
                <a:extLst>
                  <a:ext uri="{0D108BD9-81ED-4DB2-BD59-A6C34878D82A}">
                    <a16:rowId xmlns:a16="http://schemas.microsoft.com/office/drawing/2014/main" val="3998673769"/>
                  </a:ext>
                </a:extLst>
              </a:tr>
              <a:tr h="176810">
                <a:tc>
                  <a:txBody>
                    <a:bodyPr/>
                    <a:lstStyle/>
                    <a:p>
                      <a:pPr algn="ctr">
                        <a:lnSpc>
                          <a:spcPct val="107000"/>
                        </a:lnSpc>
                        <a:spcAft>
                          <a:spcPts val="800"/>
                        </a:spcAft>
                        <a:buNone/>
                      </a:pPr>
                      <a:r>
                        <a:rPr lang="en-GB" sz="1100" kern="0">
                          <a:effectLst/>
                        </a:rPr>
                        <a:t>13:00-13:10</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1125" marR="61125" marT="0" marB="0"/>
                </a:tc>
                <a:tc gridSpan="2">
                  <a:txBody>
                    <a:bodyPr/>
                    <a:lstStyle/>
                    <a:p>
                      <a:pPr algn="ctr">
                        <a:lnSpc>
                          <a:spcPct val="107000"/>
                        </a:lnSpc>
                        <a:spcAft>
                          <a:spcPts val="800"/>
                        </a:spcAft>
                        <a:buNone/>
                      </a:pPr>
                      <a:r>
                        <a:rPr lang="en-GB" sz="1100" kern="0">
                          <a:effectLst/>
                        </a:rPr>
                        <a:t>Group Photo </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1125" marR="61125" marT="0" marB="0"/>
                </a:tc>
                <a:tc hMerge="1">
                  <a:txBody>
                    <a:bodyPr/>
                    <a:lstStyle/>
                    <a:p>
                      <a:endParaRPr lang="en-GB"/>
                    </a:p>
                  </a:txBody>
                  <a:tcPr/>
                </a:tc>
                <a:extLst>
                  <a:ext uri="{0D108BD9-81ED-4DB2-BD59-A6C34878D82A}">
                    <a16:rowId xmlns:a16="http://schemas.microsoft.com/office/drawing/2014/main" val="2881496774"/>
                  </a:ext>
                </a:extLst>
              </a:tr>
              <a:tr h="453380">
                <a:tc>
                  <a:txBody>
                    <a:bodyPr/>
                    <a:lstStyle/>
                    <a:p>
                      <a:pPr algn="ctr">
                        <a:lnSpc>
                          <a:spcPct val="107000"/>
                        </a:lnSpc>
                        <a:spcAft>
                          <a:spcPts val="800"/>
                        </a:spcAft>
                        <a:buNone/>
                      </a:pPr>
                      <a:r>
                        <a:rPr lang="en-GB" sz="1100" kern="0">
                          <a:effectLst/>
                        </a:rPr>
                        <a:t>13:10 - 14:00</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1125" marR="61125" marT="0" marB="0"/>
                </a:tc>
                <a:tc gridSpan="2">
                  <a:txBody>
                    <a:bodyPr/>
                    <a:lstStyle/>
                    <a:p>
                      <a:pPr algn="ctr">
                        <a:lnSpc>
                          <a:spcPct val="107000"/>
                        </a:lnSpc>
                        <a:spcAft>
                          <a:spcPts val="800"/>
                        </a:spcAft>
                        <a:buNone/>
                      </a:pPr>
                      <a:r>
                        <a:rPr lang="en-GB" sz="1100" kern="0">
                          <a:effectLst/>
                        </a:rPr>
                        <a:t>Lunch - Chef Hallam Central</a:t>
                      </a:r>
                      <a:endParaRPr lang="en-GB" sz="1000" kern="100">
                        <a:effectLst/>
                      </a:endParaRPr>
                    </a:p>
                    <a:p>
                      <a:pPr algn="ctr">
                        <a:lnSpc>
                          <a:spcPct val="107000"/>
                        </a:lnSpc>
                        <a:spcAft>
                          <a:spcPts val="800"/>
                        </a:spcAft>
                        <a:buNone/>
                      </a:pPr>
                      <a:r>
                        <a:rPr lang="en-GB" sz="1100" kern="0">
                          <a:effectLst/>
                        </a:rPr>
                        <a:t>Visit stalls</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1125" marR="61125" marT="0" marB="0"/>
                </a:tc>
                <a:tc hMerge="1">
                  <a:txBody>
                    <a:bodyPr/>
                    <a:lstStyle/>
                    <a:p>
                      <a:endParaRPr lang="en-GB"/>
                    </a:p>
                  </a:txBody>
                  <a:tcPr/>
                </a:tc>
                <a:extLst>
                  <a:ext uri="{0D108BD9-81ED-4DB2-BD59-A6C34878D82A}">
                    <a16:rowId xmlns:a16="http://schemas.microsoft.com/office/drawing/2014/main" val="1376200704"/>
                  </a:ext>
                </a:extLst>
              </a:tr>
              <a:tr h="172909">
                <a:tc>
                  <a:txBody>
                    <a:bodyPr/>
                    <a:lstStyle/>
                    <a:p>
                      <a:pPr algn="ctr">
                        <a:lnSpc>
                          <a:spcPct val="107000"/>
                        </a:lnSpc>
                        <a:spcAft>
                          <a:spcPts val="800"/>
                        </a:spcAft>
                        <a:buNone/>
                      </a:pPr>
                      <a:r>
                        <a:rPr lang="en-GB" sz="1100" kern="0">
                          <a:effectLst/>
                        </a:rPr>
                        <a:t>14:00-14:35</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1125" marR="61125" marT="0" marB="0" anchor="ctr"/>
                </a:tc>
                <a:tc>
                  <a:txBody>
                    <a:bodyPr/>
                    <a:lstStyle/>
                    <a:p>
                      <a:pPr algn="ctr">
                        <a:lnSpc>
                          <a:spcPct val="107000"/>
                        </a:lnSpc>
                        <a:spcAft>
                          <a:spcPts val="800"/>
                        </a:spcAft>
                        <a:buNone/>
                      </a:pPr>
                      <a:r>
                        <a:rPr lang="en-GB" sz="1100" kern="0">
                          <a:effectLst/>
                        </a:rPr>
                        <a:t>Mindfulness</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1125" marR="61125" marT="0" marB="0" anchor="ctr"/>
                </a:tc>
                <a:tc>
                  <a:txBody>
                    <a:bodyPr/>
                    <a:lstStyle/>
                    <a:p>
                      <a:pPr algn="ctr">
                        <a:lnSpc>
                          <a:spcPct val="107000"/>
                        </a:lnSpc>
                        <a:spcAft>
                          <a:spcPts val="800"/>
                        </a:spcAft>
                        <a:buNone/>
                      </a:pPr>
                      <a:r>
                        <a:rPr lang="en-GB" sz="1100" kern="0">
                          <a:effectLst/>
                        </a:rPr>
                        <a:t>Tony Watson</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1125" marR="61125" marT="0" marB="0" anchor="ctr"/>
                </a:tc>
                <a:extLst>
                  <a:ext uri="{0D108BD9-81ED-4DB2-BD59-A6C34878D82A}">
                    <a16:rowId xmlns:a16="http://schemas.microsoft.com/office/drawing/2014/main" val="791342535"/>
                  </a:ext>
                </a:extLst>
              </a:tr>
              <a:tr h="420978">
                <a:tc rowSpan="2">
                  <a:txBody>
                    <a:bodyPr/>
                    <a:lstStyle/>
                    <a:p>
                      <a:pPr algn="ctr">
                        <a:lnSpc>
                          <a:spcPct val="107000"/>
                        </a:lnSpc>
                        <a:spcAft>
                          <a:spcPts val="800"/>
                        </a:spcAft>
                        <a:buNone/>
                      </a:pPr>
                      <a:endParaRPr lang="en-GB" sz="1100" kern="0" dirty="0">
                        <a:effectLst/>
                      </a:endParaRPr>
                    </a:p>
                    <a:p>
                      <a:pPr algn="ctr">
                        <a:lnSpc>
                          <a:spcPct val="107000"/>
                        </a:lnSpc>
                        <a:spcAft>
                          <a:spcPts val="800"/>
                        </a:spcAft>
                        <a:buNone/>
                      </a:pPr>
                      <a:r>
                        <a:rPr lang="en-GB" sz="1100" kern="0" dirty="0">
                          <a:effectLst/>
                        </a:rPr>
                        <a:t>14:35-15:35</a:t>
                      </a:r>
                    </a:p>
                    <a:p>
                      <a:pPr algn="ctr">
                        <a:lnSpc>
                          <a:spcPct val="107000"/>
                        </a:lnSpc>
                        <a:spcAft>
                          <a:spcPts val="800"/>
                        </a:spcAft>
                        <a:buNone/>
                      </a:pPr>
                      <a:r>
                        <a:rPr lang="en-GB" sz="1100" kern="0" dirty="0">
                          <a:effectLst/>
                        </a:rPr>
                        <a:t> </a:t>
                      </a:r>
                      <a:endParaRPr lang="en-GB" sz="1000" kern="100" dirty="0">
                        <a:effectLst/>
                        <a:latin typeface="Aptos" panose="020B0004020202020204" pitchFamily="34" charset="0"/>
                        <a:cs typeface="Times New Roman" panose="02020603050405020304" pitchFamily="18" charset="0"/>
                      </a:endParaRPr>
                    </a:p>
                  </a:txBody>
                  <a:tcPr marL="61125" marR="61125" marT="0" marB="0"/>
                </a:tc>
                <a:tc>
                  <a:txBody>
                    <a:bodyPr/>
                    <a:lstStyle/>
                    <a:p>
                      <a:pPr algn="ctr">
                        <a:lnSpc>
                          <a:spcPct val="107000"/>
                        </a:lnSpc>
                        <a:spcAft>
                          <a:spcPts val="800"/>
                        </a:spcAft>
                        <a:buNone/>
                      </a:pPr>
                      <a:r>
                        <a:rPr lang="en-GB" sz="1100" kern="0">
                          <a:effectLst/>
                        </a:rPr>
                        <a:t>Blood donation</a:t>
                      </a:r>
                      <a:br>
                        <a:rPr lang="en-GB" sz="1100" kern="0">
                          <a:effectLst/>
                        </a:rPr>
                      </a:br>
                      <a:r>
                        <a:rPr lang="en-GB" sz="1100" kern="0">
                          <a:effectLst/>
                        </a:rPr>
                        <a:t>docufilm / visit stalls </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1125" marR="61125" marT="0" marB="0"/>
                </a:tc>
                <a:tc>
                  <a:txBody>
                    <a:bodyPr/>
                    <a:lstStyle/>
                    <a:p>
                      <a:pPr algn="ctr">
                        <a:lnSpc>
                          <a:spcPct val="107000"/>
                        </a:lnSpc>
                        <a:spcAft>
                          <a:spcPts val="800"/>
                        </a:spcAft>
                        <a:buNone/>
                      </a:pPr>
                      <a:r>
                        <a:rPr lang="en-GB" sz="1100" kern="0">
                          <a:effectLst/>
                        </a:rPr>
                        <a:t>Hekima Asilia</a:t>
                      </a:r>
                      <a:br>
                        <a:rPr lang="en-GB" sz="1100" kern="0">
                          <a:effectLst/>
                        </a:rPr>
                      </a:br>
                      <a:r>
                        <a:rPr lang="en-GB" sz="1100" kern="0">
                          <a:effectLst/>
                        </a:rPr>
                        <a:t>Thicker Than Water</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1125" marR="61125" marT="0" marB="0"/>
                </a:tc>
                <a:extLst>
                  <a:ext uri="{0D108BD9-81ED-4DB2-BD59-A6C34878D82A}">
                    <a16:rowId xmlns:a16="http://schemas.microsoft.com/office/drawing/2014/main" val="2073743065"/>
                  </a:ext>
                </a:extLst>
              </a:tr>
              <a:tr h="312872">
                <a:tc vMerge="1">
                  <a:txBody>
                    <a:bodyPr/>
                    <a:lstStyle/>
                    <a:p>
                      <a:endParaRPr dirty="0"/>
                    </a:p>
                  </a:txBody>
                  <a:tcPr marL="61125" marR="61125" marT="0" marB="0"/>
                </a:tc>
                <a:tc gridSpan="2">
                  <a:txBody>
                    <a:bodyPr/>
                    <a:lstStyle/>
                    <a:p>
                      <a:pPr algn="ctr">
                        <a:lnSpc>
                          <a:spcPct val="107000"/>
                        </a:lnSpc>
                        <a:spcAft>
                          <a:spcPts val="800"/>
                        </a:spcAft>
                        <a:buNone/>
                      </a:pPr>
                      <a:r>
                        <a:rPr lang="en-GB" sz="1100" kern="0">
                          <a:effectLst/>
                        </a:rPr>
                        <a:t>Refreshments available in Hallam Hall</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1125" marR="61125" marT="0" marB="0"/>
                </a:tc>
                <a:tc hMerge="1">
                  <a:txBody>
                    <a:bodyPr/>
                    <a:lstStyle/>
                    <a:p>
                      <a:endParaRPr lang="en-GB"/>
                    </a:p>
                  </a:txBody>
                  <a:tcPr/>
                </a:tc>
                <a:extLst>
                  <a:ext uri="{0D108BD9-81ED-4DB2-BD59-A6C34878D82A}">
                    <a16:rowId xmlns:a16="http://schemas.microsoft.com/office/drawing/2014/main" val="3518042005"/>
                  </a:ext>
                </a:extLst>
              </a:tr>
              <a:tr h="427714">
                <a:tc>
                  <a:txBody>
                    <a:bodyPr/>
                    <a:lstStyle/>
                    <a:p>
                      <a:pPr algn="ctr">
                        <a:lnSpc>
                          <a:spcPct val="107000"/>
                        </a:lnSpc>
                        <a:spcAft>
                          <a:spcPts val="800"/>
                        </a:spcAft>
                        <a:buNone/>
                      </a:pPr>
                      <a:r>
                        <a:rPr lang="en-GB" sz="1100" kern="0">
                          <a:effectLst/>
                        </a:rPr>
                        <a:t>15:35-16:05</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1125" marR="61125" marT="0" marB="0"/>
                </a:tc>
                <a:tc>
                  <a:txBody>
                    <a:bodyPr/>
                    <a:lstStyle/>
                    <a:p>
                      <a:pPr algn="ctr">
                        <a:lnSpc>
                          <a:spcPct val="107000"/>
                        </a:lnSpc>
                        <a:spcAft>
                          <a:spcPts val="800"/>
                        </a:spcAft>
                        <a:buNone/>
                      </a:pPr>
                      <a:r>
                        <a:rPr lang="en-GB" sz="1100" kern="0">
                          <a:effectLst/>
                        </a:rPr>
                        <a:t>Closing Keynote Speaker  </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1125" marR="61125" marT="0" marB="0"/>
                </a:tc>
                <a:tc>
                  <a:txBody>
                    <a:bodyPr/>
                    <a:lstStyle/>
                    <a:p>
                      <a:pPr algn="ctr">
                        <a:lnSpc>
                          <a:spcPct val="107000"/>
                        </a:lnSpc>
                        <a:spcAft>
                          <a:spcPts val="800"/>
                        </a:spcAft>
                        <a:buNone/>
                      </a:pPr>
                      <a:r>
                        <a:rPr lang="en-GB" sz="1100" kern="0">
                          <a:effectLst/>
                        </a:rPr>
                        <a:t>John James OBE</a:t>
                      </a:r>
                      <a:br>
                        <a:rPr lang="en-GB" sz="1100" kern="0">
                          <a:effectLst/>
                        </a:rPr>
                      </a:br>
                      <a:r>
                        <a:rPr lang="en-GB" sz="1100" kern="0">
                          <a:effectLst/>
                        </a:rPr>
                        <a:t>Sickle Cell Society</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1125" marR="61125" marT="0" marB="0"/>
                </a:tc>
                <a:extLst>
                  <a:ext uri="{0D108BD9-81ED-4DB2-BD59-A6C34878D82A}">
                    <a16:rowId xmlns:a16="http://schemas.microsoft.com/office/drawing/2014/main" val="1551948454"/>
                  </a:ext>
                </a:extLst>
              </a:tr>
              <a:tr h="190282">
                <a:tc>
                  <a:txBody>
                    <a:bodyPr/>
                    <a:lstStyle/>
                    <a:p>
                      <a:pPr algn="ctr">
                        <a:lnSpc>
                          <a:spcPct val="107000"/>
                        </a:lnSpc>
                        <a:spcAft>
                          <a:spcPts val="800"/>
                        </a:spcAft>
                        <a:buNone/>
                      </a:pPr>
                      <a:r>
                        <a:rPr lang="en-GB" sz="1100" kern="0">
                          <a:effectLst/>
                        </a:rPr>
                        <a:t>16:05-16:15</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1125" marR="61125" marT="0" marB="0"/>
                </a:tc>
                <a:tc>
                  <a:txBody>
                    <a:bodyPr/>
                    <a:lstStyle/>
                    <a:p>
                      <a:pPr algn="ctr">
                        <a:lnSpc>
                          <a:spcPct val="107000"/>
                        </a:lnSpc>
                        <a:spcAft>
                          <a:spcPts val="800"/>
                        </a:spcAft>
                        <a:buNone/>
                      </a:pPr>
                      <a:r>
                        <a:rPr lang="en-GB" sz="1100" kern="0">
                          <a:effectLst/>
                        </a:rPr>
                        <a:t>Closing remarks</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1125" marR="61125" marT="0" marB="0"/>
                </a:tc>
                <a:tc>
                  <a:txBody>
                    <a:bodyPr/>
                    <a:lstStyle/>
                    <a:p>
                      <a:pPr algn="ctr">
                        <a:lnSpc>
                          <a:spcPct val="107000"/>
                        </a:lnSpc>
                        <a:spcAft>
                          <a:spcPts val="800"/>
                        </a:spcAft>
                        <a:buNone/>
                      </a:pPr>
                      <a:r>
                        <a:rPr lang="en-GB" sz="1100" kern="0" dirty="0">
                          <a:effectLst/>
                        </a:rPr>
                        <a:t>Dr Emma Astwood &amp; Dr Clare Samuelson</a:t>
                      </a:r>
                      <a:endParaRPr lang="en-GB"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1125" marR="61125" marT="0" marB="0"/>
                </a:tc>
                <a:extLst>
                  <a:ext uri="{0D108BD9-81ED-4DB2-BD59-A6C34878D82A}">
                    <a16:rowId xmlns:a16="http://schemas.microsoft.com/office/drawing/2014/main" val="3621960973"/>
                  </a:ext>
                </a:extLst>
              </a:tr>
            </a:tbl>
          </a:graphicData>
        </a:graphic>
      </p:graphicFrame>
    </p:spTree>
    <p:extLst>
      <p:ext uri="{BB962C8B-B14F-4D97-AF65-F5344CB8AC3E}">
        <p14:creationId xmlns:p14="http://schemas.microsoft.com/office/powerpoint/2010/main" val="3917176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67D27ABA-6A02-FADE-701A-F62971FD3414}"/>
              </a:ext>
            </a:extLst>
          </p:cNvPr>
          <p:cNvSpPr>
            <a:spLocks noGrp="1"/>
          </p:cNvSpPr>
          <p:nvPr>
            <p:ph type="title"/>
          </p:nvPr>
        </p:nvSpPr>
        <p:spPr/>
        <p:txBody>
          <a:bodyPr vert="horz" lIns="92075" tIns="46038" rIns="92075" bIns="46038" rtlCol="0" anchor="b">
            <a:normAutofit/>
          </a:bodyPr>
          <a:lstStyle/>
          <a:p>
            <a:pPr eaLnBrk="1" hangingPunct="1"/>
            <a:r>
              <a:rPr lang="en-GB" altLang="en-US" sz="4000"/>
              <a:t>PATIENTS AND HOSPITALS</a:t>
            </a:r>
          </a:p>
        </p:txBody>
      </p:sp>
      <p:sp>
        <p:nvSpPr>
          <p:cNvPr id="20483" name="Rectangle 3">
            <a:extLst>
              <a:ext uri="{FF2B5EF4-FFF2-40B4-BE49-F238E27FC236}">
                <a16:creationId xmlns:a16="http://schemas.microsoft.com/office/drawing/2014/main" id="{C2E3B183-1D45-E974-468D-F60C6245F44C}"/>
              </a:ext>
            </a:extLst>
          </p:cNvPr>
          <p:cNvSpPr>
            <a:spLocks noGrp="1"/>
          </p:cNvSpPr>
          <p:nvPr>
            <p:ph type="body" sz="half" idx="1"/>
          </p:nvPr>
        </p:nvSpPr>
        <p:spPr>
          <a:xfrm>
            <a:off x="2590800" y="1959428"/>
            <a:ext cx="3735388" cy="3907971"/>
          </a:xfrm>
        </p:spPr>
        <p:txBody>
          <a:bodyPr vert="horz" lIns="92075" tIns="46038" rIns="92075" bIns="46038" rtlCol="0">
            <a:normAutofit/>
          </a:bodyPr>
          <a:lstStyle/>
          <a:p>
            <a:pPr marL="0" indent="0" eaLnBrk="1" hangingPunct="1">
              <a:buClr>
                <a:schemeClr val="accent2"/>
              </a:buClr>
              <a:buSzPct val="105000"/>
              <a:buNone/>
            </a:pPr>
            <a:r>
              <a:rPr lang="en-GB" altLang="en-US" i="1" dirty="0"/>
              <a:t>“for sickle cell patients, positive experiences of hospital care are the exception”</a:t>
            </a:r>
          </a:p>
          <a:p>
            <a:pPr marL="0" indent="0" eaLnBrk="1" hangingPunct="1">
              <a:buClr>
                <a:schemeClr val="accent2"/>
              </a:buClr>
              <a:buSzPct val="105000"/>
              <a:buNone/>
            </a:pPr>
            <a:endParaRPr lang="en-GB" altLang="en-US" i="1" dirty="0"/>
          </a:p>
          <a:p>
            <a:pPr lvl="2" eaLnBrk="1" hangingPunct="1">
              <a:buClr>
                <a:schemeClr val="accent2"/>
              </a:buClr>
              <a:buSzPct val="105000"/>
              <a:buFontTx/>
              <a:buChar char="»"/>
            </a:pPr>
            <a:r>
              <a:rPr lang="en-GB" altLang="en-US" dirty="0"/>
              <a:t>mistrust</a:t>
            </a:r>
          </a:p>
          <a:p>
            <a:pPr lvl="2" eaLnBrk="1" hangingPunct="1">
              <a:buClr>
                <a:schemeClr val="accent2"/>
              </a:buClr>
              <a:buSzPct val="105000"/>
              <a:buFontTx/>
              <a:buChar char="»"/>
            </a:pPr>
            <a:r>
              <a:rPr lang="en-GB" altLang="en-US" dirty="0"/>
              <a:t>control</a:t>
            </a:r>
          </a:p>
          <a:p>
            <a:pPr lvl="2" eaLnBrk="1" hangingPunct="1">
              <a:buClr>
                <a:schemeClr val="accent2"/>
              </a:buClr>
              <a:buSzPct val="105000"/>
              <a:buFontTx/>
              <a:buChar char="»"/>
            </a:pPr>
            <a:r>
              <a:rPr lang="en-GB" altLang="en-US" dirty="0"/>
              <a:t>stigmatisation</a:t>
            </a:r>
          </a:p>
          <a:p>
            <a:pPr lvl="2" eaLnBrk="1" hangingPunct="1">
              <a:buClr>
                <a:schemeClr val="accent2"/>
              </a:buClr>
              <a:buSzPct val="105000"/>
              <a:buFontTx/>
              <a:buChar char="»"/>
            </a:pPr>
            <a:r>
              <a:rPr lang="en-GB" altLang="en-US" dirty="0"/>
              <a:t>neglect</a:t>
            </a:r>
          </a:p>
        </p:txBody>
      </p:sp>
      <p:graphicFrame>
        <p:nvGraphicFramePr>
          <p:cNvPr id="20484" name="Object 2">
            <a:extLst>
              <a:ext uri="{FF2B5EF4-FFF2-40B4-BE49-F238E27FC236}">
                <a16:creationId xmlns:a16="http://schemas.microsoft.com/office/drawing/2014/main" id="{BA43335D-9B92-30CB-72E0-F6AB199E3176}"/>
              </a:ext>
            </a:extLst>
          </p:cNvPr>
          <p:cNvGraphicFramePr>
            <a:graphicFrameLocks noGrp="1"/>
          </p:cNvGraphicFramePr>
          <p:nvPr>
            <p:ph type="clipArt" sz="half" idx="2"/>
          </p:nvPr>
        </p:nvGraphicFramePr>
        <p:xfrm>
          <a:off x="7172326" y="1752600"/>
          <a:ext cx="2322513" cy="4095750"/>
        </p:xfrm>
        <a:graphic>
          <a:graphicData uri="http://schemas.openxmlformats.org/presentationml/2006/ole">
            <mc:AlternateContent xmlns:mc="http://schemas.openxmlformats.org/markup-compatibility/2006">
              <mc:Choice xmlns:v="urn:schemas-microsoft-com:vml" Requires="v">
                <p:oleObj name="ClipArt" r:id="rId2" imgW="2119343" imgH="3657600" progId="">
                  <p:embed/>
                </p:oleObj>
              </mc:Choice>
              <mc:Fallback>
                <p:oleObj name="ClipArt" r:id="rId2" imgW="2119343" imgH="3657600" progId="">
                  <p:embed/>
                  <p:pic>
                    <p:nvPicPr>
                      <p:cNvPr id="20484" name="Object 2">
                        <a:extLst>
                          <a:ext uri="{FF2B5EF4-FFF2-40B4-BE49-F238E27FC236}">
                            <a16:creationId xmlns:a16="http://schemas.microsoft.com/office/drawing/2014/main" id="{BA43335D-9B92-30CB-72E0-F6AB199E317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2326" y="1752600"/>
                        <a:ext cx="2322513"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9D94B483-CCCB-70F8-800C-C1FA8848F8AC}"/>
              </a:ext>
            </a:extLst>
          </p:cNvPr>
          <p:cNvSpPr>
            <a:spLocks noGrp="1"/>
          </p:cNvSpPr>
          <p:nvPr>
            <p:ph type="title"/>
          </p:nvPr>
        </p:nvSpPr>
        <p:spPr/>
        <p:txBody>
          <a:bodyPr vert="horz" lIns="92075" tIns="46038" rIns="92075" bIns="46038" rtlCol="0" anchor="b">
            <a:normAutofit/>
          </a:bodyPr>
          <a:lstStyle/>
          <a:p>
            <a:pPr eaLnBrk="1" hangingPunct="1"/>
            <a:r>
              <a:rPr lang="en-GB" altLang="en-US" dirty="0"/>
              <a:t>Precipitants of Sickle Cell Pain</a:t>
            </a:r>
          </a:p>
        </p:txBody>
      </p:sp>
      <p:sp>
        <p:nvSpPr>
          <p:cNvPr id="19459" name="Rectangle 3">
            <a:extLst>
              <a:ext uri="{FF2B5EF4-FFF2-40B4-BE49-F238E27FC236}">
                <a16:creationId xmlns:a16="http://schemas.microsoft.com/office/drawing/2014/main" id="{9698322A-E95D-3006-A451-E7C5E219BA4D}"/>
              </a:ext>
            </a:extLst>
          </p:cNvPr>
          <p:cNvSpPr>
            <a:spLocks noGrp="1"/>
          </p:cNvSpPr>
          <p:nvPr>
            <p:ph type="body" sz="half" idx="1"/>
          </p:nvPr>
        </p:nvSpPr>
        <p:spPr>
          <a:xfrm>
            <a:off x="2590800" y="2200588"/>
            <a:ext cx="3735388" cy="3666811"/>
          </a:xfrm>
        </p:spPr>
        <p:txBody>
          <a:bodyPr vert="horz" lIns="92075" tIns="46038" rIns="92075" bIns="46038" rtlCol="0">
            <a:normAutofit/>
          </a:bodyPr>
          <a:lstStyle/>
          <a:p>
            <a:pPr eaLnBrk="1" hangingPunct="1"/>
            <a:r>
              <a:rPr lang="en-GB" altLang="en-US" dirty="0"/>
              <a:t>Dehydration</a:t>
            </a:r>
          </a:p>
          <a:p>
            <a:pPr eaLnBrk="1" hangingPunct="1"/>
            <a:r>
              <a:rPr lang="en-GB" altLang="en-US" dirty="0"/>
              <a:t>Infection</a:t>
            </a:r>
          </a:p>
          <a:p>
            <a:pPr eaLnBrk="1" hangingPunct="1"/>
            <a:r>
              <a:rPr lang="en-GB" altLang="en-US" dirty="0"/>
              <a:t>Climatic</a:t>
            </a:r>
          </a:p>
          <a:p>
            <a:pPr eaLnBrk="1" hangingPunct="1"/>
            <a:r>
              <a:rPr lang="en-GB" altLang="en-US" dirty="0"/>
              <a:t>Psychological</a:t>
            </a:r>
          </a:p>
          <a:p>
            <a:pPr eaLnBrk="1" hangingPunct="1"/>
            <a:r>
              <a:rPr lang="en-GB" altLang="en-US" dirty="0">
                <a:solidFill>
                  <a:srgbClr val="FF0000"/>
                </a:solidFill>
              </a:rPr>
              <a:t>Pregnancy</a:t>
            </a:r>
          </a:p>
        </p:txBody>
      </p:sp>
      <p:pic>
        <p:nvPicPr>
          <p:cNvPr id="19460" name="Picture 4">
            <a:extLst>
              <a:ext uri="{FF2B5EF4-FFF2-40B4-BE49-F238E27FC236}">
                <a16:creationId xmlns:a16="http://schemas.microsoft.com/office/drawing/2014/main" id="{10309526-4FA7-D252-5C0F-10D23D75C274}"/>
              </a:ext>
            </a:extLst>
          </p:cNvPr>
          <p:cNvPicPr>
            <a:picLocks noGrp="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6732396" y="2833634"/>
            <a:ext cx="3868615" cy="3033765"/>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437B4E74-15D6-4BBC-2C48-FB41C5517D90}"/>
              </a:ext>
            </a:extLst>
          </p:cNvPr>
          <p:cNvSpPr>
            <a:spLocks noGrp="1"/>
          </p:cNvSpPr>
          <p:nvPr>
            <p:ph type="title"/>
          </p:nvPr>
        </p:nvSpPr>
        <p:spPr/>
        <p:txBody>
          <a:bodyPr/>
          <a:lstStyle/>
          <a:p>
            <a:pPr eaLnBrk="1" hangingPunct="1"/>
            <a:r>
              <a:rPr lang="en-GB" altLang="en-US"/>
              <a:t>High risk situations</a:t>
            </a:r>
          </a:p>
        </p:txBody>
      </p:sp>
      <p:sp>
        <p:nvSpPr>
          <p:cNvPr id="24579" name="Rectangle 3">
            <a:extLst>
              <a:ext uri="{FF2B5EF4-FFF2-40B4-BE49-F238E27FC236}">
                <a16:creationId xmlns:a16="http://schemas.microsoft.com/office/drawing/2014/main" id="{0547B5C8-3373-ECA1-DCD5-CECB3EA48883}"/>
              </a:ext>
            </a:extLst>
          </p:cNvPr>
          <p:cNvSpPr>
            <a:spLocks noGrp="1"/>
          </p:cNvSpPr>
          <p:nvPr>
            <p:ph type="body" sz="half" idx="1"/>
          </p:nvPr>
        </p:nvSpPr>
        <p:spPr>
          <a:xfrm>
            <a:off x="733425" y="1962150"/>
            <a:ext cx="4924425" cy="3905250"/>
          </a:xfrm>
        </p:spPr>
        <p:txBody>
          <a:bodyPr/>
          <a:lstStyle/>
          <a:p>
            <a:pPr eaLnBrk="1" hangingPunct="1"/>
            <a:r>
              <a:rPr lang="en-GB" altLang="en-US" dirty="0"/>
              <a:t>Any patient with painful crisis</a:t>
            </a:r>
          </a:p>
          <a:p>
            <a:pPr eaLnBrk="1" hangingPunct="1"/>
            <a:endParaRPr lang="en-GB" altLang="en-US" dirty="0"/>
          </a:p>
          <a:p>
            <a:pPr eaLnBrk="1" hangingPunct="1"/>
            <a:r>
              <a:rPr lang="en-GB" altLang="en-US" dirty="0"/>
              <a:t>Post operative </a:t>
            </a:r>
          </a:p>
          <a:p>
            <a:pPr lvl="1" eaLnBrk="1" hangingPunct="1"/>
            <a:r>
              <a:rPr lang="en-GB" altLang="en-US" dirty="0"/>
              <a:t>abdominal surgery</a:t>
            </a:r>
          </a:p>
          <a:p>
            <a:pPr eaLnBrk="1" hangingPunct="1"/>
            <a:endParaRPr lang="en-GB" altLang="en-US" dirty="0"/>
          </a:p>
          <a:p>
            <a:pPr eaLnBrk="1" hangingPunct="1"/>
            <a:r>
              <a:rPr lang="en-GB" altLang="en-US" dirty="0">
                <a:solidFill>
                  <a:srgbClr val="FF0000"/>
                </a:solidFill>
              </a:rPr>
              <a:t>Pregnancy</a:t>
            </a:r>
          </a:p>
          <a:p>
            <a:pPr lvl="1" eaLnBrk="1" hangingPunct="1"/>
            <a:r>
              <a:rPr lang="en-GB" altLang="en-US" dirty="0">
                <a:solidFill>
                  <a:srgbClr val="FF0000"/>
                </a:solidFill>
              </a:rPr>
              <a:t>final trimester &amp; post-partum</a:t>
            </a:r>
          </a:p>
        </p:txBody>
      </p:sp>
      <p:pic>
        <p:nvPicPr>
          <p:cNvPr id="24580" name="Picture 4" descr="extreme sports">
            <a:extLst>
              <a:ext uri="{FF2B5EF4-FFF2-40B4-BE49-F238E27FC236}">
                <a16:creationId xmlns:a16="http://schemas.microsoft.com/office/drawing/2014/main" id="{2784BEBF-D133-601C-555D-12E4D29B5310}"/>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6934201" y="2428875"/>
            <a:ext cx="4183063" cy="2295525"/>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2" name="Rectangle 1041">
            <a:extLst>
              <a:ext uri="{FF2B5EF4-FFF2-40B4-BE49-F238E27FC236}">
                <a16:creationId xmlns:a16="http://schemas.microsoft.com/office/drawing/2014/main" id="{854ECEBE-9353-406C-9313-02A517A31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044" name="Freeform: Shape 1043">
            <a:extLst>
              <a:ext uri="{FF2B5EF4-FFF2-40B4-BE49-F238E27FC236}">
                <a16:creationId xmlns:a16="http://schemas.microsoft.com/office/drawing/2014/main" id="{86806086-A782-4311-A63B-1A68574D8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02" y="-15901"/>
            <a:ext cx="6578337" cy="5814891"/>
          </a:xfrm>
          <a:custGeom>
            <a:avLst/>
            <a:gdLst>
              <a:gd name="connsiteX0" fmla="*/ 1667657 w 6578337"/>
              <a:gd name="connsiteY0" fmla="*/ 0 h 5814891"/>
              <a:gd name="connsiteX1" fmla="*/ 5296215 w 6578337"/>
              <a:gd name="connsiteY1" fmla="*/ 0 h 5814891"/>
              <a:gd name="connsiteX2" fmla="*/ 5354505 w 6578337"/>
              <a:gd name="connsiteY2" fmla="*/ 38974 h 5814891"/>
              <a:gd name="connsiteX3" fmla="*/ 5772761 w 6578337"/>
              <a:gd name="connsiteY3" fmla="*/ 430996 h 5814891"/>
              <a:gd name="connsiteX4" fmla="*/ 6578337 w 6578337"/>
              <a:gd name="connsiteY4" fmla="*/ 2842158 h 5814891"/>
              <a:gd name="connsiteX5" fmla="*/ 6219497 w 6578337"/>
              <a:gd name="connsiteY5" fmla="*/ 3831001 h 5814891"/>
              <a:gd name="connsiteX6" fmla="*/ 5157059 w 6578337"/>
              <a:gd name="connsiteY6" fmla="*/ 4751758 h 5814891"/>
              <a:gd name="connsiteX7" fmla="*/ 4923464 w 6578337"/>
              <a:gd name="connsiteY7" fmla="*/ 4927890 h 5814891"/>
              <a:gd name="connsiteX8" fmla="*/ 3004017 w 6578337"/>
              <a:gd name="connsiteY8" fmla="*/ 5814891 h 5814891"/>
              <a:gd name="connsiteX9" fmla="*/ 475534 w 6578337"/>
              <a:gd name="connsiteY9" fmla="*/ 4373098 h 5814891"/>
              <a:gd name="connsiteX10" fmla="*/ 206071 w 6578337"/>
              <a:gd name="connsiteY10" fmla="*/ 4004246 h 5814891"/>
              <a:gd name="connsiteX11" fmla="*/ 79385 w 6578337"/>
              <a:gd name="connsiteY11" fmla="*/ 3833508 h 5814891"/>
              <a:gd name="connsiteX12" fmla="*/ 0 w 6578337"/>
              <a:gd name="connsiteY12" fmla="*/ 3721725 h 5814891"/>
              <a:gd name="connsiteX13" fmla="*/ 0 w 6578337"/>
              <a:gd name="connsiteY13" fmla="*/ 1581323 h 5814891"/>
              <a:gd name="connsiteX14" fmla="*/ 168477 w 6578337"/>
              <a:gd name="connsiteY14" fmla="*/ 1300525 h 5814891"/>
              <a:gd name="connsiteX15" fmla="*/ 885512 w 6578337"/>
              <a:gd name="connsiteY15" fmla="*/ 515238 h 5814891"/>
              <a:gd name="connsiteX16" fmla="*/ 1494824 w 6578337"/>
              <a:gd name="connsiteY16" fmla="*/ 90742 h 581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78337" h="5814891">
                <a:moveTo>
                  <a:pt x="1667657" y="0"/>
                </a:moveTo>
                <a:lnTo>
                  <a:pt x="5296215" y="0"/>
                </a:lnTo>
                <a:lnTo>
                  <a:pt x="5354505" y="38974"/>
                </a:lnTo>
                <a:cubicBezTo>
                  <a:pt x="5505893" y="152699"/>
                  <a:pt x="5645664" y="283643"/>
                  <a:pt x="5772761" y="430996"/>
                </a:cubicBezTo>
                <a:cubicBezTo>
                  <a:pt x="6292274" y="1033532"/>
                  <a:pt x="6578337" y="1889809"/>
                  <a:pt x="6578337" y="2842158"/>
                </a:cubicBezTo>
                <a:cubicBezTo>
                  <a:pt x="6578337" y="3222117"/>
                  <a:pt x="6467617" y="3527065"/>
                  <a:pt x="6219497" y="3831001"/>
                </a:cubicBezTo>
                <a:cubicBezTo>
                  <a:pt x="5959965" y="4148933"/>
                  <a:pt x="5569997" y="4441763"/>
                  <a:pt x="5157059" y="4751758"/>
                </a:cubicBezTo>
                <a:cubicBezTo>
                  <a:pt x="5080873" y="4808882"/>
                  <a:pt x="5002168" y="4868026"/>
                  <a:pt x="4923464" y="4927890"/>
                </a:cubicBezTo>
                <a:cubicBezTo>
                  <a:pt x="4218974" y="5463640"/>
                  <a:pt x="3704799" y="5814891"/>
                  <a:pt x="3004017" y="5814891"/>
                </a:cubicBezTo>
                <a:cubicBezTo>
                  <a:pt x="1936240" y="5814891"/>
                  <a:pt x="1180025" y="5383723"/>
                  <a:pt x="475534" y="4373098"/>
                </a:cubicBezTo>
                <a:cubicBezTo>
                  <a:pt x="383343" y="4240819"/>
                  <a:pt x="293225" y="4120515"/>
                  <a:pt x="206071" y="4004246"/>
                </a:cubicBezTo>
                <a:cubicBezTo>
                  <a:pt x="160920" y="3943985"/>
                  <a:pt x="118700" y="3887339"/>
                  <a:pt x="79385" y="3833508"/>
                </a:cubicBezTo>
                <a:lnTo>
                  <a:pt x="0" y="3721725"/>
                </a:lnTo>
                <a:lnTo>
                  <a:pt x="0" y="1581323"/>
                </a:lnTo>
                <a:lnTo>
                  <a:pt x="168477" y="1300525"/>
                </a:lnTo>
                <a:cubicBezTo>
                  <a:pt x="359173" y="1017017"/>
                  <a:pt x="599372" y="753795"/>
                  <a:pt x="885512" y="515238"/>
                </a:cubicBezTo>
                <a:cubicBezTo>
                  <a:pt x="1073010" y="358870"/>
                  <a:pt x="1278109" y="216205"/>
                  <a:pt x="1494824" y="90742"/>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1026" name="Picture 2" descr="Peeking Men Hiding Fear Stock Photos ...">
            <a:extLst>
              <a:ext uri="{FF2B5EF4-FFF2-40B4-BE49-F238E27FC236}">
                <a16:creationId xmlns:a16="http://schemas.microsoft.com/office/drawing/2014/main" id="{1868F5E6-063D-B6BA-83A4-DCDA48DF9E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158" r="1617" b="-1"/>
          <a:stretch>
            <a:fillRect/>
          </a:stretch>
        </p:blipFill>
        <p:spPr bwMode="auto">
          <a:xfrm>
            <a:off x="20" y="-2"/>
            <a:ext cx="6323142" cy="5593660"/>
          </a:xfrm>
          <a:custGeom>
            <a:avLst/>
            <a:gdLst/>
            <a:ahLst/>
            <a:cxnLst/>
            <a:rect l="l" t="t" r="r" b="b"/>
            <a:pathLst>
              <a:path w="6323162" h="5593660">
                <a:moveTo>
                  <a:pt x="2177447" y="0"/>
                </a:moveTo>
                <a:lnTo>
                  <a:pt x="4826316" y="0"/>
                </a:lnTo>
                <a:lnTo>
                  <a:pt x="4971508" y="75777"/>
                </a:lnTo>
                <a:cubicBezTo>
                  <a:pt x="5197582" y="210111"/>
                  <a:pt x="5400550" y="381325"/>
                  <a:pt x="5577109" y="586873"/>
                </a:cubicBezTo>
                <a:cubicBezTo>
                  <a:pt x="6058235" y="1147205"/>
                  <a:pt x="6323162" y="1943505"/>
                  <a:pt x="6323162" y="2829148"/>
                </a:cubicBezTo>
                <a:cubicBezTo>
                  <a:pt x="6323162" y="3182494"/>
                  <a:pt x="6220623" y="3466081"/>
                  <a:pt x="5990836" y="3748729"/>
                </a:cubicBezTo>
                <a:cubicBezTo>
                  <a:pt x="5750480" y="4044392"/>
                  <a:pt x="5389327" y="4316711"/>
                  <a:pt x="5006899" y="4604992"/>
                </a:cubicBezTo>
                <a:cubicBezTo>
                  <a:pt x="4936343" y="4658116"/>
                  <a:pt x="4863453" y="4713117"/>
                  <a:pt x="4790566" y="4768788"/>
                </a:cubicBezTo>
                <a:cubicBezTo>
                  <a:pt x="4138128" y="5267012"/>
                  <a:pt x="3661945" y="5593660"/>
                  <a:pt x="3012943" y="5593660"/>
                </a:cubicBezTo>
                <a:cubicBezTo>
                  <a:pt x="2024062" y="5593660"/>
                  <a:pt x="1323723" y="5192693"/>
                  <a:pt x="671286" y="4252856"/>
                </a:cubicBezTo>
                <a:cubicBezTo>
                  <a:pt x="585906" y="4129842"/>
                  <a:pt x="502446" y="4017964"/>
                  <a:pt x="421733" y="3909839"/>
                </a:cubicBezTo>
                <a:cubicBezTo>
                  <a:pt x="254471" y="3685679"/>
                  <a:pt x="130655" y="3515312"/>
                  <a:pt x="48655" y="3351082"/>
                </a:cubicBezTo>
                <a:lnTo>
                  <a:pt x="0" y="3239820"/>
                </a:lnTo>
                <a:lnTo>
                  <a:pt x="0" y="2248150"/>
                </a:lnTo>
                <a:lnTo>
                  <a:pt x="1658" y="2239520"/>
                </a:lnTo>
                <a:cubicBezTo>
                  <a:pt x="51657" y="2045089"/>
                  <a:pt x="126469" y="1853225"/>
                  <a:pt x="225714" y="1665285"/>
                </a:cubicBezTo>
                <a:cubicBezTo>
                  <a:pt x="419948" y="1297585"/>
                  <a:pt x="697641" y="961011"/>
                  <a:pt x="1050970" y="665214"/>
                </a:cubicBezTo>
                <a:cubicBezTo>
                  <a:pt x="1311437" y="447090"/>
                  <a:pt x="1608578" y="257641"/>
                  <a:pt x="1923692" y="107844"/>
                </a:cubicBezTo>
                <a:close/>
              </a:path>
            </a:pathLst>
          </a:custGeom>
          <a:noFill/>
          <a:extLst>
            <a:ext uri="{909E8E84-426E-40DD-AFC4-6F175D3DCCD1}">
              <a14:hiddenFill xmlns:a14="http://schemas.microsoft.com/office/drawing/2010/main">
                <a:solidFill>
                  <a:srgbClr val="FFFFFF"/>
                </a:solidFill>
              </a14:hiddenFill>
            </a:ext>
          </a:extLst>
        </p:spPr>
      </p:pic>
      <p:sp>
        <p:nvSpPr>
          <p:cNvPr id="1046" name="Freeform: Shape 1045">
            <a:extLst>
              <a:ext uri="{FF2B5EF4-FFF2-40B4-BE49-F238E27FC236}">
                <a16:creationId xmlns:a16="http://schemas.microsoft.com/office/drawing/2014/main" id="{CE71458B-DF80-43DF-9693-2EC3878ACA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23162" cy="5593660"/>
          </a:xfrm>
          <a:custGeom>
            <a:avLst/>
            <a:gdLst>
              <a:gd name="connsiteX0" fmla="*/ 2177447 w 6323162"/>
              <a:gd name="connsiteY0" fmla="*/ 0 h 5593660"/>
              <a:gd name="connsiteX1" fmla="*/ 2572776 w 6323162"/>
              <a:gd name="connsiteY1" fmla="*/ 0 h 5593660"/>
              <a:gd name="connsiteX2" fmla="*/ 2279674 w 6323162"/>
              <a:gd name="connsiteY2" fmla="*/ 98163 h 5593660"/>
              <a:gd name="connsiteX3" fmla="*/ 1163390 w 6323162"/>
              <a:gd name="connsiteY3" fmla="*/ 758946 h 5593660"/>
              <a:gd name="connsiteX4" fmla="*/ 391288 w 6323162"/>
              <a:gd name="connsiteY4" fmla="*/ 1711778 h 5593660"/>
              <a:gd name="connsiteX5" fmla="*/ 111318 w 6323162"/>
              <a:gd name="connsiteY5" fmla="*/ 2820666 h 5593660"/>
              <a:gd name="connsiteX6" fmla="*/ 574682 w 6323162"/>
              <a:gd name="connsiteY6" fmla="*/ 3850310 h 5593660"/>
              <a:gd name="connsiteX7" fmla="*/ 808161 w 6323162"/>
              <a:gd name="connsiteY7" fmla="*/ 4177123 h 5593660"/>
              <a:gd name="connsiteX8" fmla="*/ 2998992 w 6323162"/>
              <a:gd name="connsiteY8" fmla="*/ 5454594 h 5593660"/>
              <a:gd name="connsiteX9" fmla="*/ 4662117 w 6323162"/>
              <a:gd name="connsiteY9" fmla="*/ 4668685 h 5593660"/>
              <a:gd name="connsiteX10" fmla="*/ 4864518 w 6323162"/>
              <a:gd name="connsiteY10" fmla="*/ 4512627 h 5593660"/>
              <a:gd name="connsiteX11" fmla="*/ 5785079 w 6323162"/>
              <a:gd name="connsiteY11" fmla="*/ 3696808 h 5593660"/>
              <a:gd name="connsiteX12" fmla="*/ 6095999 w 6323162"/>
              <a:gd name="connsiteY12" fmla="*/ 2820666 h 5593660"/>
              <a:gd name="connsiteX13" fmla="*/ 5397999 w 6323162"/>
              <a:gd name="connsiteY13" fmla="*/ 684305 h 5593660"/>
              <a:gd name="connsiteX14" fmla="*/ 4612801 w 6323162"/>
              <a:gd name="connsiteY14" fmla="*/ 81166 h 5593660"/>
              <a:gd name="connsiteX15" fmla="*/ 4406067 w 6323162"/>
              <a:gd name="connsiteY15" fmla="*/ 0 h 5593660"/>
              <a:gd name="connsiteX16" fmla="*/ 4826316 w 6323162"/>
              <a:gd name="connsiteY16" fmla="*/ 0 h 5593660"/>
              <a:gd name="connsiteX17" fmla="*/ 4971508 w 6323162"/>
              <a:gd name="connsiteY17" fmla="*/ 75777 h 5593660"/>
              <a:gd name="connsiteX18" fmla="*/ 5577109 w 6323162"/>
              <a:gd name="connsiteY18" fmla="*/ 586873 h 5593660"/>
              <a:gd name="connsiteX19" fmla="*/ 6323162 w 6323162"/>
              <a:gd name="connsiteY19" fmla="*/ 2829148 h 5593660"/>
              <a:gd name="connsiteX20" fmla="*/ 5990836 w 6323162"/>
              <a:gd name="connsiteY20" fmla="*/ 3748729 h 5593660"/>
              <a:gd name="connsiteX21" fmla="*/ 5006899 w 6323162"/>
              <a:gd name="connsiteY21" fmla="*/ 4604992 h 5593660"/>
              <a:gd name="connsiteX22" fmla="*/ 4790566 w 6323162"/>
              <a:gd name="connsiteY22" fmla="*/ 4768788 h 5593660"/>
              <a:gd name="connsiteX23" fmla="*/ 3012943 w 6323162"/>
              <a:gd name="connsiteY23" fmla="*/ 5593660 h 5593660"/>
              <a:gd name="connsiteX24" fmla="*/ 671286 w 6323162"/>
              <a:gd name="connsiteY24" fmla="*/ 4252856 h 5593660"/>
              <a:gd name="connsiteX25" fmla="*/ 421733 w 6323162"/>
              <a:gd name="connsiteY25" fmla="*/ 3909839 h 5593660"/>
              <a:gd name="connsiteX26" fmla="*/ 48655 w 6323162"/>
              <a:gd name="connsiteY26" fmla="*/ 3351082 h 5593660"/>
              <a:gd name="connsiteX27" fmla="*/ 0 w 6323162"/>
              <a:gd name="connsiteY27" fmla="*/ 3239820 h 5593660"/>
              <a:gd name="connsiteX28" fmla="*/ 0 w 6323162"/>
              <a:gd name="connsiteY28" fmla="*/ 2248150 h 5593660"/>
              <a:gd name="connsiteX29" fmla="*/ 1658 w 6323162"/>
              <a:gd name="connsiteY29" fmla="*/ 2239520 h 5593660"/>
              <a:gd name="connsiteX30" fmla="*/ 225714 w 6323162"/>
              <a:gd name="connsiteY30" fmla="*/ 1665285 h 5593660"/>
              <a:gd name="connsiteX31" fmla="*/ 1050970 w 6323162"/>
              <a:gd name="connsiteY31" fmla="*/ 665214 h 5593660"/>
              <a:gd name="connsiteX32" fmla="*/ 1923692 w 6323162"/>
              <a:gd name="connsiteY32" fmla="*/ 107844 h 559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323162" h="5593660">
                <a:moveTo>
                  <a:pt x="2177447" y="0"/>
                </a:moveTo>
                <a:lnTo>
                  <a:pt x="2572776" y="0"/>
                </a:lnTo>
                <a:lnTo>
                  <a:pt x="2279674" y="98163"/>
                </a:lnTo>
                <a:cubicBezTo>
                  <a:pt x="1874231" y="253327"/>
                  <a:pt x="1488311" y="481852"/>
                  <a:pt x="1163390" y="758946"/>
                </a:cubicBezTo>
                <a:cubicBezTo>
                  <a:pt x="832819" y="1040772"/>
                  <a:pt x="573013" y="1361447"/>
                  <a:pt x="391288" y="1711778"/>
                </a:cubicBezTo>
                <a:cubicBezTo>
                  <a:pt x="205583" y="2069903"/>
                  <a:pt x="111318" y="2442986"/>
                  <a:pt x="111318" y="2820666"/>
                </a:cubicBezTo>
                <a:cubicBezTo>
                  <a:pt x="111318" y="3201031"/>
                  <a:pt x="261705" y="3423166"/>
                  <a:pt x="574682" y="3850310"/>
                </a:cubicBezTo>
                <a:cubicBezTo>
                  <a:pt x="650197" y="3953327"/>
                  <a:pt x="728281" y="4059920"/>
                  <a:pt x="808161" y="4177123"/>
                </a:cubicBezTo>
                <a:cubicBezTo>
                  <a:pt x="1418574" y="5072567"/>
                  <a:pt x="2073806" y="5454594"/>
                  <a:pt x="2998992" y="5454594"/>
                </a:cubicBezTo>
                <a:cubicBezTo>
                  <a:pt x="3606192" y="5454594"/>
                  <a:pt x="4051705" y="5143376"/>
                  <a:pt x="4662117" y="4668685"/>
                </a:cubicBezTo>
                <a:cubicBezTo>
                  <a:pt x="4730310" y="4615645"/>
                  <a:pt x="4798505" y="4563242"/>
                  <a:pt x="4864518" y="4512627"/>
                </a:cubicBezTo>
                <a:cubicBezTo>
                  <a:pt x="5222313" y="4237963"/>
                  <a:pt x="5560204" y="3978506"/>
                  <a:pt x="5785079" y="3696808"/>
                </a:cubicBezTo>
                <a:cubicBezTo>
                  <a:pt x="6000066" y="3427513"/>
                  <a:pt x="6095999" y="3157320"/>
                  <a:pt x="6095999" y="2820666"/>
                </a:cubicBezTo>
                <a:cubicBezTo>
                  <a:pt x="6095999" y="1976856"/>
                  <a:pt x="5848138" y="1218170"/>
                  <a:pt x="5397999" y="684305"/>
                </a:cubicBezTo>
                <a:cubicBezTo>
                  <a:pt x="5177750" y="423188"/>
                  <a:pt x="4913577" y="220223"/>
                  <a:pt x="4612801" y="81166"/>
                </a:cubicBezTo>
                <a:lnTo>
                  <a:pt x="4406067" y="0"/>
                </a:lnTo>
                <a:lnTo>
                  <a:pt x="4826316" y="0"/>
                </a:lnTo>
                <a:lnTo>
                  <a:pt x="4971508" y="75777"/>
                </a:lnTo>
                <a:cubicBezTo>
                  <a:pt x="5197582" y="210111"/>
                  <a:pt x="5400550" y="381325"/>
                  <a:pt x="5577109" y="586873"/>
                </a:cubicBezTo>
                <a:cubicBezTo>
                  <a:pt x="6058235" y="1147205"/>
                  <a:pt x="6323162" y="1943505"/>
                  <a:pt x="6323162" y="2829148"/>
                </a:cubicBezTo>
                <a:cubicBezTo>
                  <a:pt x="6323162" y="3182494"/>
                  <a:pt x="6220623" y="3466081"/>
                  <a:pt x="5990836" y="3748729"/>
                </a:cubicBezTo>
                <a:cubicBezTo>
                  <a:pt x="5750480" y="4044392"/>
                  <a:pt x="5389327" y="4316711"/>
                  <a:pt x="5006899" y="4604992"/>
                </a:cubicBezTo>
                <a:cubicBezTo>
                  <a:pt x="4936343" y="4658116"/>
                  <a:pt x="4863453" y="4713117"/>
                  <a:pt x="4790566" y="4768788"/>
                </a:cubicBezTo>
                <a:cubicBezTo>
                  <a:pt x="4138128" y="5267012"/>
                  <a:pt x="3661945" y="5593660"/>
                  <a:pt x="3012943" y="5593660"/>
                </a:cubicBezTo>
                <a:cubicBezTo>
                  <a:pt x="2024062" y="5593660"/>
                  <a:pt x="1323723" y="5192693"/>
                  <a:pt x="671286" y="4252856"/>
                </a:cubicBezTo>
                <a:cubicBezTo>
                  <a:pt x="585906" y="4129842"/>
                  <a:pt x="502446" y="4017964"/>
                  <a:pt x="421733" y="3909839"/>
                </a:cubicBezTo>
                <a:cubicBezTo>
                  <a:pt x="254471" y="3685679"/>
                  <a:pt x="130655" y="3515312"/>
                  <a:pt x="48655" y="3351082"/>
                </a:cubicBezTo>
                <a:lnTo>
                  <a:pt x="0" y="3239820"/>
                </a:lnTo>
                <a:lnTo>
                  <a:pt x="0" y="2248150"/>
                </a:lnTo>
                <a:lnTo>
                  <a:pt x="1658" y="2239520"/>
                </a:lnTo>
                <a:cubicBezTo>
                  <a:pt x="51657" y="2045089"/>
                  <a:pt x="126469" y="1853225"/>
                  <a:pt x="225714" y="1665285"/>
                </a:cubicBezTo>
                <a:cubicBezTo>
                  <a:pt x="419948" y="1297585"/>
                  <a:pt x="697641" y="961011"/>
                  <a:pt x="1050970" y="665214"/>
                </a:cubicBezTo>
                <a:cubicBezTo>
                  <a:pt x="1311437" y="447090"/>
                  <a:pt x="1608578" y="257641"/>
                  <a:pt x="1923692" y="107844"/>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48" name="Freeform: Shape 1047">
            <a:extLst>
              <a:ext uri="{FF2B5EF4-FFF2-40B4-BE49-F238E27FC236}">
                <a16:creationId xmlns:a16="http://schemas.microsoft.com/office/drawing/2014/main" id="{DE1994AC-22D1-4B48-9EDA-BE373E704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41758" y="1415331"/>
            <a:ext cx="5665992" cy="5466522"/>
          </a:xfrm>
          <a:custGeom>
            <a:avLst/>
            <a:gdLst>
              <a:gd name="connsiteX0" fmla="*/ 3113576 w 5665992"/>
              <a:gd name="connsiteY0" fmla="*/ 1556 h 5401530"/>
              <a:gd name="connsiteX1" fmla="*/ 4468777 w 5665992"/>
              <a:gd name="connsiteY1" fmla="*/ 405866 h 5401530"/>
              <a:gd name="connsiteX2" fmla="*/ 5525792 w 5665992"/>
              <a:gd name="connsiteY2" fmla="*/ 1317461 h 5401530"/>
              <a:gd name="connsiteX3" fmla="*/ 5665992 w 5665992"/>
              <a:gd name="connsiteY3" fmla="*/ 1506159 h 5401530"/>
              <a:gd name="connsiteX4" fmla="*/ 5665992 w 5665992"/>
              <a:gd name="connsiteY4" fmla="*/ 5401530 h 5401530"/>
              <a:gd name="connsiteX5" fmla="*/ 965932 w 5665992"/>
              <a:gd name="connsiteY5" fmla="*/ 5401530 h 5401530"/>
              <a:gd name="connsiteX6" fmla="*/ 836753 w 5665992"/>
              <a:gd name="connsiteY6" fmla="*/ 5181943 h 5401530"/>
              <a:gd name="connsiteX7" fmla="*/ 509793 w 5665992"/>
              <a:gd name="connsiteY7" fmla="*/ 4458111 h 5401530"/>
              <a:gd name="connsiteX8" fmla="*/ 251995 w 5665992"/>
              <a:gd name="connsiteY8" fmla="*/ 1805844 h 5401530"/>
              <a:gd name="connsiteX9" fmla="*/ 3113576 w 5665992"/>
              <a:gd name="connsiteY9" fmla="*/ 1556 h 5401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5992" h="5401530">
                <a:moveTo>
                  <a:pt x="3113576" y="1556"/>
                </a:moveTo>
                <a:cubicBezTo>
                  <a:pt x="3559807" y="16866"/>
                  <a:pt x="4018025" y="145625"/>
                  <a:pt x="4468777" y="405866"/>
                </a:cubicBezTo>
                <a:cubicBezTo>
                  <a:pt x="4871803" y="638554"/>
                  <a:pt x="5229811" y="952545"/>
                  <a:pt x="5525792" y="1317461"/>
                </a:cubicBezTo>
                <a:lnTo>
                  <a:pt x="5665992" y="1506159"/>
                </a:lnTo>
                <a:lnTo>
                  <a:pt x="5665992" y="5401530"/>
                </a:lnTo>
                <a:lnTo>
                  <a:pt x="965932" y="5401530"/>
                </a:lnTo>
                <a:lnTo>
                  <a:pt x="836753" y="5181943"/>
                </a:lnTo>
                <a:cubicBezTo>
                  <a:pt x="713569" y="4953383"/>
                  <a:pt x="611679" y="4708683"/>
                  <a:pt x="509793" y="4458111"/>
                </a:cubicBezTo>
                <a:cubicBezTo>
                  <a:pt x="136790" y="3540808"/>
                  <a:pt x="-278612" y="2724882"/>
                  <a:pt x="251995" y="1805844"/>
                </a:cubicBezTo>
                <a:cubicBezTo>
                  <a:pt x="911122" y="664202"/>
                  <a:pt x="1973207" y="-37572"/>
                  <a:pt x="3113576" y="1556"/>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1028" name="Picture 4" descr="Afraid man hiding hi-res stock ...">
            <a:extLst>
              <a:ext uri="{FF2B5EF4-FFF2-40B4-BE49-F238E27FC236}">
                <a16:creationId xmlns:a16="http://schemas.microsoft.com/office/drawing/2014/main" id="{F1ED9D40-438F-1A44-EADB-C9C64D7423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123" r="10429" b="1"/>
          <a:stretch>
            <a:fillRect/>
          </a:stretch>
        </p:blipFill>
        <p:spPr bwMode="auto">
          <a:xfrm>
            <a:off x="6795930" y="1685367"/>
            <a:ext cx="5396070" cy="5172635"/>
          </a:xfrm>
          <a:custGeom>
            <a:avLst/>
            <a:gdLst/>
            <a:ahLst/>
            <a:cxnLst/>
            <a:rect l="l" t="t" r="r" b="b"/>
            <a:pathLst>
              <a:path w="5396070" h="5172635">
                <a:moveTo>
                  <a:pt x="2809770" y="1442"/>
                </a:moveTo>
                <a:cubicBezTo>
                  <a:pt x="3212462" y="15635"/>
                  <a:pt x="3625968" y="134989"/>
                  <a:pt x="4032739" y="376223"/>
                </a:cubicBezTo>
                <a:cubicBezTo>
                  <a:pt x="4589656" y="706501"/>
                  <a:pt x="5051318" y="1213487"/>
                  <a:pt x="5362614" y="1796088"/>
                </a:cubicBezTo>
                <a:lnTo>
                  <a:pt x="5396070" y="1864600"/>
                </a:lnTo>
                <a:lnTo>
                  <a:pt x="5396070" y="4888539"/>
                </a:lnTo>
                <a:lnTo>
                  <a:pt x="5373530" y="4924165"/>
                </a:lnTo>
                <a:cubicBezTo>
                  <a:pt x="5310112" y="5013254"/>
                  <a:pt x="5241620" y="5088864"/>
                  <a:pt x="5168684" y="5154829"/>
                </a:cubicBezTo>
                <a:lnTo>
                  <a:pt x="5146924" y="5172635"/>
                </a:lnTo>
                <a:lnTo>
                  <a:pt x="987172" y="5172635"/>
                </a:lnTo>
                <a:lnTo>
                  <a:pt x="842383" y="4959392"/>
                </a:lnTo>
                <a:cubicBezTo>
                  <a:pt x="689919" y="4704655"/>
                  <a:pt x="574982" y="4422821"/>
                  <a:pt x="460051" y="4132485"/>
                </a:cubicBezTo>
                <a:cubicBezTo>
                  <a:pt x="123442" y="3282182"/>
                  <a:pt x="-251427" y="2525854"/>
                  <a:pt x="227408" y="1673941"/>
                </a:cubicBezTo>
                <a:cubicBezTo>
                  <a:pt x="822220" y="615687"/>
                  <a:pt x="1780673" y="-34829"/>
                  <a:pt x="2809770" y="1442"/>
                </a:cubicBezTo>
                <a:close/>
              </a:path>
            </a:pathLst>
          </a:custGeom>
          <a:noFill/>
          <a:extLst>
            <a:ext uri="{909E8E84-426E-40DD-AFC4-6F175D3DCCD1}">
              <a14:hiddenFill xmlns:a14="http://schemas.microsoft.com/office/drawing/2010/main">
                <a:solidFill>
                  <a:srgbClr val="FFFFFF"/>
                </a:solidFill>
              </a14:hiddenFill>
            </a:ext>
          </a:extLst>
        </p:spPr>
      </p:pic>
      <p:sp>
        <p:nvSpPr>
          <p:cNvPr id="1050" name="Freeform: Shape 1049">
            <a:extLst>
              <a:ext uri="{FF2B5EF4-FFF2-40B4-BE49-F238E27FC236}">
                <a16:creationId xmlns:a16="http://schemas.microsoft.com/office/drawing/2014/main" id="{22220111-5018-4EB7-A38B-79BD37F7C0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5930" y="1685365"/>
            <a:ext cx="5396070" cy="5172635"/>
          </a:xfrm>
          <a:custGeom>
            <a:avLst/>
            <a:gdLst>
              <a:gd name="connsiteX0" fmla="*/ 2809770 w 5396070"/>
              <a:gd name="connsiteY0" fmla="*/ 1442 h 5172635"/>
              <a:gd name="connsiteX1" fmla="*/ 4032739 w 5396070"/>
              <a:gd name="connsiteY1" fmla="*/ 376223 h 5172635"/>
              <a:gd name="connsiteX2" fmla="*/ 5362614 w 5396070"/>
              <a:gd name="connsiteY2" fmla="*/ 1796088 h 5172635"/>
              <a:gd name="connsiteX3" fmla="*/ 5396070 w 5396070"/>
              <a:gd name="connsiteY3" fmla="*/ 1864599 h 5172635"/>
              <a:gd name="connsiteX4" fmla="*/ 5396070 w 5396070"/>
              <a:gd name="connsiteY4" fmla="*/ 1981756 h 5172635"/>
              <a:gd name="connsiteX5" fmla="*/ 5363566 w 5396070"/>
              <a:gd name="connsiteY5" fmla="*/ 1915670 h 5172635"/>
              <a:gd name="connsiteX6" fmla="*/ 4071524 w 5396070"/>
              <a:gd name="connsiteY6" fmla="*/ 546090 h 5172635"/>
              <a:gd name="connsiteX7" fmla="*/ 2883346 w 5396070"/>
              <a:gd name="connsiteY7" fmla="*/ 184583 h 5172635"/>
              <a:gd name="connsiteX8" fmla="*/ 374449 w 5396070"/>
              <a:gd name="connsiteY8" fmla="*/ 1797850 h 5172635"/>
              <a:gd name="connsiteX9" fmla="*/ 600473 w 5396070"/>
              <a:gd name="connsiteY9" fmla="*/ 4169322 h 5172635"/>
              <a:gd name="connsiteX10" fmla="*/ 971928 w 5396070"/>
              <a:gd name="connsiteY10" fmla="*/ 4966944 h 5172635"/>
              <a:gd name="connsiteX11" fmla="*/ 1112598 w 5396070"/>
              <a:gd name="connsiteY11" fmla="*/ 5172635 h 5172635"/>
              <a:gd name="connsiteX12" fmla="*/ 987172 w 5396070"/>
              <a:gd name="connsiteY12" fmla="*/ 5172635 h 5172635"/>
              <a:gd name="connsiteX13" fmla="*/ 842383 w 5396070"/>
              <a:gd name="connsiteY13" fmla="*/ 4959392 h 5172635"/>
              <a:gd name="connsiteX14" fmla="*/ 460051 w 5396070"/>
              <a:gd name="connsiteY14" fmla="*/ 4132485 h 5172635"/>
              <a:gd name="connsiteX15" fmla="*/ 227408 w 5396070"/>
              <a:gd name="connsiteY15" fmla="*/ 1673941 h 5172635"/>
              <a:gd name="connsiteX16" fmla="*/ 2809770 w 5396070"/>
              <a:gd name="connsiteY16" fmla="*/ 1442 h 517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96070" h="5172635">
                <a:moveTo>
                  <a:pt x="2809770" y="1442"/>
                </a:moveTo>
                <a:cubicBezTo>
                  <a:pt x="3212462" y="15635"/>
                  <a:pt x="3625968" y="134989"/>
                  <a:pt x="4032739" y="376223"/>
                </a:cubicBezTo>
                <a:cubicBezTo>
                  <a:pt x="4589656" y="706501"/>
                  <a:pt x="5051318" y="1213487"/>
                  <a:pt x="5362614" y="1796088"/>
                </a:cubicBezTo>
                <a:lnTo>
                  <a:pt x="5396070" y="1864599"/>
                </a:lnTo>
                <a:lnTo>
                  <a:pt x="5396070" y="1981756"/>
                </a:lnTo>
                <a:lnTo>
                  <a:pt x="5363566" y="1915670"/>
                </a:lnTo>
                <a:cubicBezTo>
                  <a:pt x="5061125" y="1353703"/>
                  <a:pt x="4612597" y="864671"/>
                  <a:pt x="4071524" y="546090"/>
                </a:cubicBezTo>
                <a:cubicBezTo>
                  <a:pt x="3676324" y="313400"/>
                  <a:pt x="3274582" y="198273"/>
                  <a:pt x="2883346" y="184583"/>
                </a:cubicBezTo>
                <a:cubicBezTo>
                  <a:pt x="1883526" y="149597"/>
                  <a:pt x="952339" y="777074"/>
                  <a:pt x="374449" y="1797850"/>
                </a:cubicBezTo>
                <a:cubicBezTo>
                  <a:pt x="-90765" y="2619591"/>
                  <a:pt x="273440" y="3349133"/>
                  <a:pt x="600473" y="4169322"/>
                </a:cubicBezTo>
                <a:cubicBezTo>
                  <a:pt x="712134" y="4449376"/>
                  <a:pt x="823802" y="4721229"/>
                  <a:pt x="971928" y="4966944"/>
                </a:cubicBezTo>
                <a:lnTo>
                  <a:pt x="1112598" y="5172635"/>
                </a:lnTo>
                <a:lnTo>
                  <a:pt x="987172" y="5172635"/>
                </a:lnTo>
                <a:lnTo>
                  <a:pt x="842383" y="4959392"/>
                </a:lnTo>
                <a:cubicBezTo>
                  <a:pt x="689919" y="4704655"/>
                  <a:pt x="574981" y="4422821"/>
                  <a:pt x="460051" y="4132485"/>
                </a:cubicBezTo>
                <a:cubicBezTo>
                  <a:pt x="123442" y="3282182"/>
                  <a:pt x="-251427" y="2525854"/>
                  <a:pt x="227408" y="1673941"/>
                </a:cubicBezTo>
                <a:cubicBezTo>
                  <a:pt x="822220" y="615687"/>
                  <a:pt x="1780673" y="-34829"/>
                  <a:pt x="2809770" y="1442"/>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129422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40" name="Rectangle 5139">
            <a:extLst>
              <a:ext uri="{FF2B5EF4-FFF2-40B4-BE49-F238E27FC236}">
                <a16:creationId xmlns:a16="http://schemas.microsoft.com/office/drawing/2014/main" id="{0B761509-3B9A-49A6-A84B-C3D86811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5141" name="Freeform: Shape 5128">
            <a:extLst>
              <a:ext uri="{FF2B5EF4-FFF2-40B4-BE49-F238E27FC236}">
                <a16:creationId xmlns:a16="http://schemas.microsoft.com/office/drawing/2014/main" id="{91DE43FD-EB47-414A-B0AB-169B0FFF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122" name="Picture 2" descr="Medical Practice Team ...">
            <a:extLst>
              <a:ext uri="{FF2B5EF4-FFF2-40B4-BE49-F238E27FC236}">
                <a16:creationId xmlns:a16="http://schemas.microsoft.com/office/drawing/2014/main" id="{2DBB176E-CA4A-6B2D-3386-DD0542476A4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29903" y="736641"/>
            <a:ext cx="5524902" cy="3806484"/>
          </a:xfrm>
          <a:prstGeom prst="rect">
            <a:avLst/>
          </a:prstGeom>
          <a:noFill/>
          <a:extLst>
            <a:ext uri="{909E8E84-426E-40DD-AFC4-6F175D3DCCD1}">
              <a14:hiddenFill xmlns:a14="http://schemas.microsoft.com/office/drawing/2010/main">
                <a:solidFill>
                  <a:srgbClr val="FFFFFF"/>
                </a:solidFill>
              </a14:hiddenFill>
            </a:ext>
          </a:extLst>
        </p:spPr>
      </p:pic>
      <p:grpSp>
        <p:nvGrpSpPr>
          <p:cNvPr id="5142" name="Group 5141">
            <a:extLst>
              <a:ext uri="{FF2B5EF4-FFF2-40B4-BE49-F238E27FC236}">
                <a16:creationId xmlns:a16="http://schemas.microsoft.com/office/drawing/2014/main" id="{58495BCC-CE77-4CC2-952E-846F41119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5132" name="Freeform 5">
              <a:extLst>
                <a:ext uri="{FF2B5EF4-FFF2-40B4-BE49-F238E27FC236}">
                  <a16:creationId xmlns:a16="http://schemas.microsoft.com/office/drawing/2014/main" id="{1B42538B-E30F-4967-A6C1-8EBA775F4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133" name="Freeform 5">
              <a:extLst>
                <a:ext uri="{FF2B5EF4-FFF2-40B4-BE49-F238E27FC236}">
                  <a16:creationId xmlns:a16="http://schemas.microsoft.com/office/drawing/2014/main" id="{9A6BD9AC-4DE7-4B20-8547-4E3B375C2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2" name="TextBox 1">
            <a:extLst>
              <a:ext uri="{FF2B5EF4-FFF2-40B4-BE49-F238E27FC236}">
                <a16:creationId xmlns:a16="http://schemas.microsoft.com/office/drawing/2014/main" id="{AE4323A1-B58C-593E-04AE-09C5154F637A}"/>
              </a:ext>
            </a:extLst>
          </p:cNvPr>
          <p:cNvSpPr txBox="1"/>
          <p:nvPr/>
        </p:nvSpPr>
        <p:spPr>
          <a:xfrm>
            <a:off x="1357161" y="4543125"/>
            <a:ext cx="3407343"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Obstetrics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Haematology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Specialist Midwife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Specialist Nurse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Anaesthetist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Neonatology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Blood Bank</a:t>
            </a:r>
          </a:p>
        </p:txBody>
      </p:sp>
    </p:spTree>
    <p:extLst>
      <p:ext uri="{BB962C8B-B14F-4D97-AF65-F5344CB8AC3E}">
        <p14:creationId xmlns:p14="http://schemas.microsoft.com/office/powerpoint/2010/main" val="2415107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medical network&#10;&#10;Description automatically generated">
            <a:extLst>
              <a:ext uri="{FF2B5EF4-FFF2-40B4-BE49-F238E27FC236}">
                <a16:creationId xmlns:a16="http://schemas.microsoft.com/office/drawing/2014/main" id="{FFC05F7D-6725-111E-EFC8-4D948154A7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492" y="490888"/>
            <a:ext cx="10317015" cy="5284270"/>
          </a:xfrm>
          <a:prstGeom prst="rect">
            <a:avLst/>
          </a:prstGeom>
        </p:spPr>
      </p:pic>
      <p:sp>
        <p:nvSpPr>
          <p:cNvPr id="4" name="TextBox 3">
            <a:extLst>
              <a:ext uri="{FF2B5EF4-FFF2-40B4-BE49-F238E27FC236}">
                <a16:creationId xmlns:a16="http://schemas.microsoft.com/office/drawing/2014/main" id="{1825C538-C4DC-42D1-7D9C-A40ECB6FA187}"/>
              </a:ext>
            </a:extLst>
          </p:cNvPr>
          <p:cNvSpPr txBox="1"/>
          <p:nvPr/>
        </p:nvSpPr>
        <p:spPr>
          <a:xfrm>
            <a:off x="3108959" y="6140918"/>
            <a:ext cx="45816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GB" sz="1800" b="1" i="0" u="none" strike="noStrike" kern="1200" cap="none" spc="0" normalizeH="0" baseline="0" noProof="0" dirty="0">
                <a:ln>
                  <a:noFill/>
                </a:ln>
                <a:solidFill>
                  <a:srgbClr val="FF0000"/>
                </a:solidFill>
                <a:effectLst/>
                <a:uLnTx/>
                <a:uFillTx/>
                <a:latin typeface="Aptos" panose="02110004020202020204"/>
                <a:ea typeface="+mn-ea"/>
                <a:cs typeface="+mn-cs"/>
              </a:rPr>
              <a:t>Maternal Medicine Network</a:t>
            </a:r>
          </a:p>
        </p:txBody>
      </p:sp>
    </p:spTree>
    <p:extLst>
      <p:ext uri="{BB962C8B-B14F-4D97-AF65-F5344CB8AC3E}">
        <p14:creationId xmlns:p14="http://schemas.microsoft.com/office/powerpoint/2010/main" val="3038526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and blue medical chart">
            <a:extLst>
              <a:ext uri="{FF2B5EF4-FFF2-40B4-BE49-F238E27FC236}">
                <a16:creationId xmlns:a16="http://schemas.microsoft.com/office/drawing/2014/main" id="{F0ACDE3E-C80F-9056-2BBF-B12167EFB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6021" y="209100"/>
            <a:ext cx="7039957" cy="6439799"/>
          </a:xfrm>
          <a:prstGeom prst="rect">
            <a:avLst/>
          </a:prstGeom>
        </p:spPr>
      </p:pic>
    </p:spTree>
    <p:extLst>
      <p:ext uri="{BB962C8B-B14F-4D97-AF65-F5344CB8AC3E}">
        <p14:creationId xmlns:p14="http://schemas.microsoft.com/office/powerpoint/2010/main" val="2746750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08B8E003-F017-FA6D-55DE-A2AD8452D6C7}"/>
              </a:ext>
            </a:extLst>
          </p:cNvPr>
          <p:cNvSpPr>
            <a:spLocks noGrp="1" noChangeArrowheads="1"/>
          </p:cNvSpPr>
          <p:nvPr>
            <p:ph type="title"/>
          </p:nvPr>
        </p:nvSpPr>
        <p:spPr>
          <a:xfrm>
            <a:off x="2065338" y="685801"/>
            <a:ext cx="8075612" cy="561975"/>
          </a:xfrm>
        </p:spPr>
        <p:txBody>
          <a:bodyPr>
            <a:normAutofit fontScale="90000"/>
          </a:bodyPr>
          <a:lstStyle/>
          <a:p>
            <a:pPr>
              <a:defRPr/>
            </a:pPr>
            <a:r>
              <a:rPr lang="en-GB" altLang="en-US"/>
              <a:t>Sickle cell and pregnancy</a:t>
            </a:r>
          </a:p>
        </p:txBody>
      </p:sp>
      <p:pic>
        <p:nvPicPr>
          <p:cNvPr id="18434" name="Picture 4" descr="DiaClinicalImplicationsComplications">
            <a:extLst>
              <a:ext uri="{FF2B5EF4-FFF2-40B4-BE49-F238E27FC236}">
                <a16:creationId xmlns:a16="http://schemas.microsoft.com/office/drawing/2014/main" id="{55BA9607-6DB3-4B32-D076-24C86F523B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2176" y="1844675"/>
            <a:ext cx="5343525"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36DCE4CC-31E3-8854-4F43-F3822D81C604}"/>
              </a:ext>
            </a:extLst>
          </p:cNvPr>
          <p:cNvSpPr>
            <a:spLocks noGrp="1" noChangeArrowheads="1"/>
          </p:cNvSpPr>
          <p:nvPr>
            <p:ph type="title"/>
          </p:nvPr>
        </p:nvSpPr>
        <p:spPr/>
        <p:txBody>
          <a:bodyPr/>
          <a:lstStyle/>
          <a:p>
            <a:pPr>
              <a:defRPr/>
            </a:pPr>
            <a:r>
              <a:rPr lang="en-GB" altLang="en-US" dirty="0"/>
              <a:t>Maternal morbidity</a:t>
            </a:r>
          </a:p>
        </p:txBody>
      </p:sp>
      <p:sp>
        <p:nvSpPr>
          <p:cNvPr id="19458" name="Rectangle 3">
            <a:extLst>
              <a:ext uri="{FF2B5EF4-FFF2-40B4-BE49-F238E27FC236}">
                <a16:creationId xmlns:a16="http://schemas.microsoft.com/office/drawing/2014/main" id="{7AB97F77-D32B-7DCF-291C-BC070AD9ACC1}"/>
              </a:ext>
            </a:extLst>
          </p:cNvPr>
          <p:cNvSpPr>
            <a:spLocks noGrp="1"/>
          </p:cNvSpPr>
          <p:nvPr>
            <p:ph idx="1"/>
          </p:nvPr>
        </p:nvSpPr>
        <p:spPr/>
        <p:txBody>
          <a:bodyPr/>
          <a:lstStyle/>
          <a:p>
            <a:pPr eaLnBrk="1" hangingPunct="1">
              <a:lnSpc>
                <a:spcPct val="90000"/>
              </a:lnSpc>
            </a:pPr>
            <a:r>
              <a:rPr lang="en-GB" altLang="en-US" dirty="0"/>
              <a:t>Increased risk of </a:t>
            </a:r>
          </a:p>
          <a:p>
            <a:pPr marL="0" indent="0" eaLnBrk="1" hangingPunct="1">
              <a:lnSpc>
                <a:spcPct val="90000"/>
              </a:lnSpc>
              <a:buNone/>
            </a:pPr>
            <a:endParaRPr lang="en-GB" altLang="en-US" dirty="0"/>
          </a:p>
          <a:p>
            <a:pPr lvl="1" eaLnBrk="1" hangingPunct="1">
              <a:lnSpc>
                <a:spcPct val="90000"/>
              </a:lnSpc>
            </a:pPr>
            <a:r>
              <a:rPr lang="en-GB" altLang="en-US" dirty="0"/>
              <a:t>Hypertension and pre-eclampsia</a:t>
            </a:r>
          </a:p>
          <a:p>
            <a:pPr lvl="1" eaLnBrk="1" hangingPunct="1">
              <a:lnSpc>
                <a:spcPct val="90000"/>
              </a:lnSpc>
            </a:pPr>
            <a:r>
              <a:rPr lang="en-GB" altLang="en-US" dirty="0"/>
              <a:t>Acute painful crisis: 20-56%</a:t>
            </a:r>
          </a:p>
          <a:p>
            <a:pPr lvl="1" eaLnBrk="1" hangingPunct="1">
              <a:lnSpc>
                <a:spcPct val="90000"/>
              </a:lnSpc>
            </a:pPr>
            <a:r>
              <a:rPr lang="en-GB" altLang="en-US" dirty="0"/>
              <a:t>Anaemia</a:t>
            </a:r>
          </a:p>
          <a:p>
            <a:pPr lvl="1" eaLnBrk="1" hangingPunct="1">
              <a:lnSpc>
                <a:spcPct val="90000"/>
              </a:lnSpc>
            </a:pPr>
            <a:r>
              <a:rPr lang="en-GB" altLang="en-US" dirty="0"/>
              <a:t>Infections (especially UTI: 16-23%) </a:t>
            </a:r>
          </a:p>
          <a:p>
            <a:pPr lvl="1" eaLnBrk="1" hangingPunct="1">
              <a:lnSpc>
                <a:spcPct val="90000"/>
              </a:lnSpc>
            </a:pPr>
            <a:r>
              <a:rPr lang="en-GB" altLang="en-US" dirty="0"/>
              <a:t>Acute chest syndrome (11-17%)</a:t>
            </a:r>
          </a:p>
          <a:p>
            <a:pPr lvl="1" eaLnBrk="1" hangingPunct="1">
              <a:lnSpc>
                <a:spcPct val="90000"/>
              </a:lnSpc>
            </a:pPr>
            <a:r>
              <a:rPr lang="en-GB" altLang="en-US" dirty="0"/>
              <a:t>VTE (Increase in DVT not PE – US cohort)</a:t>
            </a:r>
          </a:p>
          <a:p>
            <a:pPr lvl="1" eaLnBrk="1" hangingPunct="1">
              <a:lnSpc>
                <a:spcPct val="90000"/>
              </a:lnSpc>
            </a:pPr>
            <a:r>
              <a:rPr lang="en-GB" altLang="en-US" dirty="0"/>
              <a:t>Caesarean section: 30-62%</a:t>
            </a:r>
          </a:p>
          <a:p>
            <a:pPr marL="457200" lvl="1" indent="0" eaLnBrk="1" hangingPunct="1">
              <a:lnSpc>
                <a:spcPct val="90000"/>
              </a:lnSpc>
              <a:buNone/>
            </a:pPr>
            <a:endParaRPr lang="en-GB" altLang="en-US" dirty="0"/>
          </a:p>
          <a:p>
            <a:pPr lvl="1" eaLnBrk="1" hangingPunct="1">
              <a:lnSpc>
                <a:spcPct val="90000"/>
              </a:lnSpc>
            </a:pPr>
            <a:endParaRPr lang="en-GB"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CA8B7B94-125D-9CFC-0F1B-D47F5F08CBD1}"/>
              </a:ext>
            </a:extLst>
          </p:cNvPr>
          <p:cNvSpPr>
            <a:spLocks noGrp="1" noChangeArrowheads="1"/>
          </p:cNvSpPr>
          <p:nvPr>
            <p:ph type="title"/>
          </p:nvPr>
        </p:nvSpPr>
        <p:spPr/>
        <p:txBody>
          <a:bodyPr/>
          <a:lstStyle/>
          <a:p>
            <a:pPr>
              <a:defRPr/>
            </a:pPr>
            <a:r>
              <a:rPr lang="en-GB" altLang="en-US"/>
              <a:t>Increased maternal mortality</a:t>
            </a:r>
          </a:p>
        </p:txBody>
      </p:sp>
      <p:sp>
        <p:nvSpPr>
          <p:cNvPr id="20482" name="Rectangle 3">
            <a:extLst>
              <a:ext uri="{FF2B5EF4-FFF2-40B4-BE49-F238E27FC236}">
                <a16:creationId xmlns:a16="http://schemas.microsoft.com/office/drawing/2014/main" id="{4FED6426-A67C-A18C-E239-8F806F3AEC4E}"/>
              </a:ext>
            </a:extLst>
          </p:cNvPr>
          <p:cNvSpPr>
            <a:spLocks noGrp="1"/>
          </p:cNvSpPr>
          <p:nvPr>
            <p:ph idx="1"/>
          </p:nvPr>
        </p:nvSpPr>
        <p:spPr>
          <a:xfrm>
            <a:off x="914399" y="1752600"/>
            <a:ext cx="10182225" cy="3886200"/>
          </a:xfrm>
        </p:spPr>
        <p:txBody>
          <a:bodyPr/>
          <a:lstStyle/>
          <a:p>
            <a:pPr eaLnBrk="1" hangingPunct="1">
              <a:lnSpc>
                <a:spcPct val="90000"/>
              </a:lnSpc>
            </a:pPr>
            <a:r>
              <a:rPr lang="en-GB" altLang="en-US" dirty="0"/>
              <a:t>Range from 0% to 9.2% in studies of centres across the world</a:t>
            </a:r>
          </a:p>
          <a:p>
            <a:pPr lvl="1" eaLnBrk="1" hangingPunct="1">
              <a:lnSpc>
                <a:spcPct val="90000"/>
              </a:lnSpc>
            </a:pPr>
            <a:r>
              <a:rPr lang="en-GB" altLang="en-US" dirty="0"/>
              <a:t>UK national data: approx. 1 death per year</a:t>
            </a:r>
          </a:p>
          <a:p>
            <a:pPr lvl="2" eaLnBrk="1" hangingPunct="1">
              <a:lnSpc>
                <a:spcPct val="90000"/>
              </a:lnSpc>
            </a:pPr>
            <a:r>
              <a:rPr lang="en-GB" altLang="en-US" dirty="0"/>
              <a:t>UKOSS study 2010-2011  no deaths in 108 pregnancies</a:t>
            </a:r>
          </a:p>
          <a:p>
            <a:pPr lvl="2" eaLnBrk="1" hangingPunct="1">
              <a:lnSpc>
                <a:spcPct val="90000"/>
              </a:lnSpc>
            </a:pPr>
            <a:r>
              <a:rPr lang="en-GB" altLang="en-US" dirty="0"/>
              <a:t>However, 3 reported deaths in 2016</a:t>
            </a:r>
          </a:p>
          <a:p>
            <a:pPr lvl="1" eaLnBrk="1" hangingPunct="1">
              <a:lnSpc>
                <a:spcPct val="90000"/>
              </a:lnSpc>
            </a:pPr>
            <a:r>
              <a:rPr lang="en-GB" altLang="en-US" dirty="0"/>
              <a:t>US Co-operative study (1980’s, 1990’s)</a:t>
            </a:r>
          </a:p>
          <a:p>
            <a:pPr lvl="2" eaLnBrk="1" hangingPunct="1">
              <a:lnSpc>
                <a:spcPct val="90000"/>
              </a:lnSpc>
            </a:pPr>
            <a:r>
              <a:rPr lang="en-GB" altLang="en-US" dirty="0"/>
              <a:t>0.4% mortality </a:t>
            </a:r>
          </a:p>
          <a:p>
            <a:pPr lvl="1" eaLnBrk="1" hangingPunct="1">
              <a:lnSpc>
                <a:spcPct val="90000"/>
              </a:lnSpc>
            </a:pPr>
            <a:r>
              <a:rPr lang="en-GB" altLang="en-US" dirty="0"/>
              <a:t>US In-patient sample 2000-2003</a:t>
            </a:r>
          </a:p>
          <a:p>
            <a:pPr lvl="2" eaLnBrk="1" hangingPunct="1">
              <a:lnSpc>
                <a:spcPct val="90000"/>
              </a:lnSpc>
            </a:pPr>
            <a:r>
              <a:rPr lang="en-GB" altLang="en-US" dirty="0"/>
              <a:t>72.4 deaths per 100,000 in SCD (0.07%)</a:t>
            </a:r>
          </a:p>
          <a:p>
            <a:pPr lvl="2" eaLnBrk="1" hangingPunct="1">
              <a:lnSpc>
                <a:spcPct val="90000"/>
              </a:lnSpc>
            </a:pPr>
            <a:r>
              <a:rPr lang="en-GB" altLang="en-US" dirty="0"/>
              <a:t>12.7 deaths per 100,000 in all pregnancies(0.01%)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C9AD33C-46DD-E617-4DBB-791A7B364D3E}"/>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F68CBC4-A0C7-43FA-ACE7-D42FDCB9C8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A390A00E-55B3-8950-DFCC-52CFEF3D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54991681-04A2-EDD0-40E3-919E0A476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29D4C1D2-D90A-7116-E63E-861B1B6E33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3" name="Rectangle 22">
            <a:extLst>
              <a:ext uri="{FF2B5EF4-FFF2-40B4-BE49-F238E27FC236}">
                <a16:creationId xmlns:a16="http://schemas.microsoft.com/office/drawing/2014/main" id="{4666BE73-094D-9150-1784-6C3940638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4" name="Content Placeholder 3">
            <a:extLst>
              <a:ext uri="{FF2B5EF4-FFF2-40B4-BE49-F238E27FC236}">
                <a16:creationId xmlns:a16="http://schemas.microsoft.com/office/drawing/2014/main" id="{72DFE36B-BF0E-F507-1BC2-F24148E9E185}"/>
              </a:ext>
            </a:extLst>
          </p:cNvPr>
          <p:cNvPicPr>
            <a:picLocks noChangeAspect="1"/>
          </p:cNvPicPr>
          <p:nvPr/>
        </p:nvPicPr>
        <p:blipFill>
          <a:blip r:embed="rId3"/>
          <a:stretch>
            <a:fillRect/>
          </a:stretch>
        </p:blipFill>
        <p:spPr>
          <a:xfrm>
            <a:off x="8253979" y="244885"/>
            <a:ext cx="3812898" cy="1086676"/>
          </a:xfrm>
          <a:prstGeom prst="rect">
            <a:avLst/>
          </a:prstGeom>
        </p:spPr>
      </p:pic>
      <p:sp>
        <p:nvSpPr>
          <p:cNvPr id="5" name="TextBox 4">
            <a:extLst>
              <a:ext uri="{FF2B5EF4-FFF2-40B4-BE49-F238E27FC236}">
                <a16:creationId xmlns:a16="http://schemas.microsoft.com/office/drawing/2014/main" id="{1FAC7A8C-B1FF-2575-263C-7130671EA8A3}"/>
              </a:ext>
            </a:extLst>
          </p:cNvPr>
          <p:cNvSpPr txBox="1"/>
          <p:nvPr/>
        </p:nvSpPr>
        <p:spPr>
          <a:xfrm>
            <a:off x="248618" y="1576447"/>
            <a:ext cx="11281273" cy="293926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3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5200" b="1" i="0" u="none" strike="noStrike" kern="1200" cap="none" spc="0" normalizeH="0" baseline="0" noProof="0" dirty="0">
              <a:ln>
                <a:noFill/>
              </a:ln>
              <a:solidFill>
                <a:prstClr val="black"/>
              </a:solidFill>
              <a:effectLst/>
              <a:uLnTx/>
              <a:uFillTx/>
              <a:latin typeface="Aptos Display"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5200" b="0" i="0" u="none" strike="noStrike" kern="1200" cap="none" spc="0" normalizeH="0" baseline="0" noProof="0" dirty="0">
              <a:ln>
                <a:noFill/>
              </a:ln>
              <a:solidFill>
                <a:prstClr val="black"/>
              </a:solidFill>
              <a:effectLst/>
              <a:uLnTx/>
              <a:uFillTx/>
              <a:latin typeface="Aptos Display" panose="02110004020202020204"/>
              <a:ea typeface="+mn-ea"/>
              <a:cs typeface="+mn-cs"/>
            </a:endParaRPr>
          </a:p>
        </p:txBody>
      </p:sp>
      <p:sp>
        <p:nvSpPr>
          <p:cNvPr id="2" name="TextBox 1">
            <a:extLst>
              <a:ext uri="{FF2B5EF4-FFF2-40B4-BE49-F238E27FC236}">
                <a16:creationId xmlns:a16="http://schemas.microsoft.com/office/drawing/2014/main" id="{BA649DC4-6E9F-BA61-D742-46D1BB9BC956}"/>
              </a:ext>
            </a:extLst>
          </p:cNvPr>
          <p:cNvSpPr txBox="1"/>
          <p:nvPr/>
        </p:nvSpPr>
        <p:spPr>
          <a:xfrm>
            <a:off x="374572" y="557390"/>
            <a:ext cx="769172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ptos" panose="02110004020202020204"/>
                <a:ea typeface="+mn-ea"/>
                <a:cs typeface="+mn-cs"/>
              </a:rPr>
              <a:t>Housekeeping</a:t>
            </a:r>
          </a:p>
        </p:txBody>
      </p:sp>
      <p:pic>
        <p:nvPicPr>
          <p:cNvPr id="6" name="Picture 5">
            <a:extLst>
              <a:ext uri="{FF2B5EF4-FFF2-40B4-BE49-F238E27FC236}">
                <a16:creationId xmlns:a16="http://schemas.microsoft.com/office/drawing/2014/main" id="{02746218-D938-DD38-3C5E-AEFB2807CD8B}"/>
              </a:ext>
            </a:extLst>
          </p:cNvPr>
          <p:cNvPicPr>
            <a:picLocks noChangeAspect="1"/>
          </p:cNvPicPr>
          <p:nvPr/>
        </p:nvPicPr>
        <p:blipFill>
          <a:blip r:embed="rId4"/>
          <a:stretch>
            <a:fillRect/>
          </a:stretch>
        </p:blipFill>
        <p:spPr>
          <a:xfrm>
            <a:off x="387301" y="2086396"/>
            <a:ext cx="7678994" cy="4068499"/>
          </a:xfrm>
          <a:prstGeom prst="rect">
            <a:avLst/>
          </a:prstGeom>
        </p:spPr>
      </p:pic>
      <p:pic>
        <p:nvPicPr>
          <p:cNvPr id="8" name="Picture 7">
            <a:extLst>
              <a:ext uri="{FF2B5EF4-FFF2-40B4-BE49-F238E27FC236}">
                <a16:creationId xmlns:a16="http://schemas.microsoft.com/office/drawing/2014/main" id="{D47BD8F6-9528-21FD-55DB-5DC89B645F98}"/>
              </a:ext>
            </a:extLst>
          </p:cNvPr>
          <p:cNvPicPr>
            <a:picLocks noChangeAspect="1"/>
          </p:cNvPicPr>
          <p:nvPr/>
        </p:nvPicPr>
        <p:blipFill>
          <a:blip r:embed="rId5"/>
          <a:stretch>
            <a:fillRect/>
          </a:stretch>
        </p:blipFill>
        <p:spPr>
          <a:xfrm>
            <a:off x="7365283" y="2221088"/>
            <a:ext cx="4865621" cy="3540515"/>
          </a:xfrm>
          <a:prstGeom prst="rect">
            <a:avLst/>
          </a:prstGeom>
        </p:spPr>
      </p:pic>
    </p:spTree>
    <p:extLst>
      <p:ext uri="{BB962C8B-B14F-4D97-AF65-F5344CB8AC3E}">
        <p14:creationId xmlns:p14="http://schemas.microsoft.com/office/powerpoint/2010/main" val="3444691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497EF32F-B889-F091-CCA2-F8023FA1D1E6}"/>
              </a:ext>
            </a:extLst>
          </p:cNvPr>
          <p:cNvSpPr>
            <a:spLocks noGrp="1" noChangeArrowheads="1"/>
          </p:cNvSpPr>
          <p:nvPr>
            <p:ph type="title"/>
          </p:nvPr>
        </p:nvSpPr>
        <p:spPr/>
        <p:txBody>
          <a:bodyPr/>
          <a:lstStyle/>
          <a:p>
            <a:pPr>
              <a:defRPr/>
            </a:pPr>
            <a:r>
              <a:rPr lang="en-GB" altLang="en-US"/>
              <a:t>Fetal complications</a:t>
            </a:r>
          </a:p>
        </p:txBody>
      </p:sp>
      <p:graphicFrame>
        <p:nvGraphicFramePr>
          <p:cNvPr id="92217" name="Group 57">
            <a:extLst>
              <a:ext uri="{FF2B5EF4-FFF2-40B4-BE49-F238E27FC236}">
                <a16:creationId xmlns:a16="http://schemas.microsoft.com/office/drawing/2014/main" id="{E9E7C054-6532-A160-CEC9-286602385F3B}"/>
              </a:ext>
            </a:extLst>
          </p:cNvPr>
          <p:cNvGraphicFramePr>
            <a:graphicFrameLocks noGrp="1"/>
          </p:cNvGraphicFramePr>
          <p:nvPr>
            <p:ph idx="1"/>
          </p:nvPr>
        </p:nvGraphicFramePr>
        <p:xfrm>
          <a:off x="1828800" y="1676400"/>
          <a:ext cx="7667626" cy="4479926"/>
        </p:xfrm>
        <a:graphic>
          <a:graphicData uri="http://schemas.openxmlformats.org/drawingml/2006/table">
            <a:tbl>
              <a:tblPr/>
              <a:tblGrid>
                <a:gridCol w="18288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2105026">
                  <a:extLst>
                    <a:ext uri="{9D8B030D-6E8A-4147-A177-3AD203B41FA5}">
                      <a16:colId xmlns:a16="http://schemas.microsoft.com/office/drawing/2014/main" val="20003"/>
                    </a:ext>
                  </a:extLst>
                </a:gridCol>
              </a:tblGrid>
              <a:tr h="1371600">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en-US" sz="28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altLang="en-US" sz="2800" b="0" i="0" u="none" strike="noStrike" cap="none" normalizeH="0" baseline="0">
                          <a:ln>
                            <a:noFill/>
                          </a:ln>
                          <a:solidFill>
                            <a:schemeClr val="tx1"/>
                          </a:solidFill>
                          <a:effectLst/>
                          <a:latin typeface="Arial" charset="0"/>
                        </a:rPr>
                        <a:t>Perinatal mortality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altLang="en-US" sz="2800" b="0" i="0" u="none" strike="noStrike" cap="none" normalizeH="0" baseline="0">
                          <a:ln>
                            <a:noFill/>
                          </a:ln>
                          <a:solidFill>
                            <a:schemeClr val="tx1"/>
                          </a:solidFill>
                          <a:effectLst/>
                          <a:latin typeface="Arial" charset="0"/>
                        </a:rPr>
                        <a:t>Fetal growth restriction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altLang="en-US" sz="2800" b="0" i="0" u="none" strike="noStrike" cap="none" normalizeH="0" baseline="0">
                          <a:ln>
                            <a:noFill/>
                          </a:ln>
                          <a:solidFill>
                            <a:schemeClr val="tx1"/>
                          </a:solidFill>
                          <a:effectLst/>
                          <a:latin typeface="Arial" charset="0"/>
                        </a:rPr>
                        <a:t>Prematurity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76288">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altLang="en-US" sz="2400" b="0" i="0" u="none" strike="noStrike" cap="none" normalizeH="0" baseline="0" dirty="0">
                          <a:ln>
                            <a:noFill/>
                          </a:ln>
                          <a:solidFill>
                            <a:schemeClr val="tx1"/>
                          </a:solidFill>
                          <a:effectLst/>
                          <a:latin typeface="Arial" charset="0"/>
                        </a:rPr>
                        <a:t>Ngo: 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altLang="en-US" sz="2400" b="0" i="0" u="none" strike="noStrike" cap="none" normalizeH="0" baseline="0" dirty="0">
                          <a:ln>
                            <a:noFill/>
                          </a:ln>
                          <a:solidFill>
                            <a:schemeClr val="tx1"/>
                          </a:solidFill>
                          <a:effectLst/>
                          <a:latin typeface="Arial"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altLang="en-US" sz="2400" b="0" i="0" u="none" strike="noStrike" cap="none" normalizeH="0" baseline="0">
                          <a:ln>
                            <a:noFill/>
                          </a:ln>
                          <a:solidFill>
                            <a:schemeClr val="tx1"/>
                          </a:solidFill>
                          <a:effectLst/>
                          <a:latin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altLang="en-US" sz="2400" b="0" i="0" u="none" strike="noStrike" cap="none" normalizeH="0" baseline="0">
                          <a:ln>
                            <a:noFill/>
                          </a:ln>
                          <a:solidFill>
                            <a:schemeClr val="tx1"/>
                          </a:solidFill>
                          <a:effectLst/>
                          <a:latin typeface="Arial"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77875">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altLang="en-US" sz="2400" b="0" i="0" u="none" strike="noStrike" cap="none" normalizeH="0" baseline="0">
                          <a:ln>
                            <a:noFill/>
                          </a:ln>
                          <a:solidFill>
                            <a:schemeClr val="tx1"/>
                          </a:solidFill>
                          <a:effectLst/>
                          <a:latin typeface="Arial" charset="0"/>
                        </a:rPr>
                        <a:t>Yu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altLang="en-US" sz="2400" b="0" i="0" u="none" strike="noStrike" cap="none" normalizeH="0" baseline="0" dirty="0">
                          <a:ln>
                            <a:noFill/>
                          </a:ln>
                          <a:solidFill>
                            <a:schemeClr val="tx1"/>
                          </a:solidFill>
                          <a:effectLst/>
                          <a:latin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altLang="en-US" sz="2400" b="0" i="0" u="none" strike="noStrike" cap="none" normalizeH="0" baseline="0" dirty="0">
                          <a:ln>
                            <a:noFill/>
                          </a:ln>
                          <a:solidFill>
                            <a:schemeClr val="tx1"/>
                          </a:solidFill>
                          <a:effectLst/>
                          <a:latin typeface="Arial"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altLang="en-US" sz="2400" b="0" i="0" u="none" strike="noStrike" cap="none" normalizeH="0" baseline="0">
                          <a:ln>
                            <a:noFill/>
                          </a:ln>
                          <a:solidFill>
                            <a:schemeClr val="tx1"/>
                          </a:solidFill>
                          <a:effectLst/>
                          <a:latin typeface="Arial"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76288">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altLang="en-US" sz="2400" b="0" i="0" u="none" strike="noStrike" cap="none" normalizeH="0" baseline="0">
                          <a:ln>
                            <a:noFill/>
                          </a:ln>
                          <a:solidFill>
                            <a:schemeClr val="tx1"/>
                          </a:solidFill>
                          <a:effectLst/>
                          <a:latin typeface="Arial" charset="0"/>
                        </a:rPr>
                        <a:t>Chase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altLang="en-US" sz="2400" b="0" i="0" u="none" strike="noStrike" cap="none" normalizeH="0" baseline="0">
                          <a:ln>
                            <a:noFill/>
                          </a:ln>
                          <a:solidFill>
                            <a:schemeClr val="tx1"/>
                          </a:solidFill>
                          <a:effectLst/>
                          <a:latin typeface="Arial"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altLang="en-US" sz="2400" b="0" i="0" u="none" strike="noStrike" cap="none" normalizeH="0" baseline="0" dirty="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altLang="en-US" sz="2400" b="0" i="0" u="none" strike="noStrike" cap="none" normalizeH="0" baseline="0" dirty="0">
                          <a:ln>
                            <a:noFill/>
                          </a:ln>
                          <a:solidFill>
                            <a:schemeClr val="tx1"/>
                          </a:solidFill>
                          <a:effectLst/>
                          <a:latin typeface="Arial"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77875">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altLang="en-US" sz="2400" b="0" i="0" u="none" strike="noStrike" cap="none" normalizeH="0" baseline="0">
                          <a:ln>
                            <a:noFill/>
                          </a:ln>
                          <a:solidFill>
                            <a:schemeClr val="tx1"/>
                          </a:solidFill>
                          <a:effectLst/>
                          <a:latin typeface="Arial" charset="0"/>
                        </a:rPr>
                        <a:t>UKOSS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altLang="en-US" sz="2400" b="0" i="0" u="none" strike="noStrike" cap="none" normalizeH="0" baseline="0">
                          <a:ln>
                            <a:noFill/>
                          </a:ln>
                          <a:solidFill>
                            <a:schemeClr val="tx1"/>
                          </a:solidFill>
                          <a:effectLst/>
                          <a:latin typeface="Arial" charset="0"/>
                        </a:rPr>
                        <a:t>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altLang="en-US" sz="2400" b="0"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altLang="en-US" sz="2400" b="0" i="0" u="none" strike="noStrike" cap="none" normalizeH="0" baseline="0" dirty="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6B8DC0AE-EC9B-4164-F9A5-81E0BDF06B27}"/>
              </a:ext>
            </a:extLst>
          </p:cNvPr>
          <p:cNvSpPr>
            <a:spLocks noGrp="1" noChangeArrowheads="1"/>
          </p:cNvSpPr>
          <p:nvPr>
            <p:ph type="title"/>
          </p:nvPr>
        </p:nvSpPr>
        <p:spPr/>
        <p:txBody>
          <a:bodyPr/>
          <a:lstStyle/>
          <a:p>
            <a:pPr>
              <a:defRPr/>
            </a:pPr>
            <a:r>
              <a:rPr lang="en-GB" altLang="en-US"/>
              <a:t>HbSS vs HbSC</a:t>
            </a:r>
          </a:p>
        </p:txBody>
      </p:sp>
      <p:sp>
        <p:nvSpPr>
          <p:cNvPr id="23554" name="Rectangle 3">
            <a:extLst>
              <a:ext uri="{FF2B5EF4-FFF2-40B4-BE49-F238E27FC236}">
                <a16:creationId xmlns:a16="http://schemas.microsoft.com/office/drawing/2014/main" id="{33525105-84DC-BC79-2A0F-1F55DD364D85}"/>
              </a:ext>
            </a:extLst>
          </p:cNvPr>
          <p:cNvSpPr>
            <a:spLocks noGrp="1"/>
          </p:cNvSpPr>
          <p:nvPr>
            <p:ph idx="1"/>
          </p:nvPr>
        </p:nvSpPr>
        <p:spPr/>
        <p:txBody>
          <a:bodyPr>
            <a:normAutofit fontScale="92500" lnSpcReduction="10000"/>
          </a:bodyPr>
          <a:lstStyle/>
          <a:p>
            <a:pPr eaLnBrk="1" hangingPunct="1">
              <a:lnSpc>
                <a:spcPct val="80000"/>
              </a:lnSpc>
            </a:pPr>
            <a:r>
              <a:rPr lang="en-GB" altLang="en-US" dirty="0" err="1"/>
              <a:t>HbSC</a:t>
            </a:r>
            <a:r>
              <a:rPr lang="en-GB" altLang="en-US" dirty="0"/>
              <a:t> tend to have milder phenotype</a:t>
            </a:r>
          </a:p>
          <a:p>
            <a:pPr lvl="1" eaLnBrk="1" hangingPunct="1">
              <a:lnSpc>
                <a:spcPct val="80000"/>
              </a:lnSpc>
            </a:pPr>
            <a:r>
              <a:rPr lang="en-GB" altLang="en-US" dirty="0"/>
              <a:t>Jamaica (95 pregnancies)</a:t>
            </a:r>
          </a:p>
          <a:p>
            <a:pPr lvl="2" eaLnBrk="1" hangingPunct="1">
              <a:lnSpc>
                <a:spcPct val="80000"/>
              </a:lnSpc>
            </a:pPr>
            <a:r>
              <a:rPr lang="en-GB" altLang="en-US" dirty="0"/>
              <a:t>No difference in pre-eclampsia, stillbirth rate, mean birthweight from AA controls </a:t>
            </a:r>
          </a:p>
          <a:p>
            <a:pPr lvl="2" eaLnBrk="1" hangingPunct="1">
              <a:lnSpc>
                <a:spcPct val="80000"/>
              </a:lnSpc>
            </a:pPr>
            <a:r>
              <a:rPr lang="en-GB" altLang="en-US" dirty="0"/>
              <a:t>Sickle related complications similar to SS </a:t>
            </a:r>
          </a:p>
          <a:p>
            <a:pPr lvl="1" eaLnBrk="1" hangingPunct="1">
              <a:lnSpc>
                <a:spcPct val="80000"/>
              </a:lnSpc>
            </a:pPr>
            <a:r>
              <a:rPr lang="en-GB" altLang="en-US" dirty="0"/>
              <a:t>France (33 pregnancies)</a:t>
            </a:r>
          </a:p>
          <a:p>
            <a:pPr lvl="2" eaLnBrk="1" hangingPunct="1">
              <a:lnSpc>
                <a:spcPct val="80000"/>
              </a:lnSpc>
            </a:pPr>
            <a:r>
              <a:rPr lang="en-GB" altLang="en-US" dirty="0"/>
              <a:t>No difference in obstetric outcomes and perinatal outcomes from AA</a:t>
            </a:r>
          </a:p>
          <a:p>
            <a:pPr lvl="2" eaLnBrk="1" hangingPunct="1">
              <a:lnSpc>
                <a:spcPct val="80000"/>
              </a:lnSpc>
            </a:pPr>
            <a:r>
              <a:rPr lang="en-GB" altLang="en-US" dirty="0"/>
              <a:t>Pain in 36% (</a:t>
            </a:r>
            <a:r>
              <a:rPr lang="en-GB" altLang="en-US" dirty="0" err="1"/>
              <a:t>cf</a:t>
            </a:r>
            <a:r>
              <a:rPr lang="en-GB" altLang="en-US" dirty="0"/>
              <a:t> 42% of SS)</a:t>
            </a:r>
          </a:p>
          <a:p>
            <a:pPr lvl="2" eaLnBrk="1" hangingPunct="1">
              <a:lnSpc>
                <a:spcPct val="80000"/>
              </a:lnSpc>
            </a:pPr>
            <a:endParaRPr lang="en-GB" altLang="en-US" dirty="0"/>
          </a:p>
          <a:p>
            <a:pPr eaLnBrk="1" hangingPunct="1">
              <a:lnSpc>
                <a:spcPct val="80000"/>
              </a:lnSpc>
            </a:pPr>
            <a:r>
              <a:rPr lang="en-GB" altLang="en-US" sz="2200" dirty="0"/>
              <a:t>Decreased risk of maternal and </a:t>
            </a:r>
            <a:r>
              <a:rPr lang="en-GB" altLang="en-US" sz="2200" dirty="0" err="1"/>
              <a:t>fetal</a:t>
            </a:r>
            <a:r>
              <a:rPr lang="en-GB" altLang="en-US" sz="2200" dirty="0"/>
              <a:t> complications in </a:t>
            </a:r>
            <a:r>
              <a:rPr lang="en-GB" altLang="en-US" sz="2200" dirty="0" err="1"/>
              <a:t>HbSC</a:t>
            </a:r>
            <a:endParaRPr lang="en-GB" altLang="en-US" sz="2200" dirty="0"/>
          </a:p>
          <a:p>
            <a:pPr algn="ctr" eaLnBrk="1" hangingPunct="1">
              <a:lnSpc>
                <a:spcPct val="80000"/>
              </a:lnSpc>
              <a:buFont typeface="Arial" panose="020B0604020202020204" pitchFamily="34" charset="0"/>
              <a:buNone/>
            </a:pPr>
            <a:r>
              <a:rPr lang="en-GB" altLang="en-US" sz="2200" dirty="0">
                <a:solidFill>
                  <a:schemeClr val="tx2"/>
                </a:solidFill>
              </a:rPr>
              <a:t>BUT</a:t>
            </a:r>
          </a:p>
          <a:p>
            <a:pPr eaLnBrk="1" hangingPunct="1">
              <a:lnSpc>
                <a:spcPct val="80000"/>
              </a:lnSpc>
            </a:pPr>
            <a:r>
              <a:rPr lang="en-GB" altLang="en-US" sz="2200" dirty="0"/>
              <a:t>Although most are mildly affected, some do have serious complications</a:t>
            </a:r>
          </a:p>
          <a:p>
            <a:pPr eaLnBrk="1" hangingPunct="1">
              <a:lnSpc>
                <a:spcPct val="80000"/>
              </a:lnSpc>
            </a:pPr>
            <a:r>
              <a:rPr lang="en-GB" altLang="en-US" sz="2200" dirty="0"/>
              <a:t>Not possible to predict who will have severe complications</a:t>
            </a:r>
          </a:p>
          <a:p>
            <a:pPr eaLnBrk="1" hangingPunct="1">
              <a:lnSpc>
                <a:spcPct val="80000"/>
              </a:lnSpc>
            </a:pPr>
            <a:endParaRPr lang="en-GB" altLang="en-US" sz="2200" dirty="0"/>
          </a:p>
          <a:p>
            <a:pPr eaLnBrk="1" hangingPunct="1">
              <a:lnSpc>
                <a:spcPct val="80000"/>
              </a:lnSpc>
              <a:buFont typeface="Arial" panose="020B0604020202020204" pitchFamily="34" charset="0"/>
              <a:buNone/>
            </a:pPr>
            <a:r>
              <a:rPr lang="en-GB" altLang="en-US" sz="2200" dirty="0">
                <a:solidFill>
                  <a:schemeClr val="tx2"/>
                </a:solidFill>
              </a:rPr>
              <a:t>Therefore treat in same way as </a:t>
            </a:r>
            <a:r>
              <a:rPr lang="en-GB" altLang="en-US" sz="2200" dirty="0" err="1">
                <a:solidFill>
                  <a:schemeClr val="tx2"/>
                </a:solidFill>
              </a:rPr>
              <a:t>HbSS</a:t>
            </a:r>
            <a:r>
              <a:rPr lang="en-GB" altLang="en-US" sz="2200" dirty="0">
                <a:solidFill>
                  <a:schemeClr val="tx2"/>
                </a:solidFill>
              </a:rPr>
              <a:t> </a:t>
            </a:r>
          </a:p>
          <a:p>
            <a:pPr lvl="1" eaLnBrk="1" hangingPunct="1">
              <a:lnSpc>
                <a:spcPct val="80000"/>
              </a:lnSpc>
            </a:pPr>
            <a:endParaRPr lang="en-GB"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0A4C39A-E36A-ADBF-5A68-9CDF212F3314}"/>
              </a:ext>
            </a:extLst>
          </p:cNvPr>
          <p:cNvSpPr>
            <a:spLocks noGrp="1" noChangeArrowheads="1"/>
          </p:cNvSpPr>
          <p:nvPr>
            <p:ph type="title"/>
          </p:nvPr>
        </p:nvSpPr>
        <p:spPr/>
        <p:txBody>
          <a:bodyPr/>
          <a:lstStyle/>
          <a:p>
            <a:pPr>
              <a:defRPr/>
            </a:pPr>
            <a:r>
              <a:rPr lang="en-GB" altLang="en-US"/>
              <a:t>Can intervention improve outcome? </a:t>
            </a:r>
          </a:p>
        </p:txBody>
      </p:sp>
      <p:sp>
        <p:nvSpPr>
          <p:cNvPr id="24578" name="Rectangle 3">
            <a:extLst>
              <a:ext uri="{FF2B5EF4-FFF2-40B4-BE49-F238E27FC236}">
                <a16:creationId xmlns:a16="http://schemas.microsoft.com/office/drawing/2014/main" id="{C04EEF26-FC40-4258-53BD-1B525ADFD752}"/>
              </a:ext>
            </a:extLst>
          </p:cNvPr>
          <p:cNvSpPr>
            <a:spLocks noGrp="1"/>
          </p:cNvSpPr>
          <p:nvPr>
            <p:ph idx="1"/>
          </p:nvPr>
        </p:nvSpPr>
        <p:spPr/>
        <p:txBody>
          <a:bodyPr/>
          <a:lstStyle/>
          <a:p>
            <a:pPr eaLnBrk="1" hangingPunct="1">
              <a:lnSpc>
                <a:spcPct val="90000"/>
              </a:lnSpc>
            </a:pPr>
            <a:r>
              <a:rPr lang="en-GB" altLang="en-US" dirty="0"/>
              <a:t>Benin, West Africa</a:t>
            </a:r>
          </a:p>
          <a:p>
            <a:pPr eaLnBrk="1" hangingPunct="1">
              <a:lnSpc>
                <a:spcPct val="90000"/>
              </a:lnSpc>
            </a:pPr>
            <a:r>
              <a:rPr lang="en-GB" altLang="en-US" dirty="0"/>
              <a:t>June 1993-Dec 1993</a:t>
            </a:r>
          </a:p>
          <a:p>
            <a:pPr lvl="1" eaLnBrk="1" hangingPunct="1">
              <a:lnSpc>
                <a:spcPct val="90000"/>
              </a:lnSpc>
            </a:pPr>
            <a:r>
              <a:rPr lang="en-GB" altLang="en-US" dirty="0"/>
              <a:t>15 pregnancies</a:t>
            </a:r>
          </a:p>
          <a:p>
            <a:pPr lvl="1" eaLnBrk="1" hangingPunct="1">
              <a:lnSpc>
                <a:spcPct val="90000"/>
              </a:lnSpc>
            </a:pPr>
            <a:r>
              <a:rPr lang="en-GB" altLang="en-US" dirty="0"/>
              <a:t>4 maternal and </a:t>
            </a:r>
            <a:r>
              <a:rPr lang="en-GB" altLang="en-US" dirty="0" err="1"/>
              <a:t>fetal</a:t>
            </a:r>
            <a:r>
              <a:rPr lang="en-GB" altLang="en-US" dirty="0"/>
              <a:t> deaths/2 </a:t>
            </a:r>
            <a:r>
              <a:rPr lang="en-GB" altLang="en-US" dirty="0" err="1"/>
              <a:t>fetal</a:t>
            </a:r>
            <a:r>
              <a:rPr lang="en-GB" altLang="en-US" dirty="0"/>
              <a:t> deaths (27%/40%)</a:t>
            </a:r>
          </a:p>
          <a:p>
            <a:pPr eaLnBrk="1" hangingPunct="1">
              <a:lnSpc>
                <a:spcPct val="90000"/>
              </a:lnSpc>
            </a:pPr>
            <a:r>
              <a:rPr lang="en-GB" altLang="en-US" dirty="0"/>
              <a:t>Feb 1994 – Dec 1997. Prospective study</a:t>
            </a:r>
          </a:p>
          <a:p>
            <a:pPr lvl="1" eaLnBrk="1" hangingPunct="1">
              <a:lnSpc>
                <a:spcPct val="90000"/>
              </a:lnSpc>
            </a:pPr>
            <a:r>
              <a:rPr lang="en-GB" altLang="en-US" dirty="0"/>
              <a:t>Education, nutrition, malaria prophylaxis and antibiotics</a:t>
            </a:r>
          </a:p>
          <a:p>
            <a:pPr lvl="1" eaLnBrk="1" hangingPunct="1">
              <a:lnSpc>
                <a:spcPct val="90000"/>
              </a:lnSpc>
            </a:pPr>
            <a:r>
              <a:rPr lang="en-GB" altLang="en-US" dirty="0"/>
              <a:t>108 pregnancies </a:t>
            </a:r>
          </a:p>
          <a:p>
            <a:pPr lvl="1" eaLnBrk="1" hangingPunct="1">
              <a:lnSpc>
                <a:spcPct val="90000"/>
              </a:lnSpc>
            </a:pPr>
            <a:r>
              <a:rPr lang="en-GB" altLang="en-US" dirty="0"/>
              <a:t>2 maternal deaths (1.8%),  13 </a:t>
            </a:r>
            <a:r>
              <a:rPr lang="en-GB" altLang="en-US" dirty="0" err="1"/>
              <a:t>fetal</a:t>
            </a:r>
            <a:r>
              <a:rPr lang="en-GB" altLang="en-US" dirty="0"/>
              <a:t> deaths (11.9%)</a:t>
            </a:r>
          </a:p>
        </p:txBody>
      </p:sp>
      <p:sp>
        <p:nvSpPr>
          <p:cNvPr id="24579" name="Text Box 4">
            <a:extLst>
              <a:ext uri="{FF2B5EF4-FFF2-40B4-BE49-F238E27FC236}">
                <a16:creationId xmlns:a16="http://schemas.microsoft.com/office/drawing/2014/main" id="{F6F30386-7AEF-AE7B-F337-B1935D39119E}"/>
              </a:ext>
            </a:extLst>
          </p:cNvPr>
          <p:cNvSpPr txBox="1">
            <a:spLocks noChangeArrowheads="1"/>
          </p:cNvSpPr>
          <p:nvPr/>
        </p:nvSpPr>
        <p:spPr bwMode="auto">
          <a:xfrm>
            <a:off x="6019800" y="6096001"/>
            <a:ext cx="388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Rahimy et al 2000</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news article&#10;&#10;Description automatically generated">
            <a:extLst>
              <a:ext uri="{FF2B5EF4-FFF2-40B4-BE49-F238E27FC236}">
                <a16:creationId xmlns:a16="http://schemas.microsoft.com/office/drawing/2014/main" id="{41F176A0-795B-A455-15D5-6AEE89BEDA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6940" y="0"/>
            <a:ext cx="7818119" cy="6858000"/>
          </a:xfrm>
          <a:prstGeom prst="rect">
            <a:avLst/>
          </a:prstGeom>
        </p:spPr>
      </p:pic>
    </p:spTree>
    <p:extLst>
      <p:ext uri="{BB962C8B-B14F-4D97-AF65-F5344CB8AC3E}">
        <p14:creationId xmlns:p14="http://schemas.microsoft.com/office/powerpoint/2010/main" val="35032293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65" name="Rectangle 19464">
            <a:extLst>
              <a:ext uri="{FF2B5EF4-FFF2-40B4-BE49-F238E27FC236}">
                <a16:creationId xmlns:a16="http://schemas.microsoft.com/office/drawing/2014/main" id="{951922D2-D397-9EA4-A66D-55B0884D1A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458" name="Rectangle 2">
            <a:extLst>
              <a:ext uri="{FF2B5EF4-FFF2-40B4-BE49-F238E27FC236}">
                <a16:creationId xmlns:a16="http://schemas.microsoft.com/office/drawing/2014/main" id="{B1250150-DB1B-0EC4-8928-6015965F026B}"/>
              </a:ext>
            </a:extLst>
          </p:cNvPr>
          <p:cNvSpPr>
            <a:spLocks noGrp="1" noChangeArrowheads="1"/>
          </p:cNvSpPr>
          <p:nvPr>
            <p:ph type="title"/>
          </p:nvPr>
        </p:nvSpPr>
        <p:spPr>
          <a:xfrm>
            <a:off x="612649" y="548639"/>
            <a:ext cx="3494314" cy="5786638"/>
          </a:xfrm>
        </p:spPr>
        <p:txBody>
          <a:bodyPr anchor="t">
            <a:normAutofit/>
          </a:bodyPr>
          <a:lstStyle/>
          <a:p>
            <a:pPr eaLnBrk="1" hangingPunct="1"/>
            <a:r>
              <a:rPr lang="en-GB" altLang="en-US" dirty="0">
                <a:latin typeface="Comic Sans MS" panose="030F0702030302020204" pitchFamily="66" charset="0"/>
              </a:rPr>
              <a:t>SCD and pregnancy</a:t>
            </a:r>
            <a:br>
              <a:rPr lang="en-GB" altLang="en-US" dirty="0">
                <a:latin typeface="Comic Sans MS" panose="030F0702030302020204" pitchFamily="66" charset="0"/>
              </a:rPr>
            </a:br>
            <a:br>
              <a:rPr lang="en-GB" altLang="en-US" dirty="0">
                <a:latin typeface="Comic Sans MS" panose="030F0702030302020204" pitchFamily="66" charset="0"/>
              </a:rPr>
            </a:br>
            <a:r>
              <a:rPr lang="en-GB" altLang="en-US" dirty="0">
                <a:latin typeface="Comic Sans MS" panose="030F0702030302020204" pitchFamily="66" charset="0"/>
              </a:rPr>
              <a:t>Pre-conception</a:t>
            </a:r>
          </a:p>
        </p:txBody>
      </p:sp>
      <p:graphicFrame>
        <p:nvGraphicFramePr>
          <p:cNvPr id="19461" name="Rectangle 3">
            <a:extLst>
              <a:ext uri="{FF2B5EF4-FFF2-40B4-BE49-F238E27FC236}">
                <a16:creationId xmlns:a16="http://schemas.microsoft.com/office/drawing/2014/main" id="{4F8445A6-6B40-B2AD-3B01-7BD780F96B4B}"/>
              </a:ext>
            </a:extLst>
          </p:cNvPr>
          <p:cNvGraphicFramePr/>
          <p:nvPr/>
        </p:nvGraphicFramePr>
        <p:xfrm>
          <a:off x="4608246" y="548640"/>
          <a:ext cx="6949440" cy="5786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a:extLst>
              <a:ext uri="{FF2B5EF4-FFF2-40B4-BE49-F238E27FC236}">
                <a16:creationId xmlns:a16="http://schemas.microsoft.com/office/drawing/2014/main" id="{FC110755-89FD-8D31-63E0-51029F54DD45}"/>
              </a:ext>
            </a:extLst>
          </p:cNvPr>
          <p:cNvSpPr>
            <a:spLocks noGrp="1" noChangeArrowheads="1"/>
          </p:cNvSpPr>
          <p:nvPr>
            <p:ph type="title"/>
          </p:nvPr>
        </p:nvSpPr>
        <p:spPr/>
        <p:txBody>
          <a:bodyPr/>
          <a:lstStyle/>
          <a:p>
            <a:pPr eaLnBrk="1" hangingPunct="1"/>
            <a:r>
              <a:rPr lang="en-GB" altLang="en-US" dirty="0">
                <a:latin typeface="Comic Sans MS" panose="030F0702030302020204" pitchFamily="66" charset="0"/>
              </a:rPr>
              <a:t>Pregnancy complications </a:t>
            </a:r>
          </a:p>
        </p:txBody>
      </p:sp>
      <p:sp>
        <p:nvSpPr>
          <p:cNvPr id="21507" name="Rectangle 5">
            <a:extLst>
              <a:ext uri="{FF2B5EF4-FFF2-40B4-BE49-F238E27FC236}">
                <a16:creationId xmlns:a16="http://schemas.microsoft.com/office/drawing/2014/main" id="{B669F48D-03B4-68DC-D245-D726F148BEE7}"/>
              </a:ext>
            </a:extLst>
          </p:cNvPr>
          <p:cNvSpPr>
            <a:spLocks noGrp="1" noChangeArrowheads="1"/>
          </p:cNvSpPr>
          <p:nvPr>
            <p:ph type="body" sz="half" idx="1"/>
          </p:nvPr>
        </p:nvSpPr>
        <p:spPr/>
        <p:txBody>
          <a:bodyPr/>
          <a:lstStyle/>
          <a:p>
            <a:pPr eaLnBrk="1" hangingPunct="1">
              <a:lnSpc>
                <a:spcPct val="80000"/>
              </a:lnSpc>
              <a:buFont typeface="Wingdings" panose="05000000000000000000" pitchFamily="2" charset="2"/>
              <a:buNone/>
            </a:pPr>
            <a:r>
              <a:rPr lang="en-GB" altLang="en-US" sz="2000" u="sng" dirty="0">
                <a:latin typeface="Comic Sans MS" panose="030F0702030302020204" pitchFamily="66" charset="0"/>
              </a:rPr>
              <a:t>Maternal</a:t>
            </a:r>
          </a:p>
          <a:p>
            <a:pPr eaLnBrk="1" hangingPunct="1">
              <a:lnSpc>
                <a:spcPct val="80000"/>
              </a:lnSpc>
              <a:buFont typeface="Wingdings" panose="05000000000000000000" pitchFamily="2" charset="2"/>
              <a:buNone/>
            </a:pPr>
            <a:r>
              <a:rPr lang="en-GB" altLang="en-US" sz="2000" dirty="0">
                <a:latin typeface="Comic Sans MS" panose="030F0702030302020204" pitchFamily="66" charset="0"/>
              </a:rPr>
              <a:t>Increased incidence of:</a:t>
            </a:r>
          </a:p>
          <a:p>
            <a:pPr eaLnBrk="1" hangingPunct="1">
              <a:lnSpc>
                <a:spcPct val="80000"/>
              </a:lnSpc>
            </a:pPr>
            <a:r>
              <a:rPr lang="en-GB" altLang="en-US" sz="2000" dirty="0"/>
              <a:t>Infection (UTI, pneumonia, puerperal sepsis)</a:t>
            </a:r>
          </a:p>
          <a:p>
            <a:pPr eaLnBrk="1" hangingPunct="1">
              <a:lnSpc>
                <a:spcPct val="80000"/>
              </a:lnSpc>
            </a:pPr>
            <a:r>
              <a:rPr lang="en-GB" altLang="en-US" sz="2000" dirty="0"/>
              <a:t>Painful crisis</a:t>
            </a:r>
          </a:p>
          <a:p>
            <a:pPr eaLnBrk="1" hangingPunct="1">
              <a:lnSpc>
                <a:spcPct val="80000"/>
              </a:lnSpc>
            </a:pPr>
            <a:r>
              <a:rPr lang="en-GB" altLang="en-US" sz="2000" dirty="0"/>
              <a:t>Acute chest syndrome (Fever, tachypnoea, pleuritic chest pain)</a:t>
            </a:r>
          </a:p>
          <a:p>
            <a:pPr eaLnBrk="1" hangingPunct="1">
              <a:lnSpc>
                <a:spcPct val="80000"/>
              </a:lnSpc>
            </a:pPr>
            <a:r>
              <a:rPr lang="en-GB" altLang="en-US" sz="2000" dirty="0"/>
              <a:t>Venous thromboembolism</a:t>
            </a:r>
          </a:p>
          <a:p>
            <a:pPr eaLnBrk="1" hangingPunct="1">
              <a:lnSpc>
                <a:spcPct val="80000"/>
              </a:lnSpc>
            </a:pPr>
            <a:r>
              <a:rPr lang="en-GB" altLang="en-US" sz="2000" dirty="0"/>
              <a:t>Preterm labour </a:t>
            </a:r>
          </a:p>
          <a:p>
            <a:pPr eaLnBrk="1" hangingPunct="1">
              <a:lnSpc>
                <a:spcPct val="80000"/>
              </a:lnSpc>
            </a:pPr>
            <a:r>
              <a:rPr lang="en-GB" altLang="en-US" sz="2000" dirty="0"/>
              <a:t>Pre-eclampsia </a:t>
            </a:r>
          </a:p>
          <a:p>
            <a:pPr eaLnBrk="1" hangingPunct="1">
              <a:lnSpc>
                <a:spcPct val="80000"/>
              </a:lnSpc>
            </a:pPr>
            <a:r>
              <a:rPr lang="en-GB" altLang="en-US" sz="2000" dirty="0"/>
              <a:t>Caesarean section</a:t>
            </a:r>
          </a:p>
          <a:p>
            <a:pPr eaLnBrk="1" hangingPunct="1">
              <a:lnSpc>
                <a:spcPct val="80000"/>
              </a:lnSpc>
            </a:pPr>
            <a:r>
              <a:rPr lang="en-GB" altLang="en-US" sz="2000" dirty="0"/>
              <a:t>Maternal death (0-9%, UKOSS 0%)</a:t>
            </a:r>
            <a:r>
              <a:rPr lang="en-US" altLang="en-US" sz="2000" dirty="0"/>
              <a:t> </a:t>
            </a:r>
            <a:endParaRPr lang="en-GB" altLang="en-US" sz="2000" dirty="0"/>
          </a:p>
        </p:txBody>
      </p:sp>
      <p:sp>
        <p:nvSpPr>
          <p:cNvPr id="21508" name="Rectangle 6">
            <a:extLst>
              <a:ext uri="{FF2B5EF4-FFF2-40B4-BE49-F238E27FC236}">
                <a16:creationId xmlns:a16="http://schemas.microsoft.com/office/drawing/2014/main" id="{D3924CFC-4C65-5AD9-1FC4-2A592EDA892A}"/>
              </a:ext>
            </a:extLst>
          </p:cNvPr>
          <p:cNvSpPr>
            <a:spLocks noGrp="1" noChangeArrowheads="1"/>
          </p:cNvSpPr>
          <p:nvPr>
            <p:ph type="body" sz="half" idx="2"/>
          </p:nvPr>
        </p:nvSpPr>
        <p:spPr/>
        <p:txBody>
          <a:bodyPr/>
          <a:lstStyle/>
          <a:p>
            <a:pPr eaLnBrk="1" hangingPunct="1">
              <a:lnSpc>
                <a:spcPct val="80000"/>
              </a:lnSpc>
              <a:buFont typeface="Wingdings" panose="05000000000000000000" pitchFamily="2" charset="2"/>
              <a:buNone/>
            </a:pPr>
            <a:r>
              <a:rPr lang="en-GB" altLang="en-US" sz="2000" u="sng" dirty="0" err="1">
                <a:latin typeface="Comic Sans MS" panose="030F0702030302020204" pitchFamily="66" charset="0"/>
              </a:rPr>
              <a:t>Fetal</a:t>
            </a:r>
            <a:endParaRPr lang="en-GB" altLang="en-US" sz="2000" u="sng" dirty="0">
              <a:latin typeface="Comic Sans MS" panose="030F0702030302020204" pitchFamily="66" charset="0"/>
            </a:endParaRPr>
          </a:p>
          <a:p>
            <a:pPr eaLnBrk="1" hangingPunct="1">
              <a:lnSpc>
                <a:spcPct val="80000"/>
              </a:lnSpc>
              <a:buFont typeface="Wingdings" panose="05000000000000000000" pitchFamily="2" charset="2"/>
              <a:buNone/>
            </a:pPr>
            <a:r>
              <a:rPr lang="en-GB" altLang="en-US" sz="2000" dirty="0">
                <a:latin typeface="Comic Sans MS" panose="030F0702030302020204" pitchFamily="66" charset="0"/>
              </a:rPr>
              <a:t>Increased incidence of:</a:t>
            </a:r>
          </a:p>
          <a:p>
            <a:pPr eaLnBrk="1" hangingPunct="1">
              <a:lnSpc>
                <a:spcPct val="80000"/>
              </a:lnSpc>
            </a:pPr>
            <a:r>
              <a:rPr lang="en-GB" altLang="en-US" sz="2000" dirty="0">
                <a:latin typeface="Comic Sans MS" panose="030F0702030302020204" pitchFamily="66" charset="0"/>
              </a:rPr>
              <a:t>Miscarriage</a:t>
            </a:r>
          </a:p>
          <a:p>
            <a:pPr eaLnBrk="1" hangingPunct="1">
              <a:lnSpc>
                <a:spcPct val="80000"/>
              </a:lnSpc>
            </a:pPr>
            <a:r>
              <a:rPr lang="en-GB" altLang="en-US" sz="2000" dirty="0">
                <a:latin typeface="Comic Sans MS" panose="030F0702030302020204" pitchFamily="66" charset="0"/>
              </a:rPr>
              <a:t>Intra-uterine growth restriction</a:t>
            </a:r>
          </a:p>
          <a:p>
            <a:pPr eaLnBrk="1" hangingPunct="1">
              <a:lnSpc>
                <a:spcPct val="80000"/>
              </a:lnSpc>
            </a:pPr>
            <a:r>
              <a:rPr lang="en-GB" altLang="en-US" sz="2000" dirty="0">
                <a:latin typeface="Comic Sans MS" panose="030F0702030302020204" pitchFamily="66" charset="0"/>
              </a:rPr>
              <a:t>Prematurity</a:t>
            </a:r>
          </a:p>
          <a:p>
            <a:pPr eaLnBrk="1" hangingPunct="1">
              <a:lnSpc>
                <a:spcPct val="80000"/>
              </a:lnSpc>
            </a:pPr>
            <a:r>
              <a:rPr lang="en-GB" altLang="en-US" sz="2000" dirty="0" err="1">
                <a:latin typeface="Comic Sans MS" panose="030F0702030302020204" pitchFamily="66" charset="0"/>
              </a:rPr>
              <a:t>Fetal</a:t>
            </a:r>
            <a:r>
              <a:rPr lang="en-GB" altLang="en-US" sz="2000" dirty="0">
                <a:latin typeface="Comic Sans MS" panose="030F0702030302020204" pitchFamily="66" charset="0"/>
              </a:rPr>
              <a:t> distress</a:t>
            </a:r>
          </a:p>
          <a:p>
            <a:pPr eaLnBrk="1" hangingPunct="1">
              <a:lnSpc>
                <a:spcPct val="80000"/>
              </a:lnSpc>
            </a:pPr>
            <a:r>
              <a:rPr lang="en-GB" altLang="en-US" sz="2000" dirty="0">
                <a:latin typeface="Comic Sans MS" panose="030F0702030302020204" pitchFamily="66" charset="0"/>
              </a:rPr>
              <a:t>Stillbirth/neonatal death (perinatal mortality 15% </a:t>
            </a:r>
            <a:r>
              <a:rPr lang="en-GB" altLang="en-US" sz="2000" dirty="0" err="1">
                <a:latin typeface="Comic Sans MS" panose="030F0702030302020204" pitchFamily="66" charset="0"/>
              </a:rPr>
              <a:t>ie</a:t>
            </a:r>
            <a:r>
              <a:rPr lang="en-GB" altLang="en-US" sz="2000" dirty="0">
                <a:latin typeface="Comic Sans MS" panose="030F0702030302020204" pitchFamily="66" charset="0"/>
              </a:rPr>
              <a:t>: 15x general population)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25A49B9A-50F3-0BAC-679B-D9C92F1DE397}"/>
              </a:ext>
            </a:extLst>
          </p:cNvPr>
          <p:cNvSpPr>
            <a:spLocks noGrp="1" noChangeArrowheads="1"/>
          </p:cNvSpPr>
          <p:nvPr>
            <p:ph type="title"/>
          </p:nvPr>
        </p:nvSpPr>
        <p:spPr/>
        <p:txBody>
          <a:bodyPr/>
          <a:lstStyle/>
          <a:p>
            <a:pPr eaLnBrk="1" hangingPunct="1"/>
            <a:r>
              <a:rPr lang="en-GB" altLang="en-US" dirty="0">
                <a:latin typeface="Comic Sans MS" panose="030F0702030302020204" pitchFamily="66" charset="0"/>
              </a:rPr>
              <a:t>Antenatal review </a:t>
            </a:r>
          </a:p>
        </p:txBody>
      </p:sp>
      <p:sp>
        <p:nvSpPr>
          <p:cNvPr id="22531" name="Rectangle 3">
            <a:extLst>
              <a:ext uri="{FF2B5EF4-FFF2-40B4-BE49-F238E27FC236}">
                <a16:creationId xmlns:a16="http://schemas.microsoft.com/office/drawing/2014/main" id="{AFC587C9-8A23-9262-23FB-B445AED03E9E}"/>
              </a:ext>
            </a:extLst>
          </p:cNvPr>
          <p:cNvSpPr>
            <a:spLocks noGrp="1" noChangeArrowheads="1"/>
          </p:cNvSpPr>
          <p:nvPr>
            <p:ph type="body" idx="1"/>
          </p:nvPr>
        </p:nvSpPr>
        <p:spPr/>
        <p:txBody>
          <a:bodyPr/>
          <a:lstStyle/>
          <a:p>
            <a:pPr eaLnBrk="1" hangingPunct="1">
              <a:lnSpc>
                <a:spcPct val="90000"/>
              </a:lnSpc>
            </a:pPr>
            <a:r>
              <a:rPr lang="en-GB" altLang="en-US" sz="2400" dirty="0">
                <a:latin typeface="Comic Sans MS" panose="030F0702030302020204" pitchFamily="66" charset="0"/>
              </a:rPr>
              <a:t>Clinic schedule in a specialised tertiary unit setting </a:t>
            </a:r>
          </a:p>
          <a:p>
            <a:pPr lvl="1" eaLnBrk="1" hangingPunct="1">
              <a:lnSpc>
                <a:spcPct val="90000"/>
              </a:lnSpc>
            </a:pPr>
            <a:r>
              <a:rPr lang="en-GB" altLang="en-US" sz="2000" dirty="0">
                <a:latin typeface="Comic Sans MS" panose="030F0702030302020204" pitchFamily="66" charset="0"/>
              </a:rPr>
              <a:t>4 weekly to 24 weeks</a:t>
            </a:r>
          </a:p>
          <a:p>
            <a:pPr lvl="1" eaLnBrk="1" hangingPunct="1">
              <a:lnSpc>
                <a:spcPct val="90000"/>
              </a:lnSpc>
            </a:pPr>
            <a:r>
              <a:rPr lang="en-GB" altLang="en-US" sz="2000" dirty="0">
                <a:latin typeface="Comic Sans MS" panose="030F0702030302020204" pitchFamily="66" charset="0"/>
              </a:rPr>
              <a:t>2 weekly to 38 weeks (alternating midwife and obstetric team)</a:t>
            </a:r>
          </a:p>
          <a:p>
            <a:pPr lvl="1" eaLnBrk="1" hangingPunct="1">
              <a:lnSpc>
                <a:spcPct val="90000"/>
              </a:lnSpc>
            </a:pPr>
            <a:r>
              <a:rPr lang="en-GB" altLang="en-US" sz="2000" dirty="0">
                <a:latin typeface="Comic Sans MS" panose="030F0702030302020204" pitchFamily="66" charset="0"/>
              </a:rPr>
              <a:t>Then weekly</a:t>
            </a:r>
          </a:p>
          <a:p>
            <a:pPr eaLnBrk="1" hangingPunct="1">
              <a:lnSpc>
                <a:spcPct val="90000"/>
              </a:lnSpc>
            </a:pPr>
            <a:r>
              <a:rPr lang="en-GB" altLang="en-US" sz="2400" dirty="0">
                <a:latin typeface="Comic Sans MS" panose="030F0702030302020204" pitchFamily="66" charset="0"/>
              </a:rPr>
              <a:t>Ensure on folic acid 5mg and penicillin prophylaxis</a:t>
            </a:r>
          </a:p>
          <a:p>
            <a:pPr eaLnBrk="1" hangingPunct="1">
              <a:lnSpc>
                <a:spcPct val="90000"/>
              </a:lnSpc>
            </a:pPr>
            <a:r>
              <a:rPr lang="en-GB" altLang="en-US" sz="2400" dirty="0">
                <a:latin typeface="Comic Sans MS" panose="030F0702030302020204" pitchFamily="66" charset="0"/>
              </a:rPr>
              <a:t>LMWH blood thinning injections from 28 weeks or before  </a:t>
            </a:r>
          </a:p>
          <a:p>
            <a:pPr eaLnBrk="1" hangingPunct="1">
              <a:lnSpc>
                <a:spcPct val="90000"/>
              </a:lnSpc>
            </a:pPr>
            <a:r>
              <a:rPr lang="en-GB" altLang="en-US" sz="2400" dirty="0">
                <a:latin typeface="Comic Sans MS" panose="030F0702030302020204" pitchFamily="66" charset="0"/>
              </a:rPr>
              <a:t>Aspirin 150mg from 12 to 36 weeks</a:t>
            </a:r>
          </a:p>
          <a:p>
            <a:pPr eaLnBrk="1" hangingPunct="1">
              <a:lnSpc>
                <a:spcPct val="90000"/>
              </a:lnSpc>
            </a:pPr>
            <a:r>
              <a:rPr lang="en-GB" altLang="en-US" sz="2400" dirty="0">
                <a:latin typeface="Comic Sans MS" panose="030F0702030302020204" pitchFamily="66" charset="0"/>
              </a:rPr>
              <a:t>Oral iron if lab evidence of deficiency</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584" name="Rectangle 24583">
            <a:extLst>
              <a:ext uri="{FF2B5EF4-FFF2-40B4-BE49-F238E27FC236}">
                <a16:creationId xmlns:a16="http://schemas.microsoft.com/office/drawing/2014/main" id="{6ACA6F80-D392-A64E-3CF8-F28F1CCEE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4578" name="Rectangle 2">
            <a:extLst>
              <a:ext uri="{FF2B5EF4-FFF2-40B4-BE49-F238E27FC236}">
                <a16:creationId xmlns:a16="http://schemas.microsoft.com/office/drawing/2014/main" id="{BECDEB58-DDFC-BBE4-6E21-663DEED903CD}"/>
              </a:ext>
            </a:extLst>
          </p:cNvPr>
          <p:cNvSpPr>
            <a:spLocks noGrp="1" noChangeArrowheads="1"/>
          </p:cNvSpPr>
          <p:nvPr>
            <p:ph type="title"/>
          </p:nvPr>
        </p:nvSpPr>
        <p:spPr>
          <a:xfrm>
            <a:off x="612648" y="548640"/>
            <a:ext cx="4803224" cy="1298446"/>
          </a:xfrm>
        </p:spPr>
        <p:txBody>
          <a:bodyPr>
            <a:normAutofit/>
          </a:bodyPr>
          <a:lstStyle/>
          <a:p>
            <a:pPr eaLnBrk="1" hangingPunct="1"/>
            <a:r>
              <a:rPr lang="en-GB" altLang="en-US" sz="4100">
                <a:latin typeface="Comic Sans MS" panose="030F0702030302020204" pitchFamily="66" charset="0"/>
              </a:rPr>
              <a:t>Antenatal monitoring </a:t>
            </a:r>
          </a:p>
        </p:txBody>
      </p:sp>
      <p:pic>
        <p:nvPicPr>
          <p:cNvPr id="6146" name="Picture 2" descr="All about ultrasound scans in pregnancy ...">
            <a:extLst>
              <a:ext uri="{FF2B5EF4-FFF2-40B4-BE49-F238E27FC236}">
                <a16:creationId xmlns:a16="http://schemas.microsoft.com/office/drawing/2014/main" id="{64612382-D35B-C99E-3714-ABD5810E45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302" r="8166" b="2"/>
          <a:stretch>
            <a:fillRect/>
          </a:stretch>
        </p:blipFill>
        <p:spPr bwMode="auto">
          <a:xfrm>
            <a:off x="731521" y="3024323"/>
            <a:ext cx="3580597" cy="3285035"/>
          </a:xfrm>
          <a:prstGeom prst="rect">
            <a:avLst/>
          </a:prstGeom>
          <a:noFill/>
          <a:extLst>
            <a:ext uri="{909E8E84-426E-40DD-AFC4-6F175D3DCCD1}">
              <a14:hiddenFill xmlns:a14="http://schemas.microsoft.com/office/drawing/2010/main">
                <a:solidFill>
                  <a:srgbClr val="FFFFFF"/>
                </a:solidFill>
              </a14:hiddenFill>
            </a:ext>
          </a:extLst>
        </p:spPr>
      </p:pic>
      <p:sp>
        <p:nvSpPr>
          <p:cNvPr id="24579" name="Rectangle 3">
            <a:extLst>
              <a:ext uri="{FF2B5EF4-FFF2-40B4-BE49-F238E27FC236}">
                <a16:creationId xmlns:a16="http://schemas.microsoft.com/office/drawing/2014/main" id="{B2F9954F-978B-8F1A-D723-E60CDACB3C48}"/>
              </a:ext>
            </a:extLst>
          </p:cNvPr>
          <p:cNvSpPr>
            <a:spLocks noGrp="1" noChangeArrowheads="1"/>
          </p:cNvSpPr>
          <p:nvPr>
            <p:ph type="body" idx="1"/>
          </p:nvPr>
        </p:nvSpPr>
        <p:spPr>
          <a:xfrm>
            <a:off x="6028520" y="548637"/>
            <a:ext cx="5546770" cy="5760723"/>
          </a:xfrm>
        </p:spPr>
        <p:txBody>
          <a:bodyPr>
            <a:normAutofit/>
          </a:bodyPr>
          <a:lstStyle/>
          <a:p>
            <a:pPr eaLnBrk="1" hangingPunct="1"/>
            <a:r>
              <a:rPr lang="en-GB" altLang="en-US" sz="2400" dirty="0">
                <a:latin typeface="Comic Sans MS" panose="030F0702030302020204" pitchFamily="66" charset="0"/>
              </a:rPr>
              <a:t>Ultrasound:</a:t>
            </a:r>
          </a:p>
          <a:p>
            <a:pPr marL="0" indent="0" eaLnBrk="1" hangingPunct="1">
              <a:buNone/>
            </a:pPr>
            <a:endParaRPr lang="en-US" altLang="en-US" sz="2400" dirty="0">
              <a:latin typeface="Comic Sans MS" panose="030F0702030302020204" pitchFamily="66" charset="0"/>
            </a:endParaRPr>
          </a:p>
          <a:p>
            <a:pPr lvl="1" eaLnBrk="1" hangingPunct="1"/>
            <a:r>
              <a:rPr lang="en-GB" altLang="en-US" dirty="0">
                <a:latin typeface="Comic Sans MS" panose="030F0702030302020204" pitchFamily="66" charset="0"/>
              </a:rPr>
              <a:t>Early viability scan at 7-9 weeks gestation</a:t>
            </a:r>
          </a:p>
          <a:p>
            <a:pPr marL="457200" lvl="1" indent="0" eaLnBrk="1" hangingPunct="1">
              <a:buNone/>
            </a:pPr>
            <a:endParaRPr lang="en-GB" altLang="en-US" dirty="0">
              <a:latin typeface="Comic Sans MS" panose="030F0702030302020204" pitchFamily="66" charset="0"/>
            </a:endParaRPr>
          </a:p>
          <a:p>
            <a:pPr lvl="1" eaLnBrk="1" hangingPunct="1"/>
            <a:r>
              <a:rPr lang="en-GB" altLang="en-US" dirty="0">
                <a:latin typeface="Comic Sans MS" panose="030F0702030302020204" pitchFamily="66" charset="0"/>
              </a:rPr>
              <a:t>Routine first-trimester dating scan at 11-14 weeks +/- Downs screening</a:t>
            </a:r>
          </a:p>
          <a:p>
            <a:pPr marL="457200" lvl="1" indent="0" eaLnBrk="1" hangingPunct="1">
              <a:buNone/>
            </a:pPr>
            <a:endParaRPr lang="en-GB" altLang="en-US" dirty="0">
              <a:latin typeface="Comic Sans MS" panose="030F0702030302020204" pitchFamily="66" charset="0"/>
            </a:endParaRPr>
          </a:p>
          <a:p>
            <a:pPr lvl="1" eaLnBrk="1" hangingPunct="1"/>
            <a:r>
              <a:rPr lang="en-GB" altLang="en-US" dirty="0">
                <a:latin typeface="Comic Sans MS" panose="030F0702030302020204" pitchFamily="66" charset="0"/>
              </a:rPr>
              <a:t>Anatomy scan at 20 weeks </a:t>
            </a:r>
          </a:p>
          <a:p>
            <a:pPr marL="457200" lvl="1" indent="0" eaLnBrk="1" hangingPunct="1">
              <a:buNone/>
            </a:pPr>
            <a:r>
              <a:rPr lang="en-GB" altLang="en-US" dirty="0">
                <a:latin typeface="Comic Sans MS" panose="030F0702030302020204" pitchFamily="66" charset="0"/>
              </a:rPr>
              <a:t> </a:t>
            </a:r>
          </a:p>
          <a:p>
            <a:pPr lvl="1" eaLnBrk="1" hangingPunct="1"/>
            <a:r>
              <a:rPr lang="en-GB" altLang="en-US" dirty="0">
                <a:latin typeface="Comic Sans MS" panose="030F0702030302020204" pitchFamily="66" charset="0"/>
              </a:rPr>
              <a:t>Four weekly scans for </a:t>
            </a:r>
            <a:r>
              <a:rPr lang="en-GB" altLang="en-US" dirty="0" err="1">
                <a:latin typeface="Comic Sans MS" panose="030F0702030302020204" pitchFamily="66" charset="0"/>
              </a:rPr>
              <a:t>fetal</a:t>
            </a:r>
            <a:r>
              <a:rPr lang="en-GB" altLang="en-US" dirty="0">
                <a:latin typeface="Comic Sans MS" panose="030F0702030302020204" pitchFamily="66" charset="0"/>
              </a:rPr>
              <a:t> growth, liquor volume and placental function from 24 weeks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19" name="Rectangle 13318">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321" name="Freeform: Shape 13320">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323" name="Right Triangle 13322">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13314" name="Picture 2" descr="Intrauterine Growth Restriction (IUGR ...">
            <a:extLst>
              <a:ext uri="{FF2B5EF4-FFF2-40B4-BE49-F238E27FC236}">
                <a16:creationId xmlns:a16="http://schemas.microsoft.com/office/drawing/2014/main" id="{FBE2D699-7CF2-E7F2-AB0B-65EBBCC5B27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62163" y="1239134"/>
            <a:ext cx="7746709" cy="4338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4007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9" name="Rectangle 25608">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5602" name="Rectangle 2">
            <a:extLst>
              <a:ext uri="{FF2B5EF4-FFF2-40B4-BE49-F238E27FC236}">
                <a16:creationId xmlns:a16="http://schemas.microsoft.com/office/drawing/2014/main" id="{D6CEBD4C-53BB-04F3-DA13-FA6D2F84424A}"/>
              </a:ext>
            </a:extLst>
          </p:cNvPr>
          <p:cNvSpPr>
            <a:spLocks noGrp="1" noChangeArrowheads="1"/>
          </p:cNvSpPr>
          <p:nvPr>
            <p:ph type="title"/>
          </p:nvPr>
        </p:nvSpPr>
        <p:spPr>
          <a:xfrm>
            <a:off x="612649" y="548638"/>
            <a:ext cx="3493008" cy="5788152"/>
          </a:xfrm>
        </p:spPr>
        <p:txBody>
          <a:bodyPr anchor="ctr">
            <a:normAutofit/>
          </a:bodyPr>
          <a:lstStyle/>
          <a:p>
            <a:pPr eaLnBrk="1" hangingPunct="1"/>
            <a:r>
              <a:rPr lang="en-GB" altLang="en-US" sz="4000">
                <a:latin typeface="Comic Sans MS" panose="030F0702030302020204" pitchFamily="66" charset="0"/>
              </a:rPr>
              <a:t>Antenatal monitoring </a:t>
            </a:r>
          </a:p>
        </p:txBody>
      </p:sp>
      <p:graphicFrame>
        <p:nvGraphicFramePr>
          <p:cNvPr id="25605" name="Rectangle 3">
            <a:extLst>
              <a:ext uri="{FF2B5EF4-FFF2-40B4-BE49-F238E27FC236}">
                <a16:creationId xmlns:a16="http://schemas.microsoft.com/office/drawing/2014/main" id="{F8865A5D-BD04-B0A4-46E3-84C129918D7F}"/>
              </a:ext>
            </a:extLst>
          </p:cNvPr>
          <p:cNvGraphicFramePr/>
          <p:nvPr/>
        </p:nvGraphicFramePr>
        <p:xfrm>
          <a:off x="4608246" y="548640"/>
          <a:ext cx="6949440" cy="5786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3A72C1E-9457-0001-C9EF-D5157E9D0DE8}"/>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9D91DE1-50A7-50C3-055C-2872D6CB8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EF0DC42F-6411-59EA-C028-56138C003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B50F81EA-8813-288A-D0E4-D7A56F9230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4B98276B-F2C7-5D87-0D78-6C28FD31BE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3" name="Rectangle 22">
            <a:extLst>
              <a:ext uri="{FF2B5EF4-FFF2-40B4-BE49-F238E27FC236}">
                <a16:creationId xmlns:a16="http://schemas.microsoft.com/office/drawing/2014/main" id="{45848E6A-57E4-4A9B-6D46-1DE3E566F9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4" name="Content Placeholder 3">
            <a:extLst>
              <a:ext uri="{FF2B5EF4-FFF2-40B4-BE49-F238E27FC236}">
                <a16:creationId xmlns:a16="http://schemas.microsoft.com/office/drawing/2014/main" id="{2D7122A7-79B6-A8C5-34F1-1B4C3AD63B64}"/>
              </a:ext>
            </a:extLst>
          </p:cNvPr>
          <p:cNvPicPr>
            <a:picLocks noChangeAspect="1"/>
          </p:cNvPicPr>
          <p:nvPr/>
        </p:nvPicPr>
        <p:blipFill>
          <a:blip r:embed="rId3"/>
          <a:stretch>
            <a:fillRect/>
          </a:stretch>
        </p:blipFill>
        <p:spPr>
          <a:xfrm>
            <a:off x="8253979" y="244885"/>
            <a:ext cx="3812898" cy="1086676"/>
          </a:xfrm>
          <a:prstGeom prst="rect">
            <a:avLst/>
          </a:prstGeom>
        </p:spPr>
      </p:pic>
      <p:sp>
        <p:nvSpPr>
          <p:cNvPr id="5" name="TextBox 4">
            <a:extLst>
              <a:ext uri="{FF2B5EF4-FFF2-40B4-BE49-F238E27FC236}">
                <a16:creationId xmlns:a16="http://schemas.microsoft.com/office/drawing/2014/main" id="{955941F6-E4AE-E547-8F99-F1CDD0FEE2E5}"/>
              </a:ext>
            </a:extLst>
          </p:cNvPr>
          <p:cNvSpPr txBox="1"/>
          <p:nvPr/>
        </p:nvSpPr>
        <p:spPr>
          <a:xfrm>
            <a:off x="248618" y="1576447"/>
            <a:ext cx="11281273" cy="3046988"/>
          </a:xfrm>
          <a:prstGeom prst="rect">
            <a:avLst/>
          </a:prstGeom>
          <a:noFill/>
        </p:spPr>
        <p:txBody>
          <a:bodyPr wrap="square">
            <a:spAutoFit/>
          </a:bodyPr>
          <a:lstStyle/>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Aptos Display" panose="02110004020202020204"/>
              <a:ea typeface="+mn-ea"/>
              <a:cs typeface="+mn-cs"/>
            </a:endParaRPr>
          </a:p>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400" dirty="0">
              <a:solidFill>
                <a:prstClr val="black"/>
              </a:solidFill>
              <a:latin typeface="Aptos Display" panose="02110004020202020204"/>
            </a:endParaRPr>
          </a:p>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Aptos Display" panose="02110004020202020204"/>
              <a:ea typeface="+mn-ea"/>
              <a:cs typeface="+mn-cs"/>
            </a:endParaRPr>
          </a:p>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ptos Display" panose="02110004020202020204"/>
                <a:ea typeface="+mn-ea"/>
                <a:cs typeface="+mn-cs"/>
              </a:rPr>
              <a:t>Refreshed website</a:t>
            </a:r>
          </a:p>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prstClr val="black"/>
                </a:solidFill>
                <a:latin typeface="Aptos Display" panose="02110004020202020204"/>
              </a:rPr>
              <a:t>Photos</a:t>
            </a:r>
            <a:endParaRPr kumimoji="0" lang="en-GB" sz="2400" b="0" i="0" u="none" strike="noStrike" kern="1200" cap="none" spc="0" normalizeH="0" baseline="0" noProof="0" dirty="0">
              <a:ln>
                <a:noFill/>
              </a:ln>
              <a:solidFill>
                <a:prstClr val="black"/>
              </a:solidFill>
              <a:effectLst/>
              <a:uLnTx/>
              <a:uFillTx/>
              <a:latin typeface="Aptos Display" panose="02110004020202020204"/>
              <a:ea typeface="+mn-ea"/>
              <a:cs typeface="+mn-cs"/>
            </a:endParaRPr>
          </a:p>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prstClr val="black"/>
                </a:solidFill>
                <a:latin typeface="Aptos Display" panose="02110004020202020204"/>
              </a:rPr>
              <a:t>Speakers will reference it today</a:t>
            </a:r>
          </a:p>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ptos Display" panose="02110004020202020204"/>
                <a:ea typeface="+mn-ea"/>
                <a:cs typeface="+mn-cs"/>
              </a:rPr>
              <a:t>QR codes on tables </a:t>
            </a:r>
          </a:p>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prstClr val="black"/>
                </a:solidFill>
                <a:latin typeface="Aptos Display" panose="02110004020202020204"/>
              </a:rPr>
              <a:t>Sign Up!</a:t>
            </a:r>
            <a:endParaRPr kumimoji="0" lang="en-GB" sz="2400" b="0" i="0" u="none" strike="noStrike" kern="1200" cap="none" spc="0" normalizeH="0" baseline="0" noProof="0" dirty="0">
              <a:ln>
                <a:noFill/>
              </a:ln>
              <a:solidFill>
                <a:prstClr val="black"/>
              </a:solidFill>
              <a:effectLst/>
              <a:uLnTx/>
              <a:uFillTx/>
              <a:latin typeface="Aptos Display" panose="02110004020202020204"/>
              <a:ea typeface="+mn-ea"/>
              <a:cs typeface="+mn-cs"/>
            </a:endParaRPr>
          </a:p>
        </p:txBody>
      </p:sp>
      <p:sp>
        <p:nvSpPr>
          <p:cNvPr id="2" name="TextBox 1">
            <a:extLst>
              <a:ext uri="{FF2B5EF4-FFF2-40B4-BE49-F238E27FC236}">
                <a16:creationId xmlns:a16="http://schemas.microsoft.com/office/drawing/2014/main" id="{3DA17BCA-689E-60E1-B706-9678B71ACEE8}"/>
              </a:ext>
            </a:extLst>
          </p:cNvPr>
          <p:cNvSpPr txBox="1"/>
          <p:nvPr/>
        </p:nvSpPr>
        <p:spPr>
          <a:xfrm>
            <a:off x="374572" y="557390"/>
            <a:ext cx="769172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ptos" panose="02110004020202020204"/>
                <a:ea typeface="+mn-ea"/>
                <a:cs typeface="+mn-cs"/>
              </a:rPr>
              <a:t>Website</a:t>
            </a:r>
          </a:p>
        </p:txBody>
      </p:sp>
      <p:pic>
        <p:nvPicPr>
          <p:cNvPr id="6" name="Picture 5">
            <a:extLst>
              <a:ext uri="{FF2B5EF4-FFF2-40B4-BE49-F238E27FC236}">
                <a16:creationId xmlns:a16="http://schemas.microsoft.com/office/drawing/2014/main" id="{AB77E44C-CE53-48DB-9B7C-AA800D687E7B}"/>
              </a:ext>
            </a:extLst>
          </p:cNvPr>
          <p:cNvPicPr>
            <a:picLocks noChangeAspect="1"/>
          </p:cNvPicPr>
          <p:nvPr/>
        </p:nvPicPr>
        <p:blipFill>
          <a:blip r:embed="rId4"/>
          <a:stretch>
            <a:fillRect/>
          </a:stretch>
        </p:blipFill>
        <p:spPr>
          <a:xfrm>
            <a:off x="5970876" y="1703400"/>
            <a:ext cx="6096001" cy="2966503"/>
          </a:xfrm>
          <a:prstGeom prst="rect">
            <a:avLst/>
          </a:prstGeom>
        </p:spPr>
      </p:pic>
    </p:spTree>
    <p:extLst>
      <p:ext uri="{BB962C8B-B14F-4D97-AF65-F5344CB8AC3E}">
        <p14:creationId xmlns:p14="http://schemas.microsoft.com/office/powerpoint/2010/main" val="36256755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40449C2B-FCDA-00AE-0CD6-90C39AB5F0CC}"/>
              </a:ext>
            </a:extLst>
          </p:cNvPr>
          <p:cNvSpPr>
            <a:spLocks noGrp="1" noChangeArrowheads="1"/>
          </p:cNvSpPr>
          <p:nvPr>
            <p:ph type="title"/>
          </p:nvPr>
        </p:nvSpPr>
        <p:spPr/>
        <p:txBody>
          <a:bodyPr/>
          <a:lstStyle/>
          <a:p>
            <a:pPr eaLnBrk="1" hangingPunct="1"/>
            <a:r>
              <a:rPr lang="en-GB" altLang="en-US" dirty="0">
                <a:latin typeface="Comic Sans MS" panose="030F0702030302020204" pitchFamily="66" charset="0"/>
              </a:rPr>
              <a:t>Blood transfusion </a:t>
            </a:r>
          </a:p>
        </p:txBody>
      </p:sp>
      <p:sp>
        <p:nvSpPr>
          <p:cNvPr id="26627" name="Rectangle 3">
            <a:extLst>
              <a:ext uri="{FF2B5EF4-FFF2-40B4-BE49-F238E27FC236}">
                <a16:creationId xmlns:a16="http://schemas.microsoft.com/office/drawing/2014/main" id="{19A83197-AE58-D796-1963-2CBD428C97E3}"/>
              </a:ext>
            </a:extLst>
          </p:cNvPr>
          <p:cNvSpPr>
            <a:spLocks noGrp="1" noChangeArrowheads="1"/>
          </p:cNvSpPr>
          <p:nvPr>
            <p:ph type="body" idx="1"/>
          </p:nvPr>
        </p:nvSpPr>
        <p:spPr/>
        <p:txBody>
          <a:bodyPr>
            <a:normAutofit/>
          </a:bodyPr>
          <a:lstStyle/>
          <a:p>
            <a:pPr eaLnBrk="1" hangingPunct="1"/>
            <a:r>
              <a:rPr lang="en-GB" altLang="en-US" sz="2000" dirty="0">
                <a:latin typeface="Comic Sans MS" panose="030F0702030302020204" pitchFamily="66" charset="0"/>
              </a:rPr>
              <a:t>Prophylactic blood transfusion remains controversial </a:t>
            </a:r>
          </a:p>
          <a:p>
            <a:pPr eaLnBrk="1" hangingPunct="1"/>
            <a:r>
              <a:rPr lang="en-GB" altLang="en-US" sz="2000" dirty="0">
                <a:latin typeface="Comic Sans MS" panose="030F0702030302020204" pitchFamily="66" charset="0"/>
              </a:rPr>
              <a:t>TAPS-2 study – serial prophylactic EBT may lead to less VOC, preterm labour and improved baby birth weight </a:t>
            </a:r>
          </a:p>
          <a:p>
            <a:pPr marL="0" indent="0" eaLnBrk="1" hangingPunct="1">
              <a:buNone/>
            </a:pPr>
            <a:endParaRPr lang="en-GB" altLang="en-US" sz="2000" dirty="0">
              <a:latin typeface="Comic Sans MS" panose="030F0702030302020204" pitchFamily="66" charset="0"/>
            </a:endParaRPr>
          </a:p>
          <a:p>
            <a:pPr eaLnBrk="1" hangingPunct="1"/>
            <a:r>
              <a:rPr lang="en-GB" altLang="en-US" sz="2000" i="1" u="sng" dirty="0">
                <a:latin typeface="Comic Sans MS" panose="030F0702030302020204" pitchFamily="66" charset="0"/>
              </a:rPr>
              <a:t>Possible indications</a:t>
            </a:r>
            <a:r>
              <a:rPr lang="en-GB" altLang="en-US" sz="2000" i="1" dirty="0">
                <a:latin typeface="Comic Sans MS" panose="030F0702030302020204" pitchFamily="66" charset="0"/>
              </a:rPr>
              <a:t>: </a:t>
            </a:r>
          </a:p>
          <a:p>
            <a:pPr marL="0" indent="0" eaLnBrk="1" hangingPunct="1">
              <a:buNone/>
            </a:pPr>
            <a:r>
              <a:rPr lang="en-GB" altLang="en-US" sz="2000" i="1" dirty="0">
                <a:latin typeface="Comic Sans MS" panose="030F0702030302020204" pitchFamily="66" charset="0"/>
              </a:rPr>
              <a:t>       - Recurrent crisis, Hb &lt;70g/l, previous poor obstetric history, patients on  hydroxycarbamide pre-conception, multiple pregnancy</a:t>
            </a:r>
          </a:p>
          <a:p>
            <a:pPr marL="0" indent="0" eaLnBrk="1" hangingPunct="1">
              <a:buNone/>
            </a:pPr>
            <a:endParaRPr lang="en-GB" altLang="en-US" sz="2000" i="1" dirty="0">
              <a:latin typeface="Comic Sans MS" panose="030F0702030302020204" pitchFamily="66" charset="0"/>
            </a:endParaRPr>
          </a:p>
          <a:p>
            <a:pPr marL="0" indent="0" eaLnBrk="1" hangingPunct="1">
              <a:buNone/>
            </a:pPr>
            <a:r>
              <a:rPr lang="en-GB" altLang="en-US" sz="2000" i="1" dirty="0">
                <a:latin typeface="Comic Sans MS" panose="030F0702030302020204" pitchFamily="66" charset="0"/>
              </a:rPr>
              <a:t>- </a:t>
            </a:r>
            <a:r>
              <a:rPr lang="en-GB" altLang="en-US" sz="2000" dirty="0" err="1">
                <a:latin typeface="Comic Sans MS" panose="030F0702030302020204" pitchFamily="66" charset="0"/>
              </a:rPr>
              <a:t>HbSS</a:t>
            </a:r>
            <a:r>
              <a:rPr lang="en-GB" altLang="en-US" sz="2000" dirty="0">
                <a:latin typeface="Comic Sans MS" panose="030F0702030302020204" pitchFamily="66" charset="0"/>
              </a:rPr>
              <a:t> more likely to require transfusion </a:t>
            </a:r>
          </a:p>
          <a:p>
            <a:pPr eaLnBrk="1" hangingPunct="1">
              <a:buFont typeface="Wingdings" panose="05000000000000000000" pitchFamily="2" charset="2"/>
              <a:buNone/>
            </a:pPr>
            <a:r>
              <a:rPr lang="en-GB" altLang="en-US" sz="2000" dirty="0">
                <a:latin typeface="Comic Sans MS" panose="030F0702030302020204" pitchFamily="66" charset="0"/>
              </a:rPr>
              <a:t>- All transfusions should be discussed with the haematology team</a:t>
            </a:r>
          </a:p>
          <a:p>
            <a:pPr eaLnBrk="1" hangingPunct="1">
              <a:buFont typeface="Wingdings" panose="05000000000000000000" pitchFamily="2" charset="2"/>
              <a:buNone/>
            </a:pPr>
            <a:r>
              <a:rPr lang="en-GB" altLang="en-US" sz="2000" dirty="0">
                <a:latin typeface="Comic Sans MS" panose="030F0702030302020204" pitchFamily="66" charset="0"/>
              </a:rPr>
              <a:t>- Transfused blood should be matched for Rh, Kell and be Hb S  and CMV negative.</a:t>
            </a:r>
            <a:endParaRPr lang="en-GB" altLang="en-US" sz="2000" u="sng" dirty="0">
              <a:latin typeface="Comic Sans MS" panose="030F0702030302020204" pitchFamily="66"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780" name="Rectangle 32779">
            <a:extLst>
              <a:ext uri="{FF2B5EF4-FFF2-40B4-BE49-F238E27FC236}">
                <a16:creationId xmlns:a16="http://schemas.microsoft.com/office/drawing/2014/main" id="{DDD1D22E-5996-E45B-92B2-659F701A4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32770" name="Rectangle 2">
            <a:extLst>
              <a:ext uri="{FF2B5EF4-FFF2-40B4-BE49-F238E27FC236}">
                <a16:creationId xmlns:a16="http://schemas.microsoft.com/office/drawing/2014/main" id="{C2C2F2E0-1FBA-CEB3-022D-137F9CBFCC08}"/>
              </a:ext>
            </a:extLst>
          </p:cNvPr>
          <p:cNvSpPr>
            <a:spLocks noGrp="1" noChangeArrowheads="1"/>
          </p:cNvSpPr>
          <p:nvPr>
            <p:ph type="title"/>
          </p:nvPr>
        </p:nvSpPr>
        <p:spPr>
          <a:xfrm>
            <a:off x="614679" y="548639"/>
            <a:ext cx="3977640" cy="5719640"/>
          </a:xfrm>
        </p:spPr>
        <p:txBody>
          <a:bodyPr anchor="t">
            <a:normAutofit/>
          </a:bodyPr>
          <a:lstStyle/>
          <a:p>
            <a:pPr eaLnBrk="1" hangingPunct="1"/>
            <a:r>
              <a:rPr lang="en-GB" altLang="en-US" dirty="0">
                <a:latin typeface="Comic Sans MS" panose="030F0702030302020204" pitchFamily="66" charset="0"/>
              </a:rPr>
              <a:t>Labour and delivery </a:t>
            </a:r>
          </a:p>
        </p:txBody>
      </p:sp>
      <p:sp>
        <p:nvSpPr>
          <p:cNvPr id="32771" name="Rectangle 3">
            <a:extLst>
              <a:ext uri="{FF2B5EF4-FFF2-40B4-BE49-F238E27FC236}">
                <a16:creationId xmlns:a16="http://schemas.microsoft.com/office/drawing/2014/main" id="{E5E6621B-F2F5-1885-243F-B5599078E34A}"/>
              </a:ext>
            </a:extLst>
          </p:cNvPr>
          <p:cNvSpPr>
            <a:spLocks noGrp="1" noChangeArrowheads="1"/>
          </p:cNvSpPr>
          <p:nvPr>
            <p:ph type="body" idx="1"/>
          </p:nvPr>
        </p:nvSpPr>
        <p:spPr>
          <a:xfrm>
            <a:off x="5387542" y="548639"/>
            <a:ext cx="6189780" cy="5861304"/>
          </a:xfrm>
        </p:spPr>
        <p:txBody>
          <a:bodyPr anchor="t">
            <a:normAutofit/>
          </a:bodyPr>
          <a:lstStyle/>
          <a:p>
            <a:pPr eaLnBrk="1" hangingPunct="1"/>
            <a:r>
              <a:rPr lang="en-GB" altLang="en-US" dirty="0"/>
              <a:t>Prolonged labour (&gt;12 hours) should be avoided, with early recourse to caesarean section as increased stress may trigger a crisis</a:t>
            </a:r>
          </a:p>
          <a:p>
            <a:pPr eaLnBrk="1" hangingPunct="1"/>
            <a:r>
              <a:rPr lang="en-GB" altLang="en-US" dirty="0"/>
              <a:t>If painful crisis occurs, give morphine</a:t>
            </a:r>
          </a:p>
          <a:p>
            <a:pPr eaLnBrk="1" hangingPunct="1"/>
            <a:r>
              <a:rPr lang="en-GB" altLang="en-US" dirty="0"/>
              <a:t>Continuous CTG</a:t>
            </a:r>
          </a:p>
          <a:p>
            <a:pPr eaLnBrk="1" hangingPunct="1"/>
            <a:r>
              <a:rPr lang="en-GB" altLang="en-US" dirty="0"/>
              <a:t>Choice of analgesia: patient's choice, but to minimise distress, have a low threshold for epidural</a:t>
            </a:r>
          </a:p>
          <a:p>
            <a:pPr eaLnBrk="1" hangingPunct="1"/>
            <a:r>
              <a:rPr lang="en-GB" altLang="en-US" dirty="0"/>
              <a:t>PCAS may be considered</a:t>
            </a:r>
          </a:p>
          <a:p>
            <a:pPr eaLnBrk="1" hangingPunct="1"/>
            <a:r>
              <a:rPr lang="en-GB" altLang="en-US" dirty="0"/>
              <a:t>Advise neonatologist of delivery</a:t>
            </a:r>
          </a:p>
        </p:txBody>
      </p:sp>
      <p:pic>
        <p:nvPicPr>
          <p:cNvPr id="14338" name="Picture 2" descr="intrapartum electronic fetal monitoring ...">
            <a:extLst>
              <a:ext uri="{FF2B5EF4-FFF2-40B4-BE49-F238E27FC236}">
                <a16:creationId xmlns:a16="http://schemas.microsoft.com/office/drawing/2014/main" id="{87A3AB46-1CFD-592F-2826-9571E3A3E0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568" y="4023361"/>
            <a:ext cx="3714360" cy="24717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800" name="Rectangle 33799">
            <a:extLst>
              <a:ext uri="{FF2B5EF4-FFF2-40B4-BE49-F238E27FC236}">
                <a16:creationId xmlns:a16="http://schemas.microsoft.com/office/drawing/2014/main" id="{DDD1D22E-5996-E45B-92B2-659F701A4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33794" name="Rectangle 2">
            <a:extLst>
              <a:ext uri="{FF2B5EF4-FFF2-40B4-BE49-F238E27FC236}">
                <a16:creationId xmlns:a16="http://schemas.microsoft.com/office/drawing/2014/main" id="{7F95D460-1D41-6807-F0CE-C5ACBAA15445}"/>
              </a:ext>
            </a:extLst>
          </p:cNvPr>
          <p:cNvSpPr>
            <a:spLocks noGrp="1" noChangeArrowheads="1"/>
          </p:cNvSpPr>
          <p:nvPr>
            <p:ph type="title"/>
          </p:nvPr>
        </p:nvSpPr>
        <p:spPr>
          <a:xfrm>
            <a:off x="614679" y="548639"/>
            <a:ext cx="3977640" cy="5719640"/>
          </a:xfrm>
        </p:spPr>
        <p:txBody>
          <a:bodyPr anchor="t">
            <a:normAutofit/>
          </a:bodyPr>
          <a:lstStyle/>
          <a:p>
            <a:pPr eaLnBrk="1" hangingPunct="1"/>
            <a:r>
              <a:rPr lang="en-GB" altLang="en-US" dirty="0">
                <a:latin typeface="Comic Sans MS" panose="030F0702030302020204" pitchFamily="66" charset="0"/>
              </a:rPr>
              <a:t>Postnatal care </a:t>
            </a:r>
          </a:p>
        </p:txBody>
      </p:sp>
      <p:sp>
        <p:nvSpPr>
          <p:cNvPr id="33795" name="Rectangle 3">
            <a:extLst>
              <a:ext uri="{FF2B5EF4-FFF2-40B4-BE49-F238E27FC236}">
                <a16:creationId xmlns:a16="http://schemas.microsoft.com/office/drawing/2014/main" id="{B784E744-446B-0C9E-2C77-8FDC2085D4E8}"/>
              </a:ext>
            </a:extLst>
          </p:cNvPr>
          <p:cNvSpPr>
            <a:spLocks noGrp="1" noChangeArrowheads="1"/>
          </p:cNvSpPr>
          <p:nvPr>
            <p:ph type="body" idx="1"/>
          </p:nvPr>
        </p:nvSpPr>
        <p:spPr>
          <a:xfrm>
            <a:off x="5387542" y="548639"/>
            <a:ext cx="6189780" cy="5861304"/>
          </a:xfrm>
        </p:spPr>
        <p:txBody>
          <a:bodyPr anchor="t">
            <a:normAutofit lnSpcReduction="10000"/>
          </a:bodyPr>
          <a:lstStyle/>
          <a:p>
            <a:pPr eaLnBrk="1" hangingPunct="1"/>
            <a:r>
              <a:rPr lang="en-GB" altLang="en-US" sz="2000" dirty="0">
                <a:latin typeface="Comic Sans MS" panose="030F0702030302020204" pitchFamily="66" charset="0"/>
              </a:rPr>
              <a:t>Keep warm and well hydrated</a:t>
            </a:r>
          </a:p>
          <a:p>
            <a:pPr marL="0" indent="0" eaLnBrk="1" hangingPunct="1">
              <a:buNone/>
            </a:pPr>
            <a:endParaRPr lang="en-GB" altLang="en-US" sz="2000" dirty="0">
              <a:latin typeface="Comic Sans MS" panose="030F0702030302020204" pitchFamily="66" charset="0"/>
            </a:endParaRPr>
          </a:p>
          <a:p>
            <a:pPr eaLnBrk="1" hangingPunct="1"/>
            <a:r>
              <a:rPr lang="en-GB" altLang="en-US" sz="2000" dirty="0">
                <a:latin typeface="Comic Sans MS" panose="030F0702030302020204" pitchFamily="66" charset="0"/>
              </a:rPr>
              <a:t>Chest X-ray if any chest pain or low saturation, because of risk of sickle chest</a:t>
            </a:r>
          </a:p>
          <a:p>
            <a:pPr marL="0" indent="0" eaLnBrk="1" hangingPunct="1">
              <a:buNone/>
            </a:pPr>
            <a:endParaRPr lang="en-GB" altLang="en-US" sz="2000" dirty="0">
              <a:latin typeface="Comic Sans MS" panose="030F0702030302020204" pitchFamily="66" charset="0"/>
            </a:endParaRPr>
          </a:p>
          <a:p>
            <a:pPr eaLnBrk="1" hangingPunct="1"/>
            <a:r>
              <a:rPr lang="en-GB" altLang="en-US" sz="2000" dirty="0">
                <a:latin typeface="Comic Sans MS" panose="030F0702030302020204" pitchFamily="66" charset="0"/>
              </a:rPr>
              <a:t>Manage any infections quickly</a:t>
            </a:r>
          </a:p>
          <a:p>
            <a:pPr marL="0" indent="0" eaLnBrk="1" hangingPunct="1">
              <a:buNone/>
            </a:pPr>
            <a:endParaRPr lang="en-GB" altLang="en-US" sz="2000" dirty="0">
              <a:latin typeface="Comic Sans MS" panose="030F0702030302020204" pitchFamily="66" charset="0"/>
            </a:endParaRPr>
          </a:p>
          <a:p>
            <a:pPr eaLnBrk="1" hangingPunct="1"/>
            <a:r>
              <a:rPr lang="en-GB" altLang="en-US" sz="2000" dirty="0">
                <a:latin typeface="Comic Sans MS" panose="030F0702030302020204" pitchFamily="66" charset="0"/>
              </a:rPr>
              <a:t>Good pain control (e.g. morphine, PCA)</a:t>
            </a:r>
          </a:p>
          <a:p>
            <a:pPr marL="0" indent="0" eaLnBrk="1" hangingPunct="1">
              <a:buNone/>
            </a:pPr>
            <a:endParaRPr lang="en-GB" altLang="en-US" sz="2000" dirty="0">
              <a:latin typeface="Comic Sans MS" panose="030F0702030302020204" pitchFamily="66" charset="0"/>
            </a:endParaRPr>
          </a:p>
          <a:p>
            <a:pPr eaLnBrk="1" hangingPunct="1"/>
            <a:r>
              <a:rPr lang="en-GB" altLang="en-US" sz="2000" dirty="0">
                <a:latin typeface="Comic Sans MS" panose="030F0702030302020204" pitchFamily="66" charset="0"/>
              </a:rPr>
              <a:t>Anticipate the need for laxatives and anti-emetics</a:t>
            </a:r>
          </a:p>
          <a:p>
            <a:pPr marL="0" indent="0" eaLnBrk="1" hangingPunct="1">
              <a:buNone/>
            </a:pPr>
            <a:endParaRPr lang="en-GB" altLang="en-US" sz="2000" dirty="0">
              <a:latin typeface="Comic Sans MS" panose="030F0702030302020204" pitchFamily="66" charset="0"/>
            </a:endParaRPr>
          </a:p>
          <a:p>
            <a:pPr eaLnBrk="1" hangingPunct="1"/>
            <a:r>
              <a:rPr lang="en-GB" altLang="en-US" sz="2000" dirty="0">
                <a:latin typeface="Comic Sans MS" panose="030F0702030302020204" pitchFamily="66" charset="0"/>
              </a:rPr>
              <a:t>LMWH blood thinning injections for 6 weeks</a:t>
            </a:r>
          </a:p>
          <a:p>
            <a:pPr marL="0" indent="0" eaLnBrk="1" hangingPunct="1">
              <a:buNone/>
            </a:pPr>
            <a:endParaRPr lang="en-GB" altLang="en-US" sz="2000" dirty="0">
              <a:latin typeface="Comic Sans MS" panose="030F0702030302020204" pitchFamily="66" charset="0"/>
            </a:endParaRPr>
          </a:p>
          <a:p>
            <a:pPr eaLnBrk="1" hangingPunct="1"/>
            <a:r>
              <a:rPr lang="en-GB" altLang="en-US" sz="2000" dirty="0">
                <a:latin typeface="Comic Sans MS" panose="030F0702030302020204" pitchFamily="66" charset="0"/>
              </a:rPr>
              <a:t>Ensure good follow up (community midwife and haematology clinic) </a:t>
            </a:r>
          </a:p>
        </p:txBody>
      </p:sp>
      <p:pic>
        <p:nvPicPr>
          <p:cNvPr id="17410" name="Picture 2" descr="Black Mother And Child Paint By Numbers - Numeral Paint Kit">
            <a:extLst>
              <a:ext uri="{FF2B5EF4-FFF2-40B4-BE49-F238E27FC236}">
                <a16:creationId xmlns:a16="http://schemas.microsoft.com/office/drawing/2014/main" id="{FF735A1A-36C1-8AE0-15D3-BA11F3B49D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678" y="2496479"/>
            <a:ext cx="3017440" cy="3771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2C1DC-759A-503C-D493-34EFBF35336D}"/>
              </a:ext>
            </a:extLst>
          </p:cNvPr>
          <p:cNvSpPr>
            <a:spLocks noGrp="1"/>
          </p:cNvSpPr>
          <p:nvPr>
            <p:ph type="title"/>
          </p:nvPr>
        </p:nvSpPr>
        <p:spPr/>
        <p:txBody>
          <a:bodyPr/>
          <a:lstStyle/>
          <a:p>
            <a:r>
              <a:rPr lang="en-GB" dirty="0"/>
              <a:t>Conclusions</a:t>
            </a:r>
          </a:p>
        </p:txBody>
      </p:sp>
      <p:sp>
        <p:nvSpPr>
          <p:cNvPr id="3" name="Content Placeholder 2">
            <a:extLst>
              <a:ext uri="{FF2B5EF4-FFF2-40B4-BE49-F238E27FC236}">
                <a16:creationId xmlns:a16="http://schemas.microsoft.com/office/drawing/2014/main" id="{F3809ACB-6778-DA66-32A7-F10D114EC582}"/>
              </a:ext>
            </a:extLst>
          </p:cNvPr>
          <p:cNvSpPr>
            <a:spLocks noGrp="1"/>
          </p:cNvSpPr>
          <p:nvPr>
            <p:ph idx="1"/>
          </p:nvPr>
        </p:nvSpPr>
        <p:spPr>
          <a:xfrm>
            <a:off x="838200" y="1690688"/>
            <a:ext cx="10515600" cy="4919661"/>
          </a:xfrm>
        </p:spPr>
        <p:txBody>
          <a:bodyPr>
            <a:normAutofit lnSpcReduction="10000"/>
          </a:bodyPr>
          <a:lstStyle/>
          <a:p>
            <a:r>
              <a:rPr lang="en-GB" dirty="0"/>
              <a:t>SCD is a high-risk condition in pregnancy</a:t>
            </a:r>
          </a:p>
          <a:p>
            <a:pPr marL="0" indent="0">
              <a:buNone/>
            </a:pPr>
            <a:endParaRPr lang="en-GB" dirty="0"/>
          </a:p>
          <a:p>
            <a:r>
              <a:rPr lang="en-GB" dirty="0"/>
              <a:t>Care needs to be provided in a specialist centre </a:t>
            </a:r>
          </a:p>
          <a:p>
            <a:pPr marL="0" indent="0">
              <a:buNone/>
            </a:pPr>
            <a:endParaRPr lang="en-GB" dirty="0"/>
          </a:p>
          <a:p>
            <a:r>
              <a:rPr lang="en-GB" dirty="0"/>
              <a:t>MDT approach</a:t>
            </a:r>
          </a:p>
          <a:p>
            <a:pPr marL="0" indent="0">
              <a:buNone/>
            </a:pPr>
            <a:endParaRPr lang="en-GB" dirty="0"/>
          </a:p>
          <a:p>
            <a:r>
              <a:rPr lang="en-GB" dirty="0"/>
              <a:t>Guideline driven care but with an individual patient-centred approach </a:t>
            </a:r>
          </a:p>
          <a:p>
            <a:endParaRPr lang="en-GB" dirty="0"/>
          </a:p>
          <a:p>
            <a:r>
              <a:rPr lang="en-GB" dirty="0"/>
              <a:t>300 babies are born each year in the UK from SCD mothers</a:t>
            </a:r>
          </a:p>
          <a:p>
            <a:endParaRPr lang="en-GB" dirty="0"/>
          </a:p>
          <a:p>
            <a:endParaRPr lang="en-GB" dirty="0"/>
          </a:p>
        </p:txBody>
      </p:sp>
      <p:pic>
        <p:nvPicPr>
          <p:cNvPr id="18434" name="Picture 2" descr="Black Babies Stock Photos, Images and ...">
            <a:extLst>
              <a:ext uri="{FF2B5EF4-FFF2-40B4-BE49-F238E27FC236}">
                <a16:creationId xmlns:a16="http://schemas.microsoft.com/office/drawing/2014/main" id="{8EE93AD6-16BA-5967-25D0-6417C925D5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1511" y="365125"/>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32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 calcmode="lin" valueType="num">
                                      <p:cBhvr additive="base">
                                        <p:cTn id="1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8434"/>
                                        </p:tgtEl>
                                        <p:attrNameLst>
                                          <p:attrName>style.visibility</p:attrName>
                                        </p:attrNameLst>
                                      </p:cBhvr>
                                      <p:to>
                                        <p:strVal val="visible"/>
                                      </p:to>
                                    </p:set>
                                    <p:anim calcmode="lin" valueType="num">
                                      <p:cBhvr additive="base">
                                        <p:cTn id="23" dur="500" fill="hold"/>
                                        <p:tgtEl>
                                          <p:spTgt spid="18434"/>
                                        </p:tgtEl>
                                        <p:attrNameLst>
                                          <p:attrName>ppt_x</p:attrName>
                                        </p:attrNameLst>
                                      </p:cBhvr>
                                      <p:tavLst>
                                        <p:tav tm="0">
                                          <p:val>
                                            <p:strVal val="#ppt_x"/>
                                          </p:val>
                                        </p:tav>
                                        <p:tav tm="100000">
                                          <p:val>
                                            <p:strVal val="#ppt_x"/>
                                          </p:val>
                                        </p:tav>
                                      </p:tavLst>
                                    </p:anim>
                                    <p:anim calcmode="lin" valueType="num">
                                      <p:cBhvr additive="base">
                                        <p:cTn id="24" dur="500" fill="hold"/>
                                        <p:tgtEl>
                                          <p:spTgt spid="184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7934" y="1105469"/>
            <a:ext cx="11696131" cy="1760561"/>
          </a:xfrm>
          <a:ln w="12700">
            <a:solidFill>
              <a:schemeClr val="tx1"/>
            </a:solidFill>
          </a:ln>
        </p:spPr>
        <p:txBody>
          <a:bodyPr/>
          <a:lstStyle/>
          <a:p>
            <a:pPr algn="ctr"/>
            <a:r>
              <a:rPr lang="en-GB" b="1" dirty="0">
                <a:latin typeface="+mn-lt"/>
              </a:rPr>
              <a:t>Your Diet Your Health:</a:t>
            </a:r>
            <a:br>
              <a:rPr lang="en-GB" b="1" dirty="0">
                <a:latin typeface="+mn-lt"/>
              </a:rPr>
            </a:br>
            <a:r>
              <a:rPr lang="en-GB" sz="3200" b="1" dirty="0">
                <a:latin typeface="+mn-lt"/>
              </a:rPr>
              <a:t>Healthy Eating Principles to improve Your Health Outcomes </a:t>
            </a:r>
          </a:p>
        </p:txBody>
      </p:sp>
      <p:sp>
        <p:nvSpPr>
          <p:cNvPr id="3" name="Subtitle 2"/>
          <p:cNvSpPr>
            <a:spLocks noGrp="1"/>
          </p:cNvSpPr>
          <p:nvPr>
            <p:ph type="subTitle" idx="1"/>
          </p:nvPr>
        </p:nvSpPr>
        <p:spPr>
          <a:xfrm>
            <a:off x="2608876" y="3753135"/>
            <a:ext cx="6193800" cy="2415654"/>
          </a:xfrm>
        </p:spPr>
        <p:txBody>
          <a:bodyPr>
            <a:noAutofit/>
          </a:bodyPr>
          <a:lstStyle/>
          <a:p>
            <a:pPr algn="ctr"/>
            <a:r>
              <a:rPr lang="en-GB" sz="2000" dirty="0">
                <a:solidFill>
                  <a:schemeClr val="accent1"/>
                </a:solidFill>
                <a:latin typeface="Arial Rounded MT Bold" panose="020F0704030504030204" pitchFamily="34" charset="0"/>
              </a:rPr>
              <a:t>Presented by </a:t>
            </a:r>
          </a:p>
          <a:p>
            <a:pPr algn="ctr"/>
            <a:r>
              <a:rPr lang="en-GB" sz="2000" dirty="0">
                <a:solidFill>
                  <a:schemeClr val="accent1"/>
                </a:solidFill>
                <a:latin typeface="Arial Rounded MT Bold" panose="020F0704030504030204" pitchFamily="34" charset="0"/>
              </a:rPr>
              <a:t>Dr Claudine Matthews </a:t>
            </a:r>
            <a:r>
              <a:rPr lang="en-GB" sz="2000" dirty="0">
                <a:solidFill>
                  <a:schemeClr val="accent1"/>
                </a:solidFill>
                <a:latin typeface="Arial Rounded MT Bold" panose="020F0704030504030204" pitchFamily="34" charset="0"/>
                <a:cs typeface="Futura Condensed"/>
              </a:rPr>
              <a:t>DPROF HSC RD FHEA</a:t>
            </a:r>
            <a:r>
              <a:rPr lang="en-GB" sz="2000" dirty="0">
                <a:solidFill>
                  <a:schemeClr val="accent1"/>
                </a:solidFill>
                <a:latin typeface="Arial Rounded MT Bold" panose="020F0704030504030204" pitchFamily="34" charset="0"/>
              </a:rPr>
              <a:t> </a:t>
            </a:r>
          </a:p>
          <a:p>
            <a:pPr algn="ctr"/>
            <a:endParaRPr lang="en-GB" sz="2000" dirty="0">
              <a:solidFill>
                <a:schemeClr val="accent1"/>
              </a:solidFill>
              <a:latin typeface="Arial Rounded MT Bold" panose="020F0704030504030204" pitchFamily="34" charset="0"/>
            </a:endParaRPr>
          </a:p>
          <a:p>
            <a:pPr algn="ctr"/>
            <a:r>
              <a:rPr lang="en-GB" sz="2000" dirty="0">
                <a:solidFill>
                  <a:schemeClr val="accent1"/>
                </a:solidFill>
                <a:latin typeface="Arial Rounded MT Bold" panose="020F0704030504030204" pitchFamily="34" charset="0"/>
              </a:rPr>
              <a:t>NE &amp; Y Patient Education Event </a:t>
            </a:r>
          </a:p>
          <a:p>
            <a:pPr algn="ctr"/>
            <a:r>
              <a:rPr lang="en-GB" sz="2000" dirty="0">
                <a:solidFill>
                  <a:schemeClr val="accent1"/>
                </a:solidFill>
                <a:latin typeface="Arial Rounded MT Bold" panose="020F0704030504030204" pitchFamily="34" charset="0"/>
              </a:rPr>
              <a:t>21</a:t>
            </a:r>
            <a:r>
              <a:rPr lang="en-GB" sz="2000" baseline="30000" dirty="0">
                <a:solidFill>
                  <a:schemeClr val="accent1"/>
                </a:solidFill>
                <a:latin typeface="Arial Rounded MT Bold" panose="020F0704030504030204" pitchFamily="34" charset="0"/>
              </a:rPr>
              <a:t>st</a:t>
            </a:r>
            <a:r>
              <a:rPr lang="en-GB" sz="2000" dirty="0">
                <a:solidFill>
                  <a:schemeClr val="accent1"/>
                </a:solidFill>
                <a:latin typeface="Arial Rounded MT Bold" panose="020F0704030504030204" pitchFamily="34" charset="0"/>
              </a:rPr>
              <a:t> June 2025</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770" y="4598894"/>
            <a:ext cx="2259106" cy="2259106"/>
          </a:xfrm>
          <a:prstGeom prst="rect">
            <a:avLst/>
          </a:prstGeom>
        </p:spPr>
      </p:pic>
    </p:spTree>
    <p:extLst>
      <p:ext uri="{BB962C8B-B14F-4D97-AF65-F5344CB8AC3E}">
        <p14:creationId xmlns:p14="http://schemas.microsoft.com/office/powerpoint/2010/main" val="1759908688"/>
      </p:ext>
    </p:extLst>
  </p:cSld>
  <p:clrMapOvr>
    <a:masterClrMapping/>
  </p:clrMapOvr>
  <p:transition spd="med">
    <p:pull/>
  </p:transition>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5" name="Straight Connector 44">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7"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8"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9" name="Isosceles Triangle 48">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0"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1"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2"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3" name="Isosceles Triangle 52">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4" name="Isosceles Triangle 53">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pic>
        <p:nvPicPr>
          <p:cNvPr id="40" name="Picture 39" descr="Assorted vegetables and fruits">
            <a:extLst>
              <a:ext uri="{FF2B5EF4-FFF2-40B4-BE49-F238E27FC236}">
                <a16:creationId xmlns:a16="http://schemas.microsoft.com/office/drawing/2014/main" id="{333D67AB-9827-C611-9E1E-F76ECD615DF3}"/>
              </a:ext>
            </a:extLst>
          </p:cNvPr>
          <p:cNvPicPr>
            <a:picLocks noChangeAspect="1"/>
          </p:cNvPicPr>
          <p:nvPr/>
        </p:nvPicPr>
        <p:blipFill>
          <a:blip r:embed="rId2"/>
          <a:srcRect l="31394" r="16096"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le 1">
            <a:extLst>
              <a:ext uri="{FF2B5EF4-FFF2-40B4-BE49-F238E27FC236}">
                <a16:creationId xmlns:a16="http://schemas.microsoft.com/office/drawing/2014/main" id="{8E7037A5-77DB-402F-935D-01B22F2CCBB8}"/>
              </a:ext>
            </a:extLst>
          </p:cNvPr>
          <p:cNvSpPr>
            <a:spLocks noGrp="1"/>
          </p:cNvSpPr>
          <p:nvPr>
            <p:ph type="title"/>
          </p:nvPr>
        </p:nvSpPr>
        <p:spPr>
          <a:xfrm>
            <a:off x="5380563" y="1678664"/>
            <a:ext cx="5209649" cy="3589371"/>
          </a:xfrm>
        </p:spPr>
        <p:txBody>
          <a:bodyPr vert="horz" lIns="91440" tIns="45720" rIns="91440" bIns="45720" rtlCol="0" anchor="b">
            <a:noAutofit/>
          </a:bodyPr>
          <a:lstStyle/>
          <a:p>
            <a:pPr>
              <a:lnSpc>
                <a:spcPct val="90000"/>
              </a:lnSpc>
            </a:pPr>
            <a:r>
              <a:rPr lang="en-US" sz="2400" b="1" dirty="0"/>
              <a:t>Education Session (1) Agenda:</a:t>
            </a:r>
            <a:br>
              <a:rPr lang="en-US" sz="2400" b="1" dirty="0"/>
            </a:br>
            <a:br>
              <a:rPr lang="en-US" sz="2400" b="1" dirty="0"/>
            </a:br>
            <a:r>
              <a:rPr lang="en-US" sz="2000" b="1" dirty="0"/>
              <a:t>Part 1:</a:t>
            </a:r>
            <a:r>
              <a:rPr lang="en-US" sz="2000" dirty="0"/>
              <a:t> How sickle cell affects your nutrition  </a:t>
            </a:r>
            <a:br>
              <a:rPr lang="en-US" sz="2000" dirty="0"/>
            </a:br>
            <a:r>
              <a:rPr lang="en-US" sz="2000" dirty="0"/>
              <a:t> </a:t>
            </a:r>
            <a:br>
              <a:rPr lang="en-US" sz="2000" dirty="0"/>
            </a:br>
            <a:r>
              <a:rPr lang="en-US" sz="2000" b="1" dirty="0"/>
              <a:t>Part 2:</a:t>
            </a:r>
            <a:r>
              <a:rPr lang="en-US" sz="2000" dirty="0"/>
              <a:t> Why is good nutrition important  </a:t>
            </a:r>
            <a:br>
              <a:rPr lang="en-US" sz="2000" dirty="0"/>
            </a:br>
            <a:r>
              <a:rPr lang="en-US" sz="2000" dirty="0"/>
              <a:t> </a:t>
            </a:r>
            <a:br>
              <a:rPr lang="en-US" sz="2000" dirty="0"/>
            </a:br>
            <a:r>
              <a:rPr lang="en-US" sz="2000" b="1" dirty="0"/>
              <a:t>Part 3:</a:t>
            </a:r>
            <a:r>
              <a:rPr lang="en-US" sz="2000" dirty="0"/>
              <a:t> Improving your nutritional intake using the Sickle Cell Nutrition Eatwell guide </a:t>
            </a:r>
            <a:br>
              <a:rPr lang="en-US" sz="2000" dirty="0"/>
            </a:br>
            <a:r>
              <a:rPr lang="en-US" sz="2000" dirty="0"/>
              <a:t> </a:t>
            </a:r>
            <a:br>
              <a:rPr lang="en-US" sz="2000" dirty="0"/>
            </a:br>
            <a:r>
              <a:rPr lang="en-US" sz="2000" b="1" dirty="0"/>
              <a:t>Part 4:</a:t>
            </a:r>
            <a:r>
              <a:rPr lang="en-US" sz="2000" dirty="0"/>
              <a:t> Benefit of Good nutrition </a:t>
            </a:r>
          </a:p>
        </p:txBody>
      </p:sp>
    </p:spTree>
    <p:extLst>
      <p:ext uri="{BB962C8B-B14F-4D97-AF65-F5344CB8AC3E}">
        <p14:creationId xmlns:p14="http://schemas.microsoft.com/office/powerpoint/2010/main" val="197884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Women raising hands">
            <a:extLst>
              <a:ext uri="{FF2B5EF4-FFF2-40B4-BE49-F238E27FC236}">
                <a16:creationId xmlns:a16="http://schemas.microsoft.com/office/drawing/2014/main" id="{7D43AA70-B1EC-067F-C2BB-587416E6CE1E}"/>
              </a:ext>
            </a:extLst>
          </p:cNvPr>
          <p:cNvPicPr>
            <a:picLocks noChangeAspect="1"/>
          </p:cNvPicPr>
          <p:nvPr/>
        </p:nvPicPr>
        <p:blipFill>
          <a:blip r:embed="rId2" cstate="print">
            <a:extLst>
              <a:ext uri="{28A0092B-C50C-407E-A947-70E740481C1C}">
                <a14:useLocalDpi xmlns:a14="http://schemas.microsoft.com/office/drawing/2010/main" val="0"/>
              </a:ext>
            </a:extLst>
          </a:blip>
          <a:srcRect l="14586" r="14063" b="1"/>
          <a:stretch/>
        </p:blipFill>
        <p:spPr>
          <a:xfrm>
            <a:off x="4296867" y="5"/>
            <a:ext cx="4831627" cy="4520011"/>
          </a:xfrm>
          <a:custGeom>
            <a:avLst/>
            <a:gdLst/>
            <a:ahLst/>
            <a:cxnLst/>
            <a:rect l="l" t="t" r="r" b="b"/>
            <a:pathLst>
              <a:path w="4831627" h="4520011">
                <a:moveTo>
                  <a:pt x="0" y="0"/>
                </a:moveTo>
                <a:lnTo>
                  <a:pt x="4831627" y="0"/>
                </a:lnTo>
                <a:lnTo>
                  <a:pt x="1416677" y="4520011"/>
                </a:lnTo>
                <a:close/>
              </a:path>
            </a:pathLst>
          </a:custGeom>
        </p:spPr>
      </p:pic>
      <p:pic>
        <p:nvPicPr>
          <p:cNvPr id="7" name="Picture 6" descr="City by sea">
            <a:extLst>
              <a:ext uri="{FF2B5EF4-FFF2-40B4-BE49-F238E27FC236}">
                <a16:creationId xmlns:a16="http://schemas.microsoft.com/office/drawing/2014/main" id="{7DEE6A42-E629-D13B-6DA9-B74C2034AAF8}"/>
              </a:ext>
            </a:extLst>
          </p:cNvPr>
          <p:cNvPicPr>
            <a:picLocks noChangeAspect="1"/>
          </p:cNvPicPr>
          <p:nvPr/>
        </p:nvPicPr>
        <p:blipFill>
          <a:blip r:embed="rId3" cstate="print">
            <a:extLst>
              <a:ext uri="{28A0092B-C50C-407E-A947-70E740481C1C}">
                <a14:useLocalDpi xmlns:a14="http://schemas.microsoft.com/office/drawing/2010/main" val="0"/>
              </a:ext>
            </a:extLst>
          </a:blip>
          <a:srcRect r="10987"/>
          <a:stretch/>
        </p:blipFill>
        <p:spPr>
          <a:xfrm>
            <a:off x="4041994" y="-4"/>
            <a:ext cx="8139373" cy="6858000"/>
          </a:xfrm>
          <a:custGeom>
            <a:avLst/>
            <a:gdLst/>
            <a:ahLst/>
            <a:cxnLst/>
            <a:rect l="l" t="t" r="r" b="b"/>
            <a:pathLst>
              <a:path w="8139373" h="6858000">
                <a:moveTo>
                  <a:pt x="5181344" y="0"/>
                </a:moveTo>
                <a:lnTo>
                  <a:pt x="8139373" y="0"/>
                </a:lnTo>
                <a:lnTo>
                  <a:pt x="8139373" y="6858000"/>
                </a:lnTo>
                <a:lnTo>
                  <a:pt x="0" y="6858000"/>
                </a:lnTo>
                <a:close/>
              </a:path>
            </a:pathLst>
          </a:custGeom>
        </p:spPr>
      </p:pic>
      <p:sp>
        <p:nvSpPr>
          <p:cNvPr id="2" name="Title 1">
            <a:extLst>
              <a:ext uri="{FF2B5EF4-FFF2-40B4-BE49-F238E27FC236}">
                <a16:creationId xmlns:a16="http://schemas.microsoft.com/office/drawing/2014/main" id="{992FBF0D-28AC-02DB-0653-DBB853E09F0F}"/>
              </a:ext>
            </a:extLst>
          </p:cNvPr>
          <p:cNvSpPr>
            <a:spLocks noGrp="1"/>
          </p:cNvSpPr>
          <p:nvPr>
            <p:ph type="title"/>
          </p:nvPr>
        </p:nvSpPr>
        <p:spPr>
          <a:xfrm>
            <a:off x="677334" y="398585"/>
            <a:ext cx="3749061" cy="715107"/>
          </a:xfrm>
        </p:spPr>
        <p:txBody>
          <a:bodyPr anchor="ctr">
            <a:normAutofit/>
          </a:bodyPr>
          <a:lstStyle/>
          <a:p>
            <a:r>
              <a:rPr lang="en-GB" sz="3200" dirty="0"/>
              <a:t>My Background</a:t>
            </a:r>
          </a:p>
        </p:txBody>
      </p:sp>
      <p:sp>
        <p:nvSpPr>
          <p:cNvPr id="11" name="Content Placeholder 10">
            <a:extLst>
              <a:ext uri="{FF2B5EF4-FFF2-40B4-BE49-F238E27FC236}">
                <a16:creationId xmlns:a16="http://schemas.microsoft.com/office/drawing/2014/main" id="{81F37153-6963-7B9A-15E9-161DE5E5132F}"/>
              </a:ext>
            </a:extLst>
          </p:cNvPr>
          <p:cNvSpPr>
            <a:spLocks noGrp="1"/>
          </p:cNvSpPr>
          <p:nvPr>
            <p:ph idx="1"/>
          </p:nvPr>
        </p:nvSpPr>
        <p:spPr>
          <a:xfrm>
            <a:off x="677334" y="1266092"/>
            <a:ext cx="3749061" cy="5591907"/>
          </a:xfrm>
        </p:spPr>
        <p:txBody>
          <a:bodyPr>
            <a:normAutofit fontScale="47500" lnSpcReduction="20000"/>
          </a:bodyPr>
          <a:lstStyle/>
          <a:p>
            <a:r>
              <a:rPr lang="en-US" sz="3800" dirty="0"/>
              <a:t>South Africa</a:t>
            </a:r>
          </a:p>
          <a:p>
            <a:r>
              <a:rPr lang="en-US" sz="3800" dirty="0"/>
              <a:t>Apartheid – experienced racism, </a:t>
            </a:r>
            <a:r>
              <a:rPr lang="en-US" sz="3800" dirty="0" err="1"/>
              <a:t>marginalisation</a:t>
            </a:r>
            <a:r>
              <a:rPr lang="en-US" sz="3800" dirty="0"/>
              <a:t> and disempowerment</a:t>
            </a:r>
          </a:p>
          <a:p>
            <a:r>
              <a:rPr lang="en-US" sz="3800" dirty="0"/>
              <a:t>Worldview of social justice, advocacy and empowerment </a:t>
            </a:r>
          </a:p>
          <a:p>
            <a:r>
              <a:rPr lang="en-US" sz="3800" dirty="0"/>
              <a:t>Moved to the UK in 2000</a:t>
            </a:r>
          </a:p>
          <a:p>
            <a:r>
              <a:rPr lang="en-US" sz="3800" dirty="0"/>
              <a:t>Introduced to sickle cell in 2011 and sickle cell nutrition in 2014</a:t>
            </a:r>
          </a:p>
          <a:p>
            <a:r>
              <a:rPr lang="en-US" sz="3800" dirty="0"/>
              <a:t>Started my doctorate in 2016 and completed in 2023</a:t>
            </a:r>
          </a:p>
          <a:p>
            <a:r>
              <a:rPr lang="en-US" sz="3800" dirty="0"/>
              <a:t>Founded – Sickle Cell Nutrition Academy in 2023</a:t>
            </a:r>
          </a:p>
          <a:p>
            <a:r>
              <a:rPr lang="en-US" sz="3800" dirty="0"/>
              <a:t>Consultant Dietitian – </a:t>
            </a:r>
          </a:p>
          <a:p>
            <a:pPr lvl="1"/>
            <a:r>
              <a:rPr lang="en-US" sz="3300" dirty="0"/>
              <a:t>Leading education and guidance, advising on complex nutritional problems, research and innovation - advancing sickle cell nutrition </a:t>
            </a:r>
          </a:p>
          <a:p>
            <a:endParaRPr lang="en-US" sz="2400" dirty="0"/>
          </a:p>
          <a:p>
            <a:endParaRPr lang="en-US" sz="2400" dirty="0"/>
          </a:p>
        </p:txBody>
      </p:sp>
    </p:spTree>
    <p:extLst>
      <p:ext uri="{BB962C8B-B14F-4D97-AF65-F5344CB8AC3E}">
        <p14:creationId xmlns:p14="http://schemas.microsoft.com/office/powerpoint/2010/main" val="18620736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3"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4" name="Isosceles Triangle 13">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5"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6"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7"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8" name="Isosceles Triangle 17">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9" name="Isosceles Triangle 18">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sp useBgFill="1">
        <p:nvSpPr>
          <p:cNvPr id="21" name="Rectangle 20">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cxnSp>
        <p:nvCxnSpPr>
          <p:cNvPr id="23" name="Straight Connector 22">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9"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1" name="Isosceles Triangle 30">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3"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5" name="Isosceles Triangle 34">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7" name="Freeform: Shape 36">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6287"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 name="Title 3">
            <a:extLst>
              <a:ext uri="{FF2B5EF4-FFF2-40B4-BE49-F238E27FC236}">
                <a16:creationId xmlns:a16="http://schemas.microsoft.com/office/drawing/2014/main" id="{F86DD4E6-2989-DD1A-1E0E-BDC8D1F4A502}"/>
              </a:ext>
            </a:extLst>
          </p:cNvPr>
          <p:cNvSpPr>
            <a:spLocks noGrp="1"/>
          </p:cNvSpPr>
          <p:nvPr>
            <p:ph type="title"/>
          </p:nvPr>
        </p:nvSpPr>
        <p:spPr>
          <a:xfrm>
            <a:off x="4419136" y="1020871"/>
            <a:ext cx="6960759" cy="2849671"/>
          </a:xfrm>
        </p:spPr>
        <p:txBody>
          <a:bodyPr vert="horz" lIns="91440" tIns="45720" rIns="91440" bIns="45720" rtlCol="0" anchor="b">
            <a:normAutofit/>
          </a:bodyPr>
          <a:lstStyle/>
          <a:p>
            <a:r>
              <a:rPr lang="en-US" sz="4800" dirty="0">
                <a:solidFill>
                  <a:srgbClr val="FFFFFF"/>
                </a:solidFill>
              </a:rPr>
              <a:t>Part 1: How sickle cell affects your nutrition  </a:t>
            </a:r>
          </a:p>
        </p:txBody>
      </p:sp>
      <p:sp>
        <p:nvSpPr>
          <p:cNvPr id="39" name="Isosceles Triangle 38">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2562"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864491668"/>
      </p:ext>
    </p:extLst>
  </p:cSld>
  <p:clrMapOvr>
    <a:overrideClrMapping bg1="dk1" tx1="lt1" bg2="dk2" tx2="lt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ssorted vegetables and fruits">
            <a:extLst>
              <a:ext uri="{FF2B5EF4-FFF2-40B4-BE49-F238E27FC236}">
                <a16:creationId xmlns:a16="http://schemas.microsoft.com/office/drawing/2014/main" id="{C070BD24-5D65-A361-9C41-97897EE72D06}"/>
              </a:ext>
            </a:extLst>
          </p:cNvPr>
          <p:cNvPicPr>
            <a:picLocks noChangeAspect="1"/>
          </p:cNvPicPr>
          <p:nvPr/>
        </p:nvPicPr>
        <p:blipFill>
          <a:blip r:embed="rId2"/>
          <a:srcRect l="17496" r="5395"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CA1B5AD4-6989-389A-0887-41C76D0BC53D}"/>
              </a:ext>
            </a:extLst>
          </p:cNvPr>
          <p:cNvSpPr>
            <a:spLocks noGrp="1"/>
          </p:cNvSpPr>
          <p:nvPr>
            <p:ph type="title"/>
          </p:nvPr>
        </p:nvSpPr>
        <p:spPr>
          <a:xfrm>
            <a:off x="677333" y="304800"/>
            <a:ext cx="3851123" cy="949569"/>
          </a:xfrm>
        </p:spPr>
        <p:txBody>
          <a:bodyPr>
            <a:normAutofit/>
          </a:bodyPr>
          <a:lstStyle/>
          <a:p>
            <a:pPr>
              <a:lnSpc>
                <a:spcPct val="90000"/>
              </a:lnSpc>
            </a:pPr>
            <a:r>
              <a:rPr lang="en-GB" sz="3100" dirty="0"/>
              <a:t>Rationale for Sickle Cell Nutrition?</a:t>
            </a:r>
          </a:p>
        </p:txBody>
      </p:sp>
      <p:sp>
        <p:nvSpPr>
          <p:cNvPr id="3" name="Content Placeholder 2">
            <a:extLst>
              <a:ext uri="{FF2B5EF4-FFF2-40B4-BE49-F238E27FC236}">
                <a16:creationId xmlns:a16="http://schemas.microsoft.com/office/drawing/2014/main" id="{BE07DEA6-7216-36D4-2BAC-61EC78CBDECF}"/>
              </a:ext>
            </a:extLst>
          </p:cNvPr>
          <p:cNvSpPr>
            <a:spLocks noGrp="1"/>
          </p:cNvSpPr>
          <p:nvPr>
            <p:ph idx="1"/>
          </p:nvPr>
        </p:nvSpPr>
        <p:spPr>
          <a:xfrm>
            <a:off x="677334" y="1359877"/>
            <a:ext cx="4299400" cy="5498123"/>
          </a:xfrm>
        </p:spPr>
        <p:txBody>
          <a:bodyPr>
            <a:normAutofit/>
          </a:bodyPr>
          <a:lstStyle/>
          <a:p>
            <a:pPr>
              <a:lnSpc>
                <a:spcPct val="90000"/>
              </a:lnSpc>
            </a:pPr>
            <a:r>
              <a:rPr lang="en-GB" sz="2000" dirty="0"/>
              <a:t>Cause</a:t>
            </a:r>
          </a:p>
          <a:p>
            <a:pPr lvl="1">
              <a:lnSpc>
                <a:spcPct val="90000"/>
              </a:lnSpc>
            </a:pPr>
            <a:r>
              <a:rPr lang="en-GB" dirty="0"/>
              <a:t>Ongoing break down of your red blood cells</a:t>
            </a:r>
          </a:p>
          <a:p>
            <a:pPr lvl="1">
              <a:lnSpc>
                <a:spcPct val="90000"/>
              </a:lnSpc>
            </a:pPr>
            <a:r>
              <a:rPr lang="en-GB" dirty="0"/>
              <a:t>Sickle cell crisis causes tissue and organ damage </a:t>
            </a:r>
          </a:p>
          <a:p>
            <a:pPr lvl="1">
              <a:lnSpc>
                <a:spcPct val="90000"/>
              </a:lnSpc>
            </a:pPr>
            <a:r>
              <a:rPr lang="en-GB" dirty="0"/>
              <a:t>Increased risk of infection</a:t>
            </a:r>
          </a:p>
          <a:p>
            <a:pPr>
              <a:lnSpc>
                <a:spcPct val="90000"/>
              </a:lnSpc>
            </a:pPr>
            <a:r>
              <a:rPr lang="en-GB" sz="2000" dirty="0"/>
              <a:t>Impact</a:t>
            </a:r>
          </a:p>
          <a:p>
            <a:pPr lvl="1">
              <a:lnSpc>
                <a:spcPct val="90000"/>
              </a:lnSpc>
            </a:pPr>
            <a:r>
              <a:rPr lang="en-GB" dirty="0"/>
              <a:t>Chronic anaemia/fatigue</a:t>
            </a:r>
          </a:p>
          <a:p>
            <a:pPr lvl="1">
              <a:lnSpc>
                <a:spcPct val="90000"/>
              </a:lnSpc>
            </a:pPr>
            <a:r>
              <a:rPr lang="en-GB" dirty="0"/>
              <a:t>Multiple Nutrient deficiencies</a:t>
            </a:r>
          </a:p>
          <a:p>
            <a:pPr lvl="1">
              <a:lnSpc>
                <a:spcPct val="90000"/>
              </a:lnSpc>
            </a:pPr>
            <a:r>
              <a:rPr lang="en-GB" dirty="0"/>
              <a:t>Poor nutritional </a:t>
            </a:r>
          </a:p>
          <a:p>
            <a:pPr lvl="1">
              <a:lnSpc>
                <a:spcPct val="90000"/>
              </a:lnSpc>
            </a:pPr>
            <a:r>
              <a:rPr lang="en-GB" dirty="0"/>
              <a:t>Impaired immunity </a:t>
            </a:r>
          </a:p>
          <a:p>
            <a:pPr>
              <a:lnSpc>
                <a:spcPct val="90000"/>
              </a:lnSpc>
            </a:pPr>
            <a:r>
              <a:rPr lang="en-GB" sz="2000" dirty="0"/>
              <a:t>Management</a:t>
            </a:r>
          </a:p>
          <a:p>
            <a:pPr lvl="1">
              <a:lnSpc>
                <a:spcPct val="90000"/>
              </a:lnSpc>
            </a:pPr>
            <a:r>
              <a:rPr lang="en-GB" dirty="0"/>
              <a:t>Eating a Healthy Balanced Diet </a:t>
            </a:r>
          </a:p>
          <a:p>
            <a:pPr lvl="1">
              <a:lnSpc>
                <a:spcPct val="90000"/>
              </a:lnSpc>
            </a:pPr>
            <a:r>
              <a:rPr lang="en-GB" dirty="0"/>
              <a:t>Engage in healthy lifestyle activities like regular activity</a:t>
            </a:r>
          </a:p>
          <a:p>
            <a:pPr lvl="1">
              <a:lnSpc>
                <a:spcPct val="90000"/>
              </a:lnSpc>
            </a:pPr>
            <a:r>
              <a:rPr lang="en-GB" dirty="0"/>
              <a:t>Don’t smoke, reduce alcohol intake </a:t>
            </a:r>
          </a:p>
          <a:p>
            <a:pPr lvl="1">
              <a:lnSpc>
                <a:spcPct val="90000"/>
              </a:lnSpc>
            </a:pPr>
            <a:endParaRPr lang="en-GB" dirty="0"/>
          </a:p>
          <a:p>
            <a:pPr>
              <a:lnSpc>
                <a:spcPct val="90000"/>
              </a:lnSpc>
            </a:pPr>
            <a:endParaRPr lang="en-GB" sz="1100" dirty="0"/>
          </a:p>
        </p:txBody>
      </p:sp>
      <p:cxnSp>
        <p:nvCxnSpPr>
          <p:cNvPr id="19" name="Straight Connector 1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4649080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45A603E-7D79-78DA-E12A-CDA254302154}"/>
              </a:ext>
            </a:extLst>
          </p:cNvPr>
          <p:cNvPicPr>
            <a:picLocks noGrp="1" noChangeAspect="1"/>
          </p:cNvPicPr>
          <p:nvPr>
            <p:ph idx="4294967295"/>
          </p:nvPr>
        </p:nvPicPr>
        <p:blipFill>
          <a:blip r:embed="rId2"/>
          <a:srcRect l="30951" t="35478" r="10206" b="33239"/>
          <a:stretch/>
        </p:blipFill>
        <p:spPr>
          <a:xfrm>
            <a:off x="0" y="0"/>
            <a:ext cx="12192000" cy="6858000"/>
          </a:xfrm>
        </p:spPr>
      </p:pic>
      <p:sp>
        <p:nvSpPr>
          <p:cNvPr id="2" name="TextBox 1">
            <a:extLst>
              <a:ext uri="{FF2B5EF4-FFF2-40B4-BE49-F238E27FC236}">
                <a16:creationId xmlns:a16="http://schemas.microsoft.com/office/drawing/2014/main" id="{7173AF44-B055-ADC4-934B-2F36D12B4A2A}"/>
              </a:ext>
            </a:extLst>
          </p:cNvPr>
          <p:cNvSpPr txBox="1"/>
          <p:nvPr/>
        </p:nvSpPr>
        <p:spPr>
          <a:xfrm>
            <a:off x="445478" y="5773003"/>
            <a:ext cx="1113692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FF00"/>
                </a:solidFill>
                <a:effectLst/>
                <a:uLnTx/>
                <a:uFillTx/>
                <a:latin typeface="Trebuchet MS" panose="020B0603020202020204"/>
                <a:ea typeface="+mn-ea"/>
                <a:cs typeface="+mn-cs"/>
              </a:rPr>
              <a:t>       Your sickle cell complications can affect your Nutritional Needs </a:t>
            </a:r>
          </a:p>
        </p:txBody>
      </p:sp>
    </p:spTree>
    <p:extLst>
      <p:ext uri="{BB962C8B-B14F-4D97-AF65-F5344CB8AC3E}">
        <p14:creationId xmlns:p14="http://schemas.microsoft.com/office/powerpoint/2010/main" val="563210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6D6F31C-FE55-9D38-D610-7EE58991A740}"/>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082E1B7-172D-B5D2-CCBE-1264435847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38055023-F1A8-9402-6EA6-B39BDA49D6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19BDC7B2-2007-0F2A-76D0-CA19CA9B1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3295CEA7-0F27-BA8D-1E95-0FB67AF30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3" name="Rectangle 22">
            <a:extLst>
              <a:ext uri="{FF2B5EF4-FFF2-40B4-BE49-F238E27FC236}">
                <a16:creationId xmlns:a16="http://schemas.microsoft.com/office/drawing/2014/main" id="{772B436D-61F9-DE76-AC8A-CF2CD5631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4" name="Content Placeholder 3">
            <a:extLst>
              <a:ext uri="{FF2B5EF4-FFF2-40B4-BE49-F238E27FC236}">
                <a16:creationId xmlns:a16="http://schemas.microsoft.com/office/drawing/2014/main" id="{E228B0AB-AAA8-2D42-9F6E-D3BEB2564908}"/>
              </a:ext>
            </a:extLst>
          </p:cNvPr>
          <p:cNvPicPr>
            <a:picLocks noChangeAspect="1"/>
          </p:cNvPicPr>
          <p:nvPr/>
        </p:nvPicPr>
        <p:blipFill>
          <a:blip r:embed="rId3"/>
          <a:stretch>
            <a:fillRect/>
          </a:stretch>
        </p:blipFill>
        <p:spPr>
          <a:xfrm>
            <a:off x="8253979" y="244885"/>
            <a:ext cx="3812898" cy="1086676"/>
          </a:xfrm>
          <a:prstGeom prst="rect">
            <a:avLst/>
          </a:prstGeom>
        </p:spPr>
      </p:pic>
      <p:sp>
        <p:nvSpPr>
          <p:cNvPr id="5" name="TextBox 4">
            <a:extLst>
              <a:ext uri="{FF2B5EF4-FFF2-40B4-BE49-F238E27FC236}">
                <a16:creationId xmlns:a16="http://schemas.microsoft.com/office/drawing/2014/main" id="{0652C30D-D5CB-3CAB-F048-6F3AA51BBDDD}"/>
              </a:ext>
            </a:extLst>
          </p:cNvPr>
          <p:cNvSpPr txBox="1"/>
          <p:nvPr/>
        </p:nvSpPr>
        <p:spPr>
          <a:xfrm>
            <a:off x="490193" y="3108191"/>
            <a:ext cx="10868197" cy="169277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200" b="0" i="0" u="none" strike="noStrike" kern="1200" cap="none" spc="0" normalizeH="0" baseline="0" noProof="0" dirty="0">
                <a:ln>
                  <a:noFill/>
                </a:ln>
                <a:solidFill>
                  <a:prstClr val="black"/>
                </a:solidFill>
                <a:effectLst/>
                <a:uLnTx/>
                <a:uFillTx/>
                <a:latin typeface="Aptos" panose="02110004020202020204"/>
                <a:ea typeface="+mn-ea"/>
                <a:cs typeface="+mn-cs"/>
              </a:rPr>
              <a:t>NE&amp;Y HCC Network Patient Representatives </a:t>
            </a:r>
            <a:endParaRPr kumimoji="0" lang="en-GB" sz="5200" b="0" i="0" u="none" strike="noStrike" kern="1200" cap="none" spc="0" normalizeH="0" baseline="0" noProof="0" dirty="0">
              <a:ln>
                <a:noFill/>
              </a:ln>
              <a:solidFill>
                <a:prstClr val="black"/>
              </a:solidFill>
              <a:effectLst/>
              <a:uLnTx/>
              <a:uFillTx/>
              <a:latin typeface="Aptos Display" panose="02110004020202020204"/>
              <a:ea typeface="+mn-ea"/>
              <a:cs typeface="+mn-cs"/>
            </a:endParaRPr>
          </a:p>
        </p:txBody>
      </p:sp>
    </p:spTree>
    <p:extLst>
      <p:ext uri="{BB962C8B-B14F-4D97-AF65-F5344CB8AC3E}">
        <p14:creationId xmlns:p14="http://schemas.microsoft.com/office/powerpoint/2010/main" val="9543011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7" name="Title 6">
            <a:extLst>
              <a:ext uri="{FF2B5EF4-FFF2-40B4-BE49-F238E27FC236}">
                <a16:creationId xmlns:a16="http://schemas.microsoft.com/office/drawing/2014/main" id="{189F50B6-09F4-AB1B-F301-DC4EAD109A1D}"/>
              </a:ext>
            </a:extLst>
          </p:cNvPr>
          <p:cNvSpPr>
            <a:spLocks noGrp="1"/>
          </p:cNvSpPr>
          <p:nvPr>
            <p:ph type="title"/>
          </p:nvPr>
        </p:nvSpPr>
        <p:spPr>
          <a:xfrm>
            <a:off x="1286933" y="609600"/>
            <a:ext cx="10197494" cy="1099457"/>
          </a:xfrm>
        </p:spPr>
        <p:txBody>
          <a:bodyPr>
            <a:normAutofit/>
          </a:bodyPr>
          <a:lstStyle/>
          <a:p>
            <a:pPr algn="ctr"/>
            <a:r>
              <a:rPr lang="en-GB" dirty="0"/>
              <a:t>Common Nutritional Problems </a:t>
            </a:r>
          </a:p>
        </p:txBody>
      </p:sp>
      <p:sp>
        <p:nvSpPr>
          <p:cNvPr id="16" name="Isosceles Triangle 1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8" name="Isosceles Triangle 17">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aphicFrame>
        <p:nvGraphicFramePr>
          <p:cNvPr id="10" name="Content Placeholder 7">
            <a:extLst>
              <a:ext uri="{FF2B5EF4-FFF2-40B4-BE49-F238E27FC236}">
                <a16:creationId xmlns:a16="http://schemas.microsoft.com/office/drawing/2014/main" id="{F9EDF35E-4469-56D6-1B47-DC71D66C224A}"/>
              </a:ext>
            </a:extLst>
          </p:cNvPr>
          <p:cNvGraphicFramePr>
            <a:graphicFrameLocks noGrp="1"/>
          </p:cNvGraphicFramePr>
          <p:nvPr>
            <p:ph idx="1"/>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1568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729D5A16-679D-01C1-4B27-300596C47E7F}"/>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3"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6" name="Isosceles Triangle 5">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7"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8"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2"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4" name="Isosceles Triangle 23">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6" name="Isosceles Triangle 25">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sp useBgFill="1">
        <p:nvSpPr>
          <p:cNvPr id="28" name="Rectangle 27">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cxnSp>
        <p:nvCxnSpPr>
          <p:cNvPr id="23" name="Straight Connector 22">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9"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1" name="Isosceles Triangle 30">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3"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5" name="Isosceles Triangle 34">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7" name="Freeform: Shape 36">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6287"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 name="Title 3">
            <a:extLst>
              <a:ext uri="{FF2B5EF4-FFF2-40B4-BE49-F238E27FC236}">
                <a16:creationId xmlns:a16="http://schemas.microsoft.com/office/drawing/2014/main" id="{9518FB72-FA0B-04D7-594D-BF768E6F5B69}"/>
              </a:ext>
            </a:extLst>
          </p:cNvPr>
          <p:cNvSpPr>
            <a:spLocks noGrp="1"/>
          </p:cNvSpPr>
          <p:nvPr>
            <p:ph type="title"/>
          </p:nvPr>
        </p:nvSpPr>
        <p:spPr>
          <a:xfrm>
            <a:off x="4419136" y="1020871"/>
            <a:ext cx="6960759" cy="2849671"/>
          </a:xfrm>
        </p:spPr>
        <p:txBody>
          <a:bodyPr vert="horz" lIns="91440" tIns="45720" rIns="91440" bIns="45720" rtlCol="0" anchor="b">
            <a:normAutofit/>
          </a:bodyPr>
          <a:lstStyle/>
          <a:p>
            <a:pPr>
              <a:lnSpc>
                <a:spcPct val="90000"/>
              </a:lnSpc>
            </a:pPr>
            <a:r>
              <a:rPr lang="en-US" sz="4700" dirty="0">
                <a:solidFill>
                  <a:srgbClr val="FFFFFF"/>
                </a:solidFill>
              </a:rPr>
              <a:t>Part 2: Why is good nutrition important? </a:t>
            </a:r>
          </a:p>
        </p:txBody>
      </p:sp>
      <p:sp>
        <p:nvSpPr>
          <p:cNvPr id="39" name="Isosceles Triangle 38">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2562"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205380"/>
      </p:ext>
    </p:extLst>
  </p:cSld>
  <p:clrMapOvr>
    <a:overrideClrMapping bg1="dk1" tx1="lt1" bg2="dk2" tx2="lt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366A6-1426-C7DE-F414-E228B26356BF}"/>
              </a:ext>
            </a:extLst>
          </p:cNvPr>
          <p:cNvSpPr>
            <a:spLocks noGrp="1"/>
          </p:cNvSpPr>
          <p:nvPr>
            <p:ph type="title"/>
          </p:nvPr>
        </p:nvSpPr>
        <p:spPr>
          <a:xfrm>
            <a:off x="1286933" y="609600"/>
            <a:ext cx="9176201" cy="1099457"/>
          </a:xfrm>
        </p:spPr>
        <p:txBody>
          <a:bodyPr>
            <a:normAutofit/>
          </a:bodyPr>
          <a:lstStyle/>
          <a:p>
            <a:pPr algn="ctr"/>
            <a:r>
              <a:rPr lang="en-GB" dirty="0"/>
              <a:t>Why is good nutrition important?  </a:t>
            </a:r>
          </a:p>
        </p:txBody>
      </p:sp>
      <p:graphicFrame>
        <p:nvGraphicFramePr>
          <p:cNvPr id="5" name="Content Placeholder 2">
            <a:extLst>
              <a:ext uri="{FF2B5EF4-FFF2-40B4-BE49-F238E27FC236}">
                <a16:creationId xmlns:a16="http://schemas.microsoft.com/office/drawing/2014/main" id="{C23C2552-58B3-5AE8-BF76-16716860135D}"/>
              </a:ext>
            </a:extLst>
          </p:cNvPr>
          <p:cNvGraphicFramePr>
            <a:graphicFrameLocks noGrp="1"/>
          </p:cNvGraphicFramePr>
          <p:nvPr>
            <p:ph idx="1"/>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28992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449EC-02D3-1268-0B1A-C64768B1B956}"/>
              </a:ext>
            </a:extLst>
          </p:cNvPr>
          <p:cNvSpPr>
            <a:spLocks noGrp="1"/>
          </p:cNvSpPr>
          <p:nvPr>
            <p:ph type="title"/>
          </p:nvPr>
        </p:nvSpPr>
        <p:spPr>
          <a:xfrm>
            <a:off x="1286933" y="609600"/>
            <a:ext cx="9453855" cy="1099457"/>
          </a:xfrm>
        </p:spPr>
        <p:txBody>
          <a:bodyPr>
            <a:normAutofit/>
          </a:bodyPr>
          <a:lstStyle/>
          <a:p>
            <a:pPr algn="ctr"/>
            <a:r>
              <a:rPr lang="en-GB" dirty="0"/>
              <a:t>What is needed for a good nutritional Status </a:t>
            </a:r>
          </a:p>
        </p:txBody>
      </p:sp>
      <p:graphicFrame>
        <p:nvGraphicFramePr>
          <p:cNvPr id="5" name="Content Placeholder 2">
            <a:extLst>
              <a:ext uri="{FF2B5EF4-FFF2-40B4-BE49-F238E27FC236}">
                <a16:creationId xmlns:a16="http://schemas.microsoft.com/office/drawing/2014/main" id="{E919FFBA-D691-B3B3-F02F-8E65521C6B9D}"/>
              </a:ext>
            </a:extLst>
          </p:cNvPr>
          <p:cNvGraphicFramePr>
            <a:graphicFrameLocks noGrp="1"/>
          </p:cNvGraphicFramePr>
          <p:nvPr>
            <p:ph idx="1"/>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06324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29D53-8C28-07F8-6BD7-32069A77ACBE}"/>
              </a:ext>
            </a:extLst>
          </p:cNvPr>
          <p:cNvSpPr>
            <a:spLocks noGrp="1"/>
          </p:cNvSpPr>
          <p:nvPr>
            <p:ph type="title"/>
          </p:nvPr>
        </p:nvSpPr>
        <p:spPr>
          <a:xfrm>
            <a:off x="6343484" y="609600"/>
            <a:ext cx="2930518" cy="1320800"/>
          </a:xfrm>
        </p:spPr>
        <p:txBody>
          <a:bodyPr anchor="ctr">
            <a:normAutofit/>
          </a:bodyPr>
          <a:lstStyle/>
          <a:p>
            <a:r>
              <a:rPr lang="en-GB"/>
              <a:t>Healthy Life Expectancy </a:t>
            </a:r>
          </a:p>
        </p:txBody>
      </p:sp>
      <p:pic>
        <p:nvPicPr>
          <p:cNvPr id="5" name="Picture 4" descr="Person throwing confetti joyfully">
            <a:extLst>
              <a:ext uri="{FF2B5EF4-FFF2-40B4-BE49-F238E27FC236}">
                <a16:creationId xmlns:a16="http://schemas.microsoft.com/office/drawing/2014/main" id="{99C90BDC-1789-90A3-8055-0AE7D67226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333" y="780591"/>
            <a:ext cx="2596281" cy="1733017"/>
          </a:xfrm>
          <a:prstGeom prst="rect">
            <a:avLst/>
          </a:prstGeom>
        </p:spPr>
      </p:pic>
      <p:pic>
        <p:nvPicPr>
          <p:cNvPr id="7" name="Graphic 6" descr="Health">
            <a:extLst>
              <a:ext uri="{FF2B5EF4-FFF2-40B4-BE49-F238E27FC236}">
                <a16:creationId xmlns:a16="http://schemas.microsoft.com/office/drawing/2014/main" id="{7BF5464C-5621-50D2-6874-806A8B5714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62854" y="609600"/>
            <a:ext cx="2074999" cy="2074999"/>
          </a:xfrm>
          <a:prstGeom prst="rect">
            <a:avLst/>
          </a:prstGeom>
        </p:spPr>
      </p:pic>
      <p:sp>
        <p:nvSpPr>
          <p:cNvPr id="3" name="Content Placeholder 2">
            <a:extLst>
              <a:ext uri="{FF2B5EF4-FFF2-40B4-BE49-F238E27FC236}">
                <a16:creationId xmlns:a16="http://schemas.microsoft.com/office/drawing/2014/main" id="{4257408F-8F4D-04D1-2A7E-A3065CB34B58}"/>
              </a:ext>
            </a:extLst>
          </p:cNvPr>
          <p:cNvSpPr>
            <a:spLocks noGrp="1"/>
          </p:cNvSpPr>
          <p:nvPr>
            <p:ph idx="1"/>
          </p:nvPr>
        </p:nvSpPr>
        <p:spPr>
          <a:xfrm>
            <a:off x="6343484" y="2160589"/>
            <a:ext cx="3370142" cy="3880773"/>
          </a:xfrm>
        </p:spPr>
        <p:txBody>
          <a:bodyPr>
            <a:normAutofit/>
          </a:bodyPr>
          <a:lstStyle/>
          <a:p>
            <a:r>
              <a:rPr lang="en-GB" sz="2000" b="1" dirty="0"/>
              <a:t>Blue zone principles </a:t>
            </a:r>
            <a:r>
              <a:rPr lang="en-GB" b="1" dirty="0"/>
              <a:t>(Dan Buettner)</a:t>
            </a:r>
          </a:p>
          <a:p>
            <a:r>
              <a:rPr lang="en-GB" dirty="0"/>
              <a:t>9 principles: </a:t>
            </a:r>
          </a:p>
          <a:p>
            <a:r>
              <a:rPr lang="en-GB" dirty="0"/>
              <a:t>1</a:t>
            </a:r>
            <a:r>
              <a:rPr lang="en-GB" baseline="30000" dirty="0"/>
              <a:t>st</a:t>
            </a:r>
            <a:r>
              <a:rPr lang="en-GB" dirty="0"/>
              <a:t>…Move naturally</a:t>
            </a:r>
          </a:p>
          <a:p>
            <a:r>
              <a:rPr lang="en-GB" dirty="0"/>
              <a:t>2</a:t>
            </a:r>
            <a:r>
              <a:rPr lang="en-GB" baseline="30000" dirty="0"/>
              <a:t>nd</a:t>
            </a:r>
            <a:r>
              <a:rPr lang="en-GB" dirty="0"/>
              <a:t>…Have a purpose</a:t>
            </a:r>
          </a:p>
          <a:p>
            <a:r>
              <a:rPr lang="en-GB" dirty="0"/>
              <a:t>3</a:t>
            </a:r>
            <a:r>
              <a:rPr lang="en-GB" baseline="30000" dirty="0"/>
              <a:t>rd</a:t>
            </a:r>
            <a:r>
              <a:rPr lang="en-GB" dirty="0"/>
              <a:t> …Downshift </a:t>
            </a:r>
          </a:p>
          <a:p>
            <a:r>
              <a:rPr lang="en-GB" dirty="0"/>
              <a:t>Find out the other 6 and tell me to win a surprise prize…</a:t>
            </a:r>
          </a:p>
        </p:txBody>
      </p:sp>
      <p:pic>
        <p:nvPicPr>
          <p:cNvPr id="8" name="Picture 7" descr="Graduates tossing caps into the air">
            <a:extLst>
              <a:ext uri="{FF2B5EF4-FFF2-40B4-BE49-F238E27FC236}">
                <a16:creationId xmlns:a16="http://schemas.microsoft.com/office/drawing/2014/main" id="{004D41B7-2B7D-0F0F-7E4F-7CDD75E097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2745" y="2910558"/>
            <a:ext cx="4690340" cy="3130803"/>
          </a:xfrm>
          <a:prstGeom prst="rect">
            <a:avLst/>
          </a:prstGeom>
        </p:spPr>
      </p:pic>
    </p:spTree>
    <p:extLst>
      <p:ext uri="{BB962C8B-B14F-4D97-AF65-F5344CB8AC3E}">
        <p14:creationId xmlns:p14="http://schemas.microsoft.com/office/powerpoint/2010/main" val="32494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nodeType="withEffect">
                                  <p:stCondLst>
                                    <p:cond delay="500"/>
                                  </p:stCondLst>
                                  <p:iterate>
                                    <p:tmPct val="10000"/>
                                  </p:iterate>
                                  <p:childTnLst>
                                    <p:set>
                                      <p:cBhvr>
                                        <p:cTn id="9" dur="1" fill="hold">
                                          <p:stCondLst>
                                            <p:cond delay="0"/>
                                          </p:stCondLst>
                                        </p:cTn>
                                        <p:tgtEl>
                                          <p:spTgt spid="7"/>
                                        </p:tgtEl>
                                        <p:attrNameLst>
                                          <p:attrName>style.visibility</p:attrName>
                                        </p:attrNameLst>
                                      </p:cBhvr>
                                      <p:to>
                                        <p:strVal val="visible"/>
                                      </p:to>
                                    </p:set>
                                    <p:animEffect transition="in" filter="fade">
                                      <p:cBhvr>
                                        <p:cTn id="10"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1FADFC7C-08AA-D7E4-26FE-389E963360C0}"/>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96C4E6E0-5152-6261-7677-A65B87844B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AF4A3DEF-E062-F9A2-9A0D-1F12A33AAD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B64DF0EC-1452-F780-ED8D-06E4BBBD54B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4C356842-A558-109C-DB53-748CB79108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3" name="Rectangle 25">
              <a:extLst>
                <a:ext uri="{FF2B5EF4-FFF2-40B4-BE49-F238E27FC236}">
                  <a16:creationId xmlns:a16="http://schemas.microsoft.com/office/drawing/2014/main" id="{DCEA7A40-A336-23EA-8985-C69619381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6" name="Isosceles Triangle 5">
              <a:extLst>
                <a:ext uri="{FF2B5EF4-FFF2-40B4-BE49-F238E27FC236}">
                  <a16:creationId xmlns:a16="http://schemas.microsoft.com/office/drawing/2014/main" id="{C5CE02FB-CB3A-F8BB-006E-9A501B9F7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7" name="Rectangle 27">
              <a:extLst>
                <a:ext uri="{FF2B5EF4-FFF2-40B4-BE49-F238E27FC236}">
                  <a16:creationId xmlns:a16="http://schemas.microsoft.com/office/drawing/2014/main" id="{8EC5C618-E15B-BBAE-05CD-AF2273FF8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8" name="Rectangle 28">
              <a:extLst>
                <a:ext uri="{FF2B5EF4-FFF2-40B4-BE49-F238E27FC236}">
                  <a16:creationId xmlns:a16="http://schemas.microsoft.com/office/drawing/2014/main" id="{ED7F1436-15EE-0E5C-B5BE-A8B07C04E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2" name="Rectangle 29">
              <a:extLst>
                <a:ext uri="{FF2B5EF4-FFF2-40B4-BE49-F238E27FC236}">
                  <a16:creationId xmlns:a16="http://schemas.microsoft.com/office/drawing/2014/main" id="{EC69547D-1FFD-6D0B-3E1E-E90B583691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4" name="Isosceles Triangle 23">
              <a:extLst>
                <a:ext uri="{FF2B5EF4-FFF2-40B4-BE49-F238E27FC236}">
                  <a16:creationId xmlns:a16="http://schemas.microsoft.com/office/drawing/2014/main" id="{2ED5EB46-4B8B-5524-30FD-7898EC986F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6" name="Isosceles Triangle 25">
              <a:extLst>
                <a:ext uri="{FF2B5EF4-FFF2-40B4-BE49-F238E27FC236}">
                  <a16:creationId xmlns:a16="http://schemas.microsoft.com/office/drawing/2014/main" id="{2E4D574E-F7CE-45FF-0469-FDEEA8158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sp useBgFill="1">
        <p:nvSpPr>
          <p:cNvPr id="28" name="Rectangle 27">
            <a:extLst>
              <a:ext uri="{FF2B5EF4-FFF2-40B4-BE49-F238E27FC236}">
                <a16:creationId xmlns:a16="http://schemas.microsoft.com/office/drawing/2014/main" id="{9591A13B-E8A3-1E6C-CD56-31519355E9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cxnSp>
        <p:nvCxnSpPr>
          <p:cNvPr id="23" name="Straight Connector 22">
            <a:extLst>
              <a:ext uri="{FF2B5EF4-FFF2-40B4-BE49-F238E27FC236}">
                <a16:creationId xmlns:a16="http://schemas.microsoft.com/office/drawing/2014/main" id="{66040DA8-FA28-FA9B-0FB1-1EFCFF4596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4AD365E7-9603-CC25-CFE6-792A4A9AB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C3040376-BF1B-2620-D2F7-6E7206858A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9" name="Rectangle 25">
            <a:extLst>
              <a:ext uri="{FF2B5EF4-FFF2-40B4-BE49-F238E27FC236}">
                <a16:creationId xmlns:a16="http://schemas.microsoft.com/office/drawing/2014/main" id="{1BDC546C-0C11-DE3A-7EE1-3E048279D2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1" name="Isosceles Triangle 30">
            <a:extLst>
              <a:ext uri="{FF2B5EF4-FFF2-40B4-BE49-F238E27FC236}">
                <a16:creationId xmlns:a16="http://schemas.microsoft.com/office/drawing/2014/main" id="{4B79842C-A9CD-029C-47C9-930BAA3F5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3" name="Rectangle 27">
            <a:extLst>
              <a:ext uri="{FF2B5EF4-FFF2-40B4-BE49-F238E27FC236}">
                <a16:creationId xmlns:a16="http://schemas.microsoft.com/office/drawing/2014/main" id="{2F932C9E-55FF-63D1-3CCE-9DE6A399CA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5" name="Isosceles Triangle 34">
            <a:extLst>
              <a:ext uri="{FF2B5EF4-FFF2-40B4-BE49-F238E27FC236}">
                <a16:creationId xmlns:a16="http://schemas.microsoft.com/office/drawing/2014/main" id="{2271D5FD-826F-3AEF-2A20-96F2A7E4C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7" name="Freeform: Shape 36">
            <a:extLst>
              <a:ext uri="{FF2B5EF4-FFF2-40B4-BE49-F238E27FC236}">
                <a16:creationId xmlns:a16="http://schemas.microsoft.com/office/drawing/2014/main" id="{AC581D8E-E15B-2E86-65E8-1ABD5E5D01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6287"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 name="Title 3">
            <a:extLst>
              <a:ext uri="{FF2B5EF4-FFF2-40B4-BE49-F238E27FC236}">
                <a16:creationId xmlns:a16="http://schemas.microsoft.com/office/drawing/2014/main" id="{BE518E64-BFB3-A093-2356-1D8D99228A54}"/>
              </a:ext>
            </a:extLst>
          </p:cNvPr>
          <p:cNvSpPr>
            <a:spLocks noGrp="1"/>
          </p:cNvSpPr>
          <p:nvPr>
            <p:ph type="title"/>
          </p:nvPr>
        </p:nvSpPr>
        <p:spPr>
          <a:xfrm>
            <a:off x="4419136" y="1610436"/>
            <a:ext cx="6960759" cy="2260106"/>
          </a:xfrm>
        </p:spPr>
        <p:txBody>
          <a:bodyPr vert="horz" lIns="91440" tIns="45720" rIns="91440" bIns="45720" rtlCol="0" anchor="b">
            <a:normAutofit/>
          </a:bodyPr>
          <a:lstStyle/>
          <a:p>
            <a:pPr>
              <a:lnSpc>
                <a:spcPct val="90000"/>
              </a:lnSpc>
            </a:pPr>
            <a:r>
              <a:rPr lang="en-US" sz="3600" dirty="0">
                <a:solidFill>
                  <a:srgbClr val="FFFFFF"/>
                </a:solidFill>
              </a:rPr>
              <a:t>Part 3: Improving your nutritional intake using The Sickle Cell Nutrition Eatwell Guide </a:t>
            </a:r>
          </a:p>
        </p:txBody>
      </p:sp>
      <p:sp>
        <p:nvSpPr>
          <p:cNvPr id="39" name="Isosceles Triangle 38">
            <a:extLst>
              <a:ext uri="{FF2B5EF4-FFF2-40B4-BE49-F238E27FC236}">
                <a16:creationId xmlns:a16="http://schemas.microsoft.com/office/drawing/2014/main" id="{553F73E9-4C44-8404-C230-DA5D3126DB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2562"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680531125"/>
      </p:ext>
    </p:extLst>
  </p:cSld>
  <p:clrMapOvr>
    <a:overrideClrMapping bg1="dk1" tx1="lt1" bg2="dk2" tx2="lt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6">
            <a:extLst>
              <a:ext uri="{FF2B5EF4-FFF2-40B4-BE49-F238E27FC236}">
                <a16:creationId xmlns:a16="http://schemas.microsoft.com/office/drawing/2014/main" id="{F220FC70-78C7-A92D-DC3D-4AA90E33AAD3}"/>
              </a:ext>
            </a:extLst>
          </p:cNvPr>
          <p:cNvPicPr>
            <a:picLocks noChangeAspect="1"/>
          </p:cNvPicPr>
          <p:nvPr/>
        </p:nvPicPr>
        <p:blipFill rotWithShape="1">
          <a:blip r:embed="rId2"/>
          <a:srcRect l="33178" t="19193" r="12462" b="11826"/>
          <a:stretch/>
        </p:blipFill>
        <p:spPr>
          <a:xfrm>
            <a:off x="0" y="0"/>
            <a:ext cx="12192000" cy="6858000"/>
          </a:xfrm>
          <a:prstGeom prst="rect">
            <a:avLst/>
          </a:prstGeom>
        </p:spPr>
      </p:pic>
    </p:spTree>
    <p:extLst>
      <p:ext uri="{BB962C8B-B14F-4D97-AF65-F5344CB8AC3E}">
        <p14:creationId xmlns:p14="http://schemas.microsoft.com/office/powerpoint/2010/main" val="36932935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3" name="Group 62">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64" name="Straight Connector 63">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6"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67"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68" name="Isosceles Triangle 67">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69"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70"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71"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72" name="Isosceles Triangle 71">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73" name="Isosceles Triangle 72">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sp useBgFill="1">
        <p:nvSpPr>
          <p:cNvPr id="75" name="Rectangle 74">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77" name="Rectangle 76">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79" name="Isosceles Triangle 78">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4" name="Title 3">
            <a:extLst>
              <a:ext uri="{FF2B5EF4-FFF2-40B4-BE49-F238E27FC236}">
                <a16:creationId xmlns:a16="http://schemas.microsoft.com/office/drawing/2014/main" id="{267F7323-10F9-795B-45B9-ABBCB993BD45}"/>
              </a:ext>
            </a:extLst>
          </p:cNvPr>
          <p:cNvSpPr>
            <a:spLocks noGrp="1"/>
          </p:cNvSpPr>
          <p:nvPr>
            <p:ph type="title"/>
          </p:nvPr>
        </p:nvSpPr>
        <p:spPr>
          <a:xfrm>
            <a:off x="673754" y="643467"/>
            <a:ext cx="4203045" cy="1375608"/>
          </a:xfrm>
        </p:spPr>
        <p:txBody>
          <a:bodyPr vert="horz" lIns="91440" tIns="45720" rIns="91440" bIns="45720" rtlCol="0" anchor="ctr">
            <a:normAutofit/>
          </a:bodyPr>
          <a:lstStyle/>
          <a:p>
            <a:pPr>
              <a:lnSpc>
                <a:spcPct val="90000"/>
              </a:lnSpc>
            </a:pPr>
            <a:r>
              <a:rPr lang="en-US" sz="3100" dirty="0">
                <a:solidFill>
                  <a:schemeClr val="bg1"/>
                </a:solidFill>
              </a:rPr>
              <a:t>7 Key Healthy Messages in the SCD Eatwell Guide</a:t>
            </a:r>
          </a:p>
        </p:txBody>
      </p:sp>
      <p:sp>
        <p:nvSpPr>
          <p:cNvPr id="8" name="Content Placeholder 5">
            <a:extLst>
              <a:ext uri="{FF2B5EF4-FFF2-40B4-BE49-F238E27FC236}">
                <a16:creationId xmlns:a16="http://schemas.microsoft.com/office/drawing/2014/main" id="{24E01FAF-A0C7-F4A7-D8FC-E93F0C21B50C}"/>
              </a:ext>
            </a:extLst>
          </p:cNvPr>
          <p:cNvSpPr>
            <a:spLocks noGrp="1"/>
          </p:cNvSpPr>
          <p:nvPr>
            <p:ph sz="half" idx="2"/>
          </p:nvPr>
        </p:nvSpPr>
        <p:spPr>
          <a:xfrm>
            <a:off x="673754" y="2160590"/>
            <a:ext cx="3973943" cy="3440110"/>
          </a:xfrm>
        </p:spPr>
        <p:txBody>
          <a:bodyPr vert="horz" lIns="91440" tIns="45720" rIns="91440" bIns="45720" rtlCol="0">
            <a:normAutofit/>
          </a:bodyPr>
          <a:lstStyle/>
          <a:p>
            <a:r>
              <a:rPr lang="en-US" dirty="0">
                <a:solidFill>
                  <a:schemeClr val="bg1"/>
                </a:solidFill>
              </a:rPr>
              <a:t>1. Include energy boosting foods </a:t>
            </a:r>
          </a:p>
          <a:p>
            <a:r>
              <a:rPr lang="en-US" dirty="0">
                <a:solidFill>
                  <a:schemeClr val="bg1"/>
                </a:solidFill>
              </a:rPr>
              <a:t>2. Increase protein intake </a:t>
            </a:r>
          </a:p>
          <a:p>
            <a:r>
              <a:rPr lang="en-US" dirty="0">
                <a:solidFill>
                  <a:schemeClr val="bg1"/>
                </a:solidFill>
              </a:rPr>
              <a:t>3. Regulate immunity -include antioxidant foods</a:t>
            </a:r>
          </a:p>
          <a:p>
            <a:r>
              <a:rPr lang="en-US" dirty="0">
                <a:solidFill>
                  <a:schemeClr val="bg1"/>
                </a:solidFill>
              </a:rPr>
              <a:t>4. Reduce Inflammation</a:t>
            </a:r>
          </a:p>
          <a:p>
            <a:r>
              <a:rPr lang="en-US" dirty="0">
                <a:solidFill>
                  <a:schemeClr val="bg1"/>
                </a:solidFill>
              </a:rPr>
              <a:t>5. Improve bone health </a:t>
            </a:r>
          </a:p>
          <a:p>
            <a:r>
              <a:rPr lang="en-US" dirty="0">
                <a:solidFill>
                  <a:schemeClr val="bg1"/>
                </a:solidFill>
              </a:rPr>
              <a:t>6. Prevent Dehydration</a:t>
            </a:r>
          </a:p>
          <a:p>
            <a:r>
              <a:rPr lang="en-US" dirty="0">
                <a:solidFill>
                  <a:schemeClr val="bg1"/>
                </a:solidFill>
              </a:rPr>
              <a:t>7. Choose Healthy options </a:t>
            </a:r>
          </a:p>
        </p:txBody>
      </p:sp>
      <p:pic>
        <p:nvPicPr>
          <p:cNvPr id="6" name="Content Placeholder 5">
            <a:extLst>
              <a:ext uri="{FF2B5EF4-FFF2-40B4-BE49-F238E27FC236}">
                <a16:creationId xmlns:a16="http://schemas.microsoft.com/office/drawing/2014/main" id="{CF5A5258-0069-8F14-9E58-DF36DC290E4C}"/>
              </a:ext>
            </a:extLst>
          </p:cNvPr>
          <p:cNvPicPr>
            <a:picLocks noGrp="1" noChangeAspect="1"/>
          </p:cNvPicPr>
          <p:nvPr>
            <p:ph sz="half" idx="1"/>
          </p:nvPr>
        </p:nvPicPr>
        <p:blipFill>
          <a:blip r:embed="rId2"/>
          <a:srcRect l="24289" t="24440" r="10132" b="8953"/>
          <a:stretch/>
        </p:blipFill>
        <p:spPr>
          <a:xfrm>
            <a:off x="5645023" y="1953456"/>
            <a:ext cx="6208310" cy="3847737"/>
          </a:xfrm>
          <a:prstGeom prst="rect">
            <a:avLst/>
          </a:prstGeom>
        </p:spPr>
      </p:pic>
      <p:sp>
        <p:nvSpPr>
          <p:cNvPr id="81" name="Isosceles Triangle 80">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345179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63" name="Rectangle 62">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65" name="Isosceles Triangle 64">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5" name="Title 4">
            <a:extLst>
              <a:ext uri="{FF2B5EF4-FFF2-40B4-BE49-F238E27FC236}">
                <a16:creationId xmlns:a16="http://schemas.microsoft.com/office/drawing/2014/main" id="{0CA105A2-2371-4A76-34FB-6B954F36DB06}"/>
              </a:ext>
            </a:extLst>
          </p:cNvPr>
          <p:cNvSpPr>
            <a:spLocks noGrp="1"/>
          </p:cNvSpPr>
          <p:nvPr>
            <p:ph type="title"/>
          </p:nvPr>
        </p:nvSpPr>
        <p:spPr>
          <a:xfrm>
            <a:off x="673754" y="643467"/>
            <a:ext cx="4203045" cy="1375608"/>
          </a:xfrm>
        </p:spPr>
        <p:txBody>
          <a:bodyPr anchor="ctr">
            <a:normAutofit/>
          </a:bodyPr>
          <a:lstStyle/>
          <a:p>
            <a:r>
              <a:rPr lang="en-GB">
                <a:solidFill>
                  <a:schemeClr val="bg1"/>
                </a:solidFill>
              </a:rPr>
              <a:t>5 Food Groups</a:t>
            </a:r>
          </a:p>
        </p:txBody>
      </p:sp>
      <p:pic>
        <p:nvPicPr>
          <p:cNvPr id="2" name="Content Placeholder 5">
            <a:extLst>
              <a:ext uri="{FF2B5EF4-FFF2-40B4-BE49-F238E27FC236}">
                <a16:creationId xmlns:a16="http://schemas.microsoft.com/office/drawing/2014/main" id="{5F3DC227-5E90-CAEC-C685-5DEEAFC32150}"/>
              </a:ext>
            </a:extLst>
          </p:cNvPr>
          <p:cNvPicPr>
            <a:picLocks noChangeAspect="1"/>
          </p:cNvPicPr>
          <p:nvPr/>
        </p:nvPicPr>
        <p:blipFill>
          <a:blip r:embed="rId2"/>
          <a:srcRect l="24289" t="24440" r="10132" b="8953"/>
          <a:stretch/>
        </p:blipFill>
        <p:spPr>
          <a:xfrm>
            <a:off x="6096001" y="1499016"/>
            <a:ext cx="5143500" cy="4287187"/>
          </a:xfrm>
          <a:prstGeom prst="rect">
            <a:avLst/>
          </a:prstGeom>
        </p:spPr>
      </p:pic>
      <p:sp>
        <p:nvSpPr>
          <p:cNvPr id="67" name="Isosceles Triangle 66">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graphicFrame>
        <p:nvGraphicFramePr>
          <p:cNvPr id="9" name="Content Placeholder 7">
            <a:extLst>
              <a:ext uri="{FF2B5EF4-FFF2-40B4-BE49-F238E27FC236}">
                <a16:creationId xmlns:a16="http://schemas.microsoft.com/office/drawing/2014/main" id="{743EDE5F-0563-9959-3E16-9ED74F05DC06}"/>
              </a:ext>
            </a:extLst>
          </p:cNvPr>
          <p:cNvGraphicFramePr>
            <a:graphicFrameLocks noGrp="1"/>
          </p:cNvGraphicFramePr>
          <p:nvPr>
            <p:ph idx="1"/>
          </p:nvPr>
        </p:nvGraphicFramePr>
        <p:xfrm>
          <a:off x="673754" y="2160590"/>
          <a:ext cx="3973943" cy="3440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48235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C683E35E-E4A7-C6C0-201C-423C70575F01}"/>
              </a:ext>
            </a:extLst>
          </p:cNvPr>
          <p:cNvSpPr>
            <a:spLocks noGrp="1"/>
          </p:cNvSpPr>
          <p:nvPr>
            <p:ph type="title"/>
          </p:nvPr>
        </p:nvSpPr>
        <p:spPr>
          <a:xfrm>
            <a:off x="1286933" y="609600"/>
            <a:ext cx="10197494" cy="1099457"/>
          </a:xfrm>
        </p:spPr>
        <p:txBody>
          <a:bodyPr>
            <a:normAutofit/>
          </a:bodyPr>
          <a:lstStyle/>
          <a:p>
            <a:pPr algn="ctr"/>
            <a:r>
              <a:rPr lang="en-GB" dirty="0"/>
              <a:t>Nutrient Deficiencies </a:t>
            </a:r>
          </a:p>
        </p:txBody>
      </p:sp>
      <p:sp>
        <p:nvSpPr>
          <p:cNvPr id="29" name="Isosceles Triangle 28">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1" name="Isosceles Triangle 30">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aphicFrame>
        <p:nvGraphicFramePr>
          <p:cNvPr id="5" name="Content Placeholder 2">
            <a:extLst>
              <a:ext uri="{FF2B5EF4-FFF2-40B4-BE49-F238E27FC236}">
                <a16:creationId xmlns:a16="http://schemas.microsoft.com/office/drawing/2014/main" id="{9243BBF9-BA24-DBC3-5BA9-E83AD858B386}"/>
              </a:ext>
            </a:extLst>
          </p:cNvPr>
          <p:cNvGraphicFramePr>
            <a:graphicFrameLocks noGrp="1"/>
          </p:cNvGraphicFramePr>
          <p:nvPr>
            <p:ph idx="1"/>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4254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B182FD0-C3BB-75A0-F990-DE1BFB482071}"/>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1F819A4-8280-9D15-9625-9AD70D63A9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FCDBA39F-FCBE-1B0D-70C2-E3F610F34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3D37108E-B7E0-FA1D-B791-C910BDA1B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D266DF35-C6AA-B201-6A38-988C46C20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3" name="Rectangle 22">
            <a:extLst>
              <a:ext uri="{FF2B5EF4-FFF2-40B4-BE49-F238E27FC236}">
                <a16:creationId xmlns:a16="http://schemas.microsoft.com/office/drawing/2014/main" id="{1D993F10-46E6-3898-C563-640CE64AFD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4" name="Content Placeholder 3">
            <a:extLst>
              <a:ext uri="{FF2B5EF4-FFF2-40B4-BE49-F238E27FC236}">
                <a16:creationId xmlns:a16="http://schemas.microsoft.com/office/drawing/2014/main" id="{3AACDB4F-381F-15D1-EC11-2B1975FA70F7}"/>
              </a:ext>
            </a:extLst>
          </p:cNvPr>
          <p:cNvPicPr>
            <a:picLocks noChangeAspect="1"/>
          </p:cNvPicPr>
          <p:nvPr/>
        </p:nvPicPr>
        <p:blipFill>
          <a:blip r:embed="rId3"/>
          <a:stretch>
            <a:fillRect/>
          </a:stretch>
        </p:blipFill>
        <p:spPr>
          <a:xfrm>
            <a:off x="8253979" y="244885"/>
            <a:ext cx="3812898" cy="1086676"/>
          </a:xfrm>
          <a:prstGeom prst="rect">
            <a:avLst/>
          </a:prstGeom>
        </p:spPr>
      </p:pic>
      <p:sp>
        <p:nvSpPr>
          <p:cNvPr id="5" name="TextBox 4">
            <a:extLst>
              <a:ext uri="{FF2B5EF4-FFF2-40B4-BE49-F238E27FC236}">
                <a16:creationId xmlns:a16="http://schemas.microsoft.com/office/drawing/2014/main" id="{E228DBEF-9D14-BCCC-6F0D-46576C707366}"/>
              </a:ext>
            </a:extLst>
          </p:cNvPr>
          <p:cNvSpPr txBox="1"/>
          <p:nvPr/>
        </p:nvSpPr>
        <p:spPr>
          <a:xfrm>
            <a:off x="220337" y="1575955"/>
            <a:ext cx="11281273" cy="764824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Aptos" panose="02110004020202020204"/>
                <a:ea typeface="+mn-ea"/>
                <a:cs typeface="+mn-cs"/>
              </a:rPr>
              <a:t>The purpose of this role is to ensure that the Northeast &amp; Yorkshire (NE&amp;Y) Haemoglobinopathy Coordinating Centre (HCC) network actively listens to and learns from the experiences of individuals living with Sickle Cell Disorder (SCD) and their carers.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Aptos" panose="02110004020202020204"/>
                <a:ea typeface="+mn-ea"/>
                <a:cs typeface="+mn-cs"/>
              </a:rPr>
              <a:t>The Patient Representative Chair, Deputies, and the wider patient representative panel, with the support of the NE&amp;Y HCC Network, facilitate regular meetings to gather feedback, share positive ideas, and provide constructive input to help shape and improve the services delivered by the network.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Aptos" panose="02110004020202020204"/>
                <a:ea typeface="+mn-ea"/>
                <a:cs typeface="+mn-cs"/>
              </a:rPr>
              <a:t>The group is made up of individuals with direct lived experience of Sickle Cell Disorder (SCD), whether through managing the condition personally or supporting a family member or friend affected by SCD or sickle cell trait. Our insights play a vital role in shaping patient-</a:t>
            </a:r>
            <a:r>
              <a:rPr kumimoji="0" lang="en-GB" sz="2200" b="0" i="0" u="none" strike="noStrike" kern="1200" cap="none" spc="0" normalizeH="0" baseline="0" noProof="0" dirty="0" err="1">
                <a:ln>
                  <a:noFill/>
                </a:ln>
                <a:solidFill>
                  <a:prstClr val="black"/>
                </a:solidFill>
                <a:effectLst/>
                <a:uLnTx/>
                <a:uFillTx/>
                <a:latin typeface="Aptos" panose="02110004020202020204"/>
                <a:ea typeface="+mn-ea"/>
                <a:cs typeface="+mn-cs"/>
              </a:rPr>
              <a:t>centered</a:t>
            </a:r>
            <a:r>
              <a:rPr kumimoji="0" lang="en-GB" sz="2200" b="0" i="0" u="none" strike="noStrike" kern="1200" cap="none" spc="0" normalizeH="0" baseline="0" noProof="0" dirty="0">
                <a:ln>
                  <a:noFill/>
                </a:ln>
                <a:solidFill>
                  <a:prstClr val="black"/>
                </a:solidFill>
                <a:effectLst/>
                <a:uLnTx/>
                <a:uFillTx/>
                <a:latin typeface="Aptos" panose="02110004020202020204"/>
                <a:ea typeface="+mn-ea"/>
                <a:cs typeface="+mn-cs"/>
              </a:rPr>
              <a:t> care and service improvement.</a:t>
            </a:r>
            <a:endParaRPr kumimoji="0" lang="en-GB" sz="22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3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rPr>
              <a:t>.</a:t>
            </a:r>
            <a:endPar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5200" b="1" i="0" u="none" strike="noStrike" kern="1200" cap="none" spc="0" normalizeH="0" baseline="0" noProof="0" dirty="0">
              <a:ln>
                <a:noFill/>
              </a:ln>
              <a:solidFill>
                <a:prstClr val="black"/>
              </a:solidFill>
              <a:effectLst/>
              <a:uLnTx/>
              <a:uFillTx/>
              <a:latin typeface="Aptos Display"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5200" b="0" i="0" u="none" strike="noStrike" kern="1200" cap="none" spc="0" normalizeH="0" baseline="0" noProof="0" dirty="0">
              <a:ln>
                <a:noFill/>
              </a:ln>
              <a:solidFill>
                <a:prstClr val="black"/>
              </a:solidFill>
              <a:effectLst/>
              <a:uLnTx/>
              <a:uFillTx/>
              <a:latin typeface="Aptos Display" panose="02110004020202020204"/>
              <a:ea typeface="+mn-ea"/>
              <a:cs typeface="+mn-cs"/>
            </a:endParaRPr>
          </a:p>
        </p:txBody>
      </p:sp>
      <p:sp>
        <p:nvSpPr>
          <p:cNvPr id="2" name="TextBox 1">
            <a:extLst>
              <a:ext uri="{FF2B5EF4-FFF2-40B4-BE49-F238E27FC236}">
                <a16:creationId xmlns:a16="http://schemas.microsoft.com/office/drawing/2014/main" id="{9191D3D7-BD91-E0AC-7D95-0CC2101FBF0B}"/>
              </a:ext>
            </a:extLst>
          </p:cNvPr>
          <p:cNvSpPr txBox="1"/>
          <p:nvPr/>
        </p:nvSpPr>
        <p:spPr>
          <a:xfrm>
            <a:off x="374572" y="557390"/>
            <a:ext cx="769172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ptos" panose="02110004020202020204"/>
                <a:ea typeface="+mn-ea"/>
                <a:cs typeface="+mn-cs"/>
              </a:rPr>
              <a:t>Purpose of NE&amp;Y HCC Network Patient Representative</a:t>
            </a:r>
          </a:p>
        </p:txBody>
      </p:sp>
    </p:spTree>
    <p:extLst>
      <p:ext uri="{BB962C8B-B14F-4D97-AF65-F5344CB8AC3E}">
        <p14:creationId xmlns:p14="http://schemas.microsoft.com/office/powerpoint/2010/main" val="29240251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screenshot of a food&#10;&#10;AI-generated content may be incorrect.">
            <a:extLst>
              <a:ext uri="{FF2B5EF4-FFF2-40B4-BE49-F238E27FC236}">
                <a16:creationId xmlns:a16="http://schemas.microsoft.com/office/drawing/2014/main" id="{6A52FCD2-87F5-C0F1-7F2C-0FBFD593C2F2}"/>
              </a:ext>
            </a:extLst>
          </p:cNvPr>
          <p:cNvPicPr>
            <a:picLocks noChangeAspect="1"/>
          </p:cNvPicPr>
          <p:nvPr/>
        </p:nvPicPr>
        <p:blipFill>
          <a:blip r:embed="rId2" cstate="print">
            <a:alphaModFix amt="50000"/>
            <a:extLst>
              <a:ext uri="{28A0092B-C50C-407E-A947-70E740481C1C}">
                <a14:useLocalDpi xmlns:a14="http://schemas.microsoft.com/office/drawing/2010/main" val="0"/>
              </a:ext>
            </a:extLst>
          </a:blip>
          <a:srcRect b="38380"/>
          <a:stretch/>
        </p:blipFill>
        <p:spPr>
          <a:xfrm>
            <a:off x="20" y="10"/>
            <a:ext cx="7259971" cy="6856105"/>
          </a:xfrm>
          <a:custGeom>
            <a:avLst/>
            <a:gdLst/>
            <a:ahLst/>
            <a:cxnLst/>
            <a:rect l="l" t="t" r="r" b="b"/>
            <a:pathLst>
              <a:path w="7259991" h="6856115">
                <a:moveTo>
                  <a:pt x="0" y="0"/>
                </a:moveTo>
                <a:lnTo>
                  <a:pt x="5841644" y="0"/>
                </a:lnTo>
                <a:lnTo>
                  <a:pt x="7253976" y="4479990"/>
                </a:lnTo>
                <a:lnTo>
                  <a:pt x="7259991" y="4484422"/>
                </a:lnTo>
                <a:lnTo>
                  <a:pt x="5514446" y="6852824"/>
                </a:lnTo>
                <a:lnTo>
                  <a:pt x="6776547" y="6852824"/>
                </a:lnTo>
                <a:lnTo>
                  <a:pt x="6776547" y="6856115"/>
                </a:lnTo>
                <a:lnTo>
                  <a:pt x="0" y="6856115"/>
                </a:lnTo>
                <a:close/>
              </a:path>
            </a:pathLst>
          </a:custGeom>
        </p:spPr>
      </p:pic>
      <p:sp>
        <p:nvSpPr>
          <p:cNvPr id="2" name="Title 1">
            <a:extLst>
              <a:ext uri="{FF2B5EF4-FFF2-40B4-BE49-F238E27FC236}">
                <a16:creationId xmlns:a16="http://schemas.microsoft.com/office/drawing/2014/main" id="{100B2779-8DB4-AA28-9B42-9DE80DF43D74}"/>
              </a:ext>
            </a:extLst>
          </p:cNvPr>
          <p:cNvSpPr>
            <a:spLocks noGrp="1"/>
          </p:cNvSpPr>
          <p:nvPr>
            <p:ph type="title"/>
          </p:nvPr>
        </p:nvSpPr>
        <p:spPr>
          <a:xfrm>
            <a:off x="467724" y="2404534"/>
            <a:ext cx="5669280" cy="1646302"/>
          </a:xfrm>
        </p:spPr>
        <p:txBody>
          <a:bodyPr vert="horz" lIns="91440" tIns="45720" rIns="91440" bIns="45720" rtlCol="0" anchor="b">
            <a:normAutofit/>
          </a:bodyPr>
          <a:lstStyle/>
          <a:p>
            <a:pPr algn="r"/>
            <a:r>
              <a:rPr lang="en-US" sz="5000" dirty="0">
                <a:solidFill>
                  <a:srgbClr val="FFFFFF"/>
                </a:solidFill>
              </a:rPr>
              <a:t>Healthy Balanced Meal Examples </a:t>
            </a:r>
          </a:p>
        </p:txBody>
      </p:sp>
      <p:pic>
        <p:nvPicPr>
          <p:cNvPr id="3" name="Picture 2" descr="A screenshot of a phone screen with a plate of food&#10;&#10;AI-generated content may be incorrect.">
            <a:extLst>
              <a:ext uri="{FF2B5EF4-FFF2-40B4-BE49-F238E27FC236}">
                <a16:creationId xmlns:a16="http://schemas.microsoft.com/office/drawing/2014/main" id="{384E58CB-EB99-A4DA-145D-409AB2F80991}"/>
              </a:ext>
            </a:extLst>
          </p:cNvPr>
          <p:cNvPicPr>
            <a:picLocks noChangeAspect="1"/>
          </p:cNvPicPr>
          <p:nvPr/>
        </p:nvPicPr>
        <p:blipFill>
          <a:blip r:embed="rId3" cstate="print">
            <a:extLst>
              <a:ext uri="{28A0092B-C50C-407E-A947-70E740481C1C}">
                <a14:useLocalDpi xmlns:a14="http://schemas.microsoft.com/office/drawing/2010/main" val="0"/>
              </a:ext>
            </a:extLst>
          </a:blip>
          <a:srcRect t="9529" b="69079"/>
          <a:stretch/>
        </p:blipFill>
        <p:spPr>
          <a:xfrm>
            <a:off x="5883879" y="10"/>
            <a:ext cx="6304947" cy="2285990"/>
          </a:xfrm>
          <a:custGeom>
            <a:avLst/>
            <a:gdLst/>
            <a:ahLst/>
            <a:cxnLst/>
            <a:rect l="l" t="t" r="r" b="b"/>
            <a:pathLst>
              <a:path w="6304947" h="2286000">
                <a:moveTo>
                  <a:pt x="0" y="0"/>
                </a:moveTo>
                <a:lnTo>
                  <a:pt x="6304947" y="0"/>
                </a:lnTo>
                <a:lnTo>
                  <a:pt x="6304947" y="2286000"/>
                </a:lnTo>
                <a:lnTo>
                  <a:pt x="720670" y="2286000"/>
                </a:lnTo>
                <a:close/>
              </a:path>
            </a:pathLst>
          </a:custGeom>
        </p:spPr>
      </p:pic>
      <p:pic>
        <p:nvPicPr>
          <p:cNvPr id="5" name="Picture 4" descr="A screenshot of a phone&#10;&#10;AI-generated content may be incorrect.">
            <a:extLst>
              <a:ext uri="{FF2B5EF4-FFF2-40B4-BE49-F238E27FC236}">
                <a16:creationId xmlns:a16="http://schemas.microsoft.com/office/drawing/2014/main" id="{C0AEB8C1-061A-86E6-20BC-74481CD788B4}"/>
              </a:ext>
            </a:extLst>
          </p:cNvPr>
          <p:cNvPicPr>
            <a:picLocks noChangeAspect="1"/>
          </p:cNvPicPr>
          <p:nvPr/>
        </p:nvPicPr>
        <p:blipFill>
          <a:blip r:embed="rId4" cstate="print">
            <a:extLst>
              <a:ext uri="{28A0092B-C50C-407E-A947-70E740481C1C}">
                <a14:useLocalDpi xmlns:a14="http://schemas.microsoft.com/office/drawing/2010/main" val="0"/>
              </a:ext>
            </a:extLst>
          </a:blip>
          <a:srcRect t="20267" b="57320"/>
          <a:stretch/>
        </p:blipFill>
        <p:spPr>
          <a:xfrm>
            <a:off x="6604548" y="2286000"/>
            <a:ext cx="5584275" cy="2286000"/>
          </a:xfrm>
          <a:custGeom>
            <a:avLst/>
            <a:gdLst/>
            <a:ahLst/>
            <a:cxnLst/>
            <a:rect l="l" t="t" r="r" b="b"/>
            <a:pathLst>
              <a:path w="5584275" h="2286000">
                <a:moveTo>
                  <a:pt x="0" y="0"/>
                </a:moveTo>
                <a:lnTo>
                  <a:pt x="5584275" y="0"/>
                </a:lnTo>
                <a:lnTo>
                  <a:pt x="5584275" y="2286000"/>
                </a:lnTo>
                <a:lnTo>
                  <a:pt x="626046" y="2286000"/>
                </a:lnTo>
                <a:lnTo>
                  <a:pt x="692258" y="2195876"/>
                </a:lnTo>
                <a:close/>
              </a:path>
            </a:pathLst>
          </a:custGeom>
        </p:spPr>
      </p:pic>
      <p:pic>
        <p:nvPicPr>
          <p:cNvPr id="6" name="Picture 5" descr="A screenshot of a phone&#10;&#10;AI-generated content may be incorrect.">
            <a:extLst>
              <a:ext uri="{FF2B5EF4-FFF2-40B4-BE49-F238E27FC236}">
                <a16:creationId xmlns:a16="http://schemas.microsoft.com/office/drawing/2014/main" id="{5C83DD3B-BAC0-DC6E-F591-371869806768}"/>
              </a:ext>
            </a:extLst>
          </p:cNvPr>
          <p:cNvPicPr>
            <a:picLocks noChangeAspect="1"/>
          </p:cNvPicPr>
          <p:nvPr/>
        </p:nvPicPr>
        <p:blipFill>
          <a:blip r:embed="rId5" cstate="print">
            <a:extLst>
              <a:ext uri="{28A0092B-C50C-407E-A947-70E740481C1C}">
                <a14:useLocalDpi xmlns:a14="http://schemas.microsoft.com/office/drawing/2010/main" val="0"/>
              </a:ext>
            </a:extLst>
          </a:blip>
          <a:srcRect t="9087" r="1" b="70862"/>
          <a:stretch/>
        </p:blipFill>
        <p:spPr>
          <a:xfrm>
            <a:off x="5551112" y="4572000"/>
            <a:ext cx="6640888" cy="2286000"/>
          </a:xfrm>
          <a:custGeom>
            <a:avLst/>
            <a:gdLst/>
            <a:ahLst/>
            <a:cxnLst/>
            <a:rect l="l" t="t" r="r" b="b"/>
            <a:pathLst>
              <a:path w="6640888" h="2286000">
                <a:moveTo>
                  <a:pt x="1679482" y="0"/>
                </a:moveTo>
                <a:lnTo>
                  <a:pt x="6640888" y="0"/>
                </a:lnTo>
                <a:lnTo>
                  <a:pt x="6640888" y="2286000"/>
                </a:lnTo>
                <a:lnTo>
                  <a:pt x="0" y="2286000"/>
                </a:lnTo>
                <a:close/>
              </a:path>
            </a:pathLst>
          </a:custGeom>
        </p:spPr>
      </p:pic>
      <p:sp>
        <p:nvSpPr>
          <p:cNvPr id="7" name="TextBox 6">
            <a:extLst>
              <a:ext uri="{FF2B5EF4-FFF2-40B4-BE49-F238E27FC236}">
                <a16:creationId xmlns:a16="http://schemas.microsoft.com/office/drawing/2014/main" id="{1199DEF1-117A-21F9-C496-AD31CE59F5F6}"/>
              </a:ext>
            </a:extLst>
          </p:cNvPr>
          <p:cNvSpPr txBox="1"/>
          <p:nvPr/>
        </p:nvSpPr>
        <p:spPr>
          <a:xfrm>
            <a:off x="1179660" y="4050833"/>
            <a:ext cx="4957344" cy="1096899"/>
          </a:xfrm>
          <a:prstGeom prst="rect">
            <a:avLst/>
          </a:prstGeom>
        </p:spPr>
        <p:txBody>
          <a:bodyPr vert="horz" lIns="91440" tIns="45720" rIns="91440" bIns="45720" rtlCol="0" anchor="t">
            <a:normAutofit/>
          </a:bodyPr>
          <a:lstStyle/>
          <a:p>
            <a:pPr marL="0" marR="0" lvl="0" indent="0" algn="r" defTabSz="457200" rtl="0" eaLnBrk="1" fontAlgn="auto" latinLnBrk="0" hangingPunct="1">
              <a:lnSpc>
                <a:spcPct val="100000"/>
              </a:lnSpc>
              <a:spcBef>
                <a:spcPts val="1000"/>
              </a:spcBef>
              <a:spcAft>
                <a:spcPts val="0"/>
              </a:spcAft>
              <a:buClr>
                <a:srgbClr val="B1366C"/>
              </a:buClr>
              <a:buSzPct val="80000"/>
              <a:buFontTx/>
              <a:buNone/>
              <a:tabLst/>
              <a:defRPr/>
            </a:pPr>
            <a:r>
              <a:rPr kumimoji="0" lang="en-US" sz="1800" b="0" i="1" u="none" strike="noStrike" kern="1200" cap="none" spc="0" normalizeH="0" baseline="0" noProof="0">
                <a:ln>
                  <a:noFill/>
                </a:ln>
                <a:solidFill>
                  <a:prstClr val="white">
                    <a:lumMod val="50000"/>
                    <a:lumOff val="50000"/>
                  </a:prstClr>
                </a:solidFill>
                <a:effectLst/>
                <a:uLnTx/>
                <a:uFillTx/>
                <a:latin typeface="Trebuchet MS" panose="020B0603020202020204"/>
                <a:ea typeface="+mn-ea"/>
                <a:cs typeface="+mn-cs"/>
              </a:rPr>
              <a:t>Used with permission and taken from the Carbs &amp; Cals app.</a:t>
            </a:r>
          </a:p>
        </p:txBody>
      </p:sp>
    </p:spTree>
    <p:extLst>
      <p:ext uri="{BB962C8B-B14F-4D97-AF65-F5344CB8AC3E}">
        <p14:creationId xmlns:p14="http://schemas.microsoft.com/office/powerpoint/2010/main" val="383324172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6BAD3F-66A9-9819-3A1B-BE51C062E77C}"/>
              </a:ext>
            </a:extLst>
          </p:cNvPr>
          <p:cNvSpPr>
            <a:spLocks noGrp="1"/>
          </p:cNvSpPr>
          <p:nvPr>
            <p:ph type="title"/>
          </p:nvPr>
        </p:nvSpPr>
        <p:spPr/>
        <p:txBody>
          <a:bodyPr/>
          <a:lstStyle/>
          <a:p>
            <a:endParaRPr lang="en-GB"/>
          </a:p>
        </p:txBody>
      </p:sp>
      <p:pic>
        <p:nvPicPr>
          <p:cNvPr id="6" name="Picture 5">
            <a:extLst>
              <a:ext uri="{FF2B5EF4-FFF2-40B4-BE49-F238E27FC236}">
                <a16:creationId xmlns:a16="http://schemas.microsoft.com/office/drawing/2014/main" id="{DA0AB2D3-DEB0-2D71-53C8-CC7C024BB507}"/>
              </a:ext>
            </a:extLst>
          </p:cNvPr>
          <p:cNvPicPr>
            <a:picLocks noChangeAspect="1"/>
          </p:cNvPicPr>
          <p:nvPr/>
        </p:nvPicPr>
        <p:blipFill>
          <a:blip r:embed="rId2"/>
          <a:srcRect l="33320" t="18345" r="11352" b="11675"/>
          <a:stretch/>
        </p:blipFill>
        <p:spPr>
          <a:xfrm>
            <a:off x="0" y="0"/>
            <a:ext cx="12192000" cy="6858000"/>
          </a:xfrm>
          <a:prstGeom prst="rect">
            <a:avLst/>
          </a:prstGeom>
        </p:spPr>
      </p:pic>
      <p:sp>
        <p:nvSpPr>
          <p:cNvPr id="7" name="TextBox 6">
            <a:extLst>
              <a:ext uri="{FF2B5EF4-FFF2-40B4-BE49-F238E27FC236}">
                <a16:creationId xmlns:a16="http://schemas.microsoft.com/office/drawing/2014/main" id="{91BF8538-A411-5DF0-541E-C2F091875815}"/>
              </a:ext>
            </a:extLst>
          </p:cNvPr>
          <p:cNvSpPr txBox="1"/>
          <p:nvPr/>
        </p:nvSpPr>
        <p:spPr>
          <a:xfrm>
            <a:off x="887105" y="5479238"/>
            <a:ext cx="495413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C000"/>
                </a:solidFill>
                <a:effectLst/>
                <a:uLnTx/>
                <a:uFillTx/>
                <a:latin typeface="Trebuchet MS" panose="020B0603020202020204"/>
                <a:ea typeface="+mn-ea"/>
                <a:cs typeface="+mn-cs"/>
              </a:rPr>
              <a:t>Starchy carbohydrates 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C000"/>
                </a:solidFill>
                <a:effectLst/>
                <a:uLnTx/>
                <a:uFillTx/>
                <a:latin typeface="Trebuchet MS" panose="020B0603020202020204"/>
                <a:ea typeface="+mn-ea"/>
                <a:cs typeface="+mn-cs"/>
              </a:rPr>
              <a:t>wholegrains</a:t>
            </a:r>
          </a:p>
        </p:txBody>
      </p:sp>
      <p:sp>
        <p:nvSpPr>
          <p:cNvPr id="8" name="TextBox 7">
            <a:extLst>
              <a:ext uri="{FF2B5EF4-FFF2-40B4-BE49-F238E27FC236}">
                <a16:creationId xmlns:a16="http://schemas.microsoft.com/office/drawing/2014/main" id="{B2988F26-6D62-709F-A5F6-26363613D7F2}"/>
              </a:ext>
            </a:extLst>
          </p:cNvPr>
          <p:cNvSpPr txBox="1"/>
          <p:nvPr/>
        </p:nvSpPr>
        <p:spPr>
          <a:xfrm>
            <a:off x="504967" y="2721114"/>
            <a:ext cx="1550791"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B1366C">
                    <a:lumMod val="75000"/>
                  </a:srgbClr>
                </a:solidFill>
                <a:effectLst/>
                <a:uLnTx/>
                <a:uFillTx/>
                <a:latin typeface="Trebuchet MS" panose="020B0603020202020204"/>
                <a:ea typeface="+mn-ea"/>
                <a:cs typeface="+mn-cs"/>
              </a:rPr>
              <a:t>Fats and Oils </a:t>
            </a:r>
          </a:p>
        </p:txBody>
      </p:sp>
      <p:sp>
        <p:nvSpPr>
          <p:cNvPr id="2" name="TextBox 1">
            <a:extLst>
              <a:ext uri="{FF2B5EF4-FFF2-40B4-BE49-F238E27FC236}">
                <a16:creationId xmlns:a16="http://schemas.microsoft.com/office/drawing/2014/main" id="{176682D9-466B-6358-30B8-9F1827F55D80}"/>
              </a:ext>
            </a:extLst>
          </p:cNvPr>
          <p:cNvSpPr txBox="1"/>
          <p:nvPr/>
        </p:nvSpPr>
        <p:spPr>
          <a:xfrm>
            <a:off x="9109277" y="1724628"/>
            <a:ext cx="286280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C000"/>
                </a:solidFill>
                <a:effectLst/>
                <a:uLnTx/>
                <a:uFillTx/>
                <a:latin typeface="Trebuchet MS" panose="020B0603020202020204"/>
                <a:ea typeface="+mn-ea"/>
                <a:cs typeface="+mn-cs"/>
              </a:rPr>
              <a:t>Best source of energy, fibre, B-vitamins</a:t>
            </a:r>
          </a:p>
        </p:txBody>
      </p:sp>
      <p:sp>
        <p:nvSpPr>
          <p:cNvPr id="9" name="TextBox 8">
            <a:extLst>
              <a:ext uri="{FF2B5EF4-FFF2-40B4-BE49-F238E27FC236}">
                <a16:creationId xmlns:a16="http://schemas.microsoft.com/office/drawing/2014/main" id="{099CD5E1-30A3-30C6-4D0B-798F689BB42E}"/>
              </a:ext>
            </a:extLst>
          </p:cNvPr>
          <p:cNvSpPr txBox="1"/>
          <p:nvPr/>
        </p:nvSpPr>
        <p:spPr>
          <a:xfrm>
            <a:off x="219919" y="1458410"/>
            <a:ext cx="357657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B1366C"/>
                </a:solidFill>
                <a:effectLst/>
                <a:uLnTx/>
                <a:uFillTx/>
                <a:latin typeface="Trebuchet MS" panose="020B0603020202020204"/>
                <a:ea typeface="+mn-ea"/>
                <a:cs typeface="+mn-cs"/>
              </a:rPr>
              <a:t>Provide energy, carry fat and help absorb fat soluble vitamins</a:t>
            </a:r>
          </a:p>
        </p:txBody>
      </p:sp>
    </p:spTree>
    <p:extLst>
      <p:ext uri="{BB962C8B-B14F-4D97-AF65-F5344CB8AC3E}">
        <p14:creationId xmlns:p14="http://schemas.microsoft.com/office/powerpoint/2010/main" val="34393561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1EA3DE74-31A6-48AD-8C0A-E33A679BAF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1" name="Straight Connector 20">
              <a:extLst>
                <a:ext uri="{FF2B5EF4-FFF2-40B4-BE49-F238E27FC236}">
                  <a16:creationId xmlns:a16="http://schemas.microsoft.com/office/drawing/2014/main" id="{AFFDDEBC-790E-43B4-8282-92702E0A891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53F624CC-585A-4177-8E95-77462EA619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3" name="Rectangle 23">
              <a:extLst>
                <a:ext uri="{FF2B5EF4-FFF2-40B4-BE49-F238E27FC236}">
                  <a16:creationId xmlns:a16="http://schemas.microsoft.com/office/drawing/2014/main" id="{B18999F3-4745-477E-B6DA-E5B0BCD53F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4" name="Rectangle 25">
              <a:extLst>
                <a:ext uri="{FF2B5EF4-FFF2-40B4-BE49-F238E27FC236}">
                  <a16:creationId xmlns:a16="http://schemas.microsoft.com/office/drawing/2014/main" id="{B780C728-EC47-4108-8DC4-B5ACDAD0B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5" name="Isosceles Triangle 24">
              <a:extLst>
                <a:ext uri="{FF2B5EF4-FFF2-40B4-BE49-F238E27FC236}">
                  <a16:creationId xmlns:a16="http://schemas.microsoft.com/office/drawing/2014/main" id="{E5535F23-07A0-49FD-BF88-208C0FBEE0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6" name="Rectangle 27">
              <a:extLst>
                <a:ext uri="{FF2B5EF4-FFF2-40B4-BE49-F238E27FC236}">
                  <a16:creationId xmlns:a16="http://schemas.microsoft.com/office/drawing/2014/main" id="{944D95CD-2ADB-4E41-AFD2-5ED06FD6D5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7" name="Rectangle 28">
              <a:extLst>
                <a:ext uri="{FF2B5EF4-FFF2-40B4-BE49-F238E27FC236}">
                  <a16:creationId xmlns:a16="http://schemas.microsoft.com/office/drawing/2014/main" id="{36509339-BF07-4ED1-B1DA-74D2D956F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8" name="Rectangle 29">
              <a:extLst>
                <a:ext uri="{FF2B5EF4-FFF2-40B4-BE49-F238E27FC236}">
                  <a16:creationId xmlns:a16="http://schemas.microsoft.com/office/drawing/2014/main" id="{6317DACF-CCA7-442B-B867-2CF567E4BF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9" name="Isosceles Triangle 28">
              <a:extLst>
                <a:ext uri="{FF2B5EF4-FFF2-40B4-BE49-F238E27FC236}">
                  <a16:creationId xmlns:a16="http://schemas.microsoft.com/office/drawing/2014/main" id="{7E917ACA-0CB0-4A07-9594-33E63B91B7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0" name="Isosceles Triangle 29">
              <a:extLst>
                <a:ext uri="{FF2B5EF4-FFF2-40B4-BE49-F238E27FC236}">
                  <a16:creationId xmlns:a16="http://schemas.microsoft.com/office/drawing/2014/main" id="{21DF86A2-1E2E-48FD-8EF7-F9D6744FA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sp useBgFill="1">
        <p:nvSpPr>
          <p:cNvPr id="32" name="Rectangle 31">
            <a:extLst>
              <a:ext uri="{FF2B5EF4-FFF2-40B4-BE49-F238E27FC236}">
                <a16:creationId xmlns:a16="http://schemas.microsoft.com/office/drawing/2014/main" id="{D82A9BC7-EEAF-49AD-B91B-FB498202B8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9" name="Picture 8" descr="Piles of various wholegrain foods">
            <a:extLst>
              <a:ext uri="{FF2B5EF4-FFF2-40B4-BE49-F238E27FC236}">
                <a16:creationId xmlns:a16="http://schemas.microsoft.com/office/drawing/2014/main" id="{9FB72C6C-6BE7-4FAA-C64F-0248CF3AC0FF}"/>
              </a:ext>
            </a:extLst>
          </p:cNvPr>
          <p:cNvPicPr>
            <a:picLocks noChangeAspect="1"/>
          </p:cNvPicPr>
          <p:nvPr/>
        </p:nvPicPr>
        <p:blipFill>
          <a:blip r:embed="rId2">
            <a:extLst>
              <a:ext uri="{28A0092B-C50C-407E-A947-70E740481C1C}">
                <a14:useLocalDpi xmlns:a14="http://schemas.microsoft.com/office/drawing/2010/main" val="0"/>
              </a:ext>
            </a:extLst>
          </a:blip>
          <a:srcRect l="8092" r="18934" b="-1"/>
          <a:stretch/>
        </p:blipFill>
        <p:spPr>
          <a:xfrm>
            <a:off x="20" y="10"/>
            <a:ext cx="7497313" cy="6857990"/>
          </a:xfrm>
          <a:prstGeom prst="rect">
            <a:avLst/>
          </a:prstGeom>
        </p:spPr>
      </p:pic>
      <p:sp>
        <p:nvSpPr>
          <p:cNvPr id="34" name="Freeform: Shape 33">
            <a:extLst>
              <a:ext uri="{FF2B5EF4-FFF2-40B4-BE49-F238E27FC236}">
                <a16:creationId xmlns:a16="http://schemas.microsoft.com/office/drawing/2014/main" id="{B4D7A11D-7A08-4A91-B386-CCE5F20E3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265037"/>
            <a:ext cx="5912339" cy="2882670"/>
          </a:xfrm>
          <a:custGeom>
            <a:avLst/>
            <a:gdLst>
              <a:gd name="connsiteX0" fmla="*/ 0 w 5912339"/>
              <a:gd name="connsiteY0" fmla="*/ 0 h 2882670"/>
              <a:gd name="connsiteX1" fmla="*/ 5912339 w 5912339"/>
              <a:gd name="connsiteY1" fmla="*/ 0 h 2882670"/>
              <a:gd name="connsiteX2" fmla="*/ 5055350 w 5912339"/>
              <a:gd name="connsiteY2" fmla="*/ 2882670 h 2882670"/>
              <a:gd name="connsiteX3" fmla="*/ 0 w 5912339"/>
              <a:gd name="connsiteY3" fmla="*/ 2882670 h 2882670"/>
            </a:gdLst>
            <a:ahLst/>
            <a:cxnLst>
              <a:cxn ang="0">
                <a:pos x="connsiteX0" y="connsiteY0"/>
              </a:cxn>
              <a:cxn ang="0">
                <a:pos x="connsiteX1" y="connsiteY1"/>
              </a:cxn>
              <a:cxn ang="0">
                <a:pos x="connsiteX2" y="connsiteY2"/>
              </a:cxn>
              <a:cxn ang="0">
                <a:pos x="connsiteX3" y="connsiteY3"/>
              </a:cxn>
            </a:cxnLst>
            <a:rect l="l" t="t" r="r" b="b"/>
            <a:pathLst>
              <a:path w="5912339" h="2882670">
                <a:moveTo>
                  <a:pt x="0" y="0"/>
                </a:moveTo>
                <a:lnTo>
                  <a:pt x="5912339" y="0"/>
                </a:lnTo>
                <a:lnTo>
                  <a:pt x="5055350" y="2882670"/>
                </a:lnTo>
                <a:lnTo>
                  <a:pt x="0" y="288267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7" name="Title 6">
            <a:extLst>
              <a:ext uri="{FF2B5EF4-FFF2-40B4-BE49-F238E27FC236}">
                <a16:creationId xmlns:a16="http://schemas.microsoft.com/office/drawing/2014/main" id="{BA7085F9-8BEA-9220-377D-460AD4B7C633}"/>
              </a:ext>
            </a:extLst>
          </p:cNvPr>
          <p:cNvSpPr>
            <a:spLocks noGrp="1"/>
          </p:cNvSpPr>
          <p:nvPr>
            <p:ph type="title"/>
          </p:nvPr>
        </p:nvSpPr>
        <p:spPr>
          <a:xfrm>
            <a:off x="-3795" y="2768082"/>
            <a:ext cx="6069160" cy="1256522"/>
          </a:xfrm>
        </p:spPr>
        <p:txBody>
          <a:bodyPr vert="horz" lIns="91440" tIns="45720" rIns="91440" bIns="45720" rtlCol="0" anchor="b">
            <a:normAutofit fontScale="90000"/>
          </a:bodyPr>
          <a:lstStyle/>
          <a:p>
            <a:r>
              <a:rPr lang="en-US" sz="3200" dirty="0">
                <a:solidFill>
                  <a:schemeClr val="tx1"/>
                </a:solidFill>
              </a:rPr>
              <a:t>Choose wholegrain carbohydrates!  </a:t>
            </a:r>
            <a:br>
              <a:rPr lang="en-US" sz="3200" dirty="0">
                <a:solidFill>
                  <a:schemeClr val="tx1"/>
                </a:solidFill>
              </a:rPr>
            </a:br>
            <a:r>
              <a:rPr lang="en-US" sz="3200" dirty="0">
                <a:solidFill>
                  <a:schemeClr val="tx1"/>
                </a:solidFill>
              </a:rPr>
              <a:t>Good source of </a:t>
            </a:r>
            <a:r>
              <a:rPr lang="en-US" sz="3200" dirty="0" err="1">
                <a:solidFill>
                  <a:schemeClr val="tx1"/>
                </a:solidFill>
              </a:rPr>
              <a:t>fibre</a:t>
            </a:r>
            <a:r>
              <a:rPr lang="en-US" sz="3200" dirty="0">
                <a:solidFill>
                  <a:schemeClr val="tx1"/>
                </a:solidFill>
              </a:rPr>
              <a:t> to help reduce and prevent constipation </a:t>
            </a:r>
          </a:p>
        </p:txBody>
      </p:sp>
      <p:pic>
        <p:nvPicPr>
          <p:cNvPr id="11" name="Picture 10" descr="Homemade banana coconut porridge">
            <a:extLst>
              <a:ext uri="{FF2B5EF4-FFF2-40B4-BE49-F238E27FC236}">
                <a16:creationId xmlns:a16="http://schemas.microsoft.com/office/drawing/2014/main" id="{10500C18-85A2-0181-E9B7-1721FBCD9EC2}"/>
              </a:ext>
            </a:extLst>
          </p:cNvPr>
          <p:cNvPicPr>
            <a:picLocks noChangeAspect="1"/>
          </p:cNvPicPr>
          <p:nvPr/>
        </p:nvPicPr>
        <p:blipFill>
          <a:blip r:embed="rId3" cstate="print">
            <a:extLst>
              <a:ext uri="{28A0092B-C50C-407E-A947-70E740481C1C}">
                <a14:useLocalDpi xmlns:a14="http://schemas.microsoft.com/office/drawing/2010/main" val="0"/>
              </a:ext>
            </a:extLst>
          </a:blip>
          <a:srcRect t="15877" r="3" b="11177"/>
          <a:stretch/>
        </p:blipFill>
        <p:spPr>
          <a:xfrm>
            <a:off x="7497330" y="10"/>
            <a:ext cx="4694666" cy="2285990"/>
          </a:xfrm>
          <a:prstGeom prst="rect">
            <a:avLst/>
          </a:prstGeom>
        </p:spPr>
      </p:pic>
      <p:pic>
        <p:nvPicPr>
          <p:cNvPr id="15" name="Picture 14" descr="Open bags of varieties grain seeds">
            <a:extLst>
              <a:ext uri="{FF2B5EF4-FFF2-40B4-BE49-F238E27FC236}">
                <a16:creationId xmlns:a16="http://schemas.microsoft.com/office/drawing/2014/main" id="{D79C913F-DA35-97F0-682D-E94454A3B524}"/>
              </a:ext>
            </a:extLst>
          </p:cNvPr>
          <p:cNvPicPr>
            <a:picLocks noChangeAspect="1"/>
          </p:cNvPicPr>
          <p:nvPr/>
        </p:nvPicPr>
        <p:blipFill>
          <a:blip r:embed="rId4" cstate="print">
            <a:extLst>
              <a:ext uri="{28A0092B-C50C-407E-A947-70E740481C1C}">
                <a14:useLocalDpi xmlns:a14="http://schemas.microsoft.com/office/drawing/2010/main" val="0"/>
              </a:ext>
            </a:extLst>
          </a:blip>
          <a:srcRect t="11691" r="3" b="15362"/>
          <a:stretch/>
        </p:blipFill>
        <p:spPr>
          <a:xfrm>
            <a:off x="7501131" y="2286000"/>
            <a:ext cx="4694665" cy="2286000"/>
          </a:xfrm>
          <a:prstGeom prst="rect">
            <a:avLst/>
          </a:prstGeom>
        </p:spPr>
      </p:pic>
      <p:pic>
        <p:nvPicPr>
          <p:cNvPr id="13" name="Picture 12" descr="Two bakers in a bakery">
            <a:extLst>
              <a:ext uri="{FF2B5EF4-FFF2-40B4-BE49-F238E27FC236}">
                <a16:creationId xmlns:a16="http://schemas.microsoft.com/office/drawing/2014/main" id="{C9D3479B-14B1-0290-61C8-38EE195DEF9C}"/>
              </a:ext>
            </a:extLst>
          </p:cNvPr>
          <p:cNvPicPr>
            <a:picLocks noChangeAspect="1"/>
          </p:cNvPicPr>
          <p:nvPr/>
        </p:nvPicPr>
        <p:blipFill>
          <a:blip r:embed="rId5" cstate="print">
            <a:extLst>
              <a:ext uri="{28A0092B-C50C-407E-A947-70E740481C1C}">
                <a14:useLocalDpi xmlns:a14="http://schemas.microsoft.com/office/drawing/2010/main" val="0"/>
              </a:ext>
            </a:extLst>
          </a:blip>
          <a:srcRect t="9604" r="-2" b="17387"/>
          <a:stretch/>
        </p:blipFill>
        <p:spPr>
          <a:xfrm>
            <a:off x="7501128" y="4572000"/>
            <a:ext cx="4690872" cy="2286000"/>
          </a:xfrm>
          <a:prstGeom prst="rect">
            <a:avLst/>
          </a:prstGeom>
        </p:spPr>
      </p:pic>
    </p:spTree>
    <p:extLst>
      <p:ext uri="{BB962C8B-B14F-4D97-AF65-F5344CB8AC3E}">
        <p14:creationId xmlns:p14="http://schemas.microsoft.com/office/powerpoint/2010/main" val="1045904897"/>
      </p:ext>
    </p:extLst>
  </p:cSld>
  <p:clrMapOvr>
    <a:overrideClrMapping bg1="dk1" tx1="lt1" bg2="dk2" tx2="lt2" accent1="accent1" accent2="accent2" accent3="accent3" accent4="accent4" accent5="accent5" accent6="accent6" hlink="hlink" folHlink="folHlink"/>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E7FA9-2EEF-C9A3-738D-83369BE60E8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E962B6D-89C3-0B55-8F03-A7B44489F2D9}"/>
              </a:ext>
            </a:extLst>
          </p:cNvPr>
          <p:cNvSpPr>
            <a:spLocks noGrp="1"/>
          </p:cNvSpPr>
          <p:nvPr>
            <p:ph type="title"/>
          </p:nvPr>
        </p:nvSpPr>
        <p:spPr/>
        <p:txBody>
          <a:bodyPr/>
          <a:lstStyle/>
          <a:p>
            <a:endParaRPr lang="en-GB"/>
          </a:p>
        </p:txBody>
      </p:sp>
      <p:pic>
        <p:nvPicPr>
          <p:cNvPr id="6" name="Picture 5">
            <a:extLst>
              <a:ext uri="{FF2B5EF4-FFF2-40B4-BE49-F238E27FC236}">
                <a16:creationId xmlns:a16="http://schemas.microsoft.com/office/drawing/2014/main" id="{5F04D652-63E0-5338-0C9A-BAAF41FFC1E2}"/>
              </a:ext>
            </a:extLst>
          </p:cNvPr>
          <p:cNvPicPr>
            <a:picLocks noChangeAspect="1"/>
          </p:cNvPicPr>
          <p:nvPr/>
        </p:nvPicPr>
        <p:blipFill>
          <a:blip r:embed="rId2"/>
          <a:srcRect l="33197" t="18564" r="11229" b="11457"/>
          <a:stretch/>
        </p:blipFill>
        <p:spPr>
          <a:xfrm>
            <a:off x="0" y="0"/>
            <a:ext cx="12192000" cy="6858000"/>
          </a:xfrm>
          <a:prstGeom prst="rect">
            <a:avLst/>
          </a:prstGeom>
        </p:spPr>
      </p:pic>
      <p:sp>
        <p:nvSpPr>
          <p:cNvPr id="2" name="TextBox 1">
            <a:extLst>
              <a:ext uri="{FF2B5EF4-FFF2-40B4-BE49-F238E27FC236}">
                <a16:creationId xmlns:a16="http://schemas.microsoft.com/office/drawing/2014/main" id="{222966FA-4EE4-32B8-6978-45F4B02EACEA}"/>
              </a:ext>
            </a:extLst>
          </p:cNvPr>
          <p:cNvSpPr txBox="1"/>
          <p:nvPr/>
        </p:nvSpPr>
        <p:spPr>
          <a:xfrm>
            <a:off x="8507393" y="2988860"/>
            <a:ext cx="343768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B050"/>
                </a:solidFill>
                <a:effectLst/>
                <a:uLnTx/>
                <a:uFillTx/>
                <a:latin typeface="Trebuchet MS" panose="020B0603020202020204"/>
                <a:ea typeface="+mn-ea"/>
                <a:cs typeface="+mn-cs"/>
              </a:rPr>
              <a:t>Fruit and Vegetables – 5 A Day </a:t>
            </a:r>
          </a:p>
        </p:txBody>
      </p:sp>
      <p:sp>
        <p:nvSpPr>
          <p:cNvPr id="3" name="TextBox 2">
            <a:extLst>
              <a:ext uri="{FF2B5EF4-FFF2-40B4-BE49-F238E27FC236}">
                <a16:creationId xmlns:a16="http://schemas.microsoft.com/office/drawing/2014/main" id="{75ED7952-CC3D-469A-C01F-CBE5F12FC08A}"/>
              </a:ext>
            </a:extLst>
          </p:cNvPr>
          <p:cNvSpPr txBox="1"/>
          <p:nvPr/>
        </p:nvSpPr>
        <p:spPr>
          <a:xfrm>
            <a:off x="358816" y="1871168"/>
            <a:ext cx="287052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B050"/>
                </a:solidFill>
                <a:effectLst/>
                <a:uLnTx/>
                <a:uFillTx/>
                <a:latin typeface="Trebuchet MS" panose="020B0603020202020204"/>
                <a:ea typeface="+mn-ea"/>
                <a:cs typeface="+mn-cs"/>
              </a:rPr>
              <a:t>Provides vitamins and minerals, fibre and anti-oxidant rich foods </a:t>
            </a:r>
          </a:p>
        </p:txBody>
      </p:sp>
      <p:sp>
        <p:nvSpPr>
          <p:cNvPr id="5" name="TextBox 4">
            <a:extLst>
              <a:ext uri="{FF2B5EF4-FFF2-40B4-BE49-F238E27FC236}">
                <a16:creationId xmlns:a16="http://schemas.microsoft.com/office/drawing/2014/main" id="{60EA6199-8A20-133C-9524-D3B7CCE3DA08}"/>
              </a:ext>
            </a:extLst>
          </p:cNvPr>
          <p:cNvSpPr txBox="1"/>
          <p:nvPr/>
        </p:nvSpPr>
        <p:spPr>
          <a:xfrm>
            <a:off x="358816" y="3191969"/>
            <a:ext cx="2754774" cy="298543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B050"/>
                </a:solidFill>
                <a:effectLst/>
                <a:uLnTx/>
                <a:uFillTx/>
                <a:latin typeface="Trebuchet MS" panose="020B0603020202020204"/>
                <a:ea typeface="+mn-ea"/>
                <a:cs typeface="+mn-cs"/>
              </a:rPr>
              <a:t>Vitamin A:</a:t>
            </a:r>
            <a:r>
              <a:rPr kumimoji="0" lang="en-GB" sz="1400" b="0" i="0" u="none" strike="noStrike" kern="1200" cap="none" spc="0" normalizeH="0" baseline="0" noProof="0" dirty="0">
                <a:ln>
                  <a:noFill/>
                </a:ln>
                <a:solidFill>
                  <a:srgbClr val="00B050"/>
                </a:solidFill>
                <a:effectLst/>
                <a:uLnTx/>
                <a:uFillTx/>
                <a:latin typeface="Trebuchet MS" panose="020B0603020202020204"/>
                <a:ea typeface="+mn-ea"/>
                <a:cs typeface="+mn-cs"/>
              </a:rPr>
              <a:t>dark green veg, yellow-orange veg, tomatoes, watermelon, apricots, peaches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B050"/>
              </a:solidFill>
              <a:effectLst/>
              <a:uLnTx/>
              <a:uFillTx/>
              <a:latin typeface="Trebuchet MS" panose="020B0603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B050"/>
                </a:solidFill>
                <a:effectLst/>
                <a:uLnTx/>
                <a:uFillTx/>
                <a:latin typeface="Trebuchet MS" panose="020B0603020202020204"/>
                <a:ea typeface="+mn-ea"/>
                <a:cs typeface="+mn-cs"/>
              </a:rPr>
              <a:t>Vitamin C:</a:t>
            </a:r>
            <a:r>
              <a:rPr kumimoji="0" lang="en-GB" sz="1400" b="0" i="0" u="none" strike="noStrike" kern="0" cap="none" spc="0" normalizeH="0" baseline="0" noProof="0" dirty="0">
                <a:ln>
                  <a:noFill/>
                </a:ln>
                <a:solidFill>
                  <a:srgbClr val="00B050"/>
                </a:solidFill>
                <a:effectLst/>
                <a:uLnTx/>
                <a:uFillTx/>
                <a:latin typeface="Trebuchet MS" panose="020B0603020202020204"/>
                <a:ea typeface="+mn-ea"/>
                <a:cs typeface="+mn-cs"/>
              </a:rPr>
              <a:t>broccoli, green leafy veg, peppers, citrus fruits, berries, cantaloupe, strawberries</a:t>
            </a:r>
            <a:endParaRPr kumimoji="0" lang="en-GB" sz="1800" b="0" i="0" u="none" strike="noStrike" kern="0" cap="none" spc="0" normalizeH="0" baseline="0" noProof="0" dirty="0">
              <a:ln>
                <a:noFill/>
              </a:ln>
              <a:solidFill>
                <a:srgbClr val="00B050"/>
              </a:solidFill>
              <a:effectLst/>
              <a:uLnTx/>
              <a:uFillTx/>
              <a:latin typeface="Trebuchet MS" panose="020B0603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B050"/>
              </a:solidFill>
              <a:effectLst/>
              <a:uLnTx/>
              <a:uFillTx/>
              <a:latin typeface="Trebuchet MS" panose="020B0603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B050"/>
                </a:solidFill>
                <a:effectLst/>
                <a:uLnTx/>
                <a:uFillTx/>
                <a:latin typeface="Trebuchet MS" panose="020B0603020202020204"/>
                <a:ea typeface="+mn-ea"/>
                <a:cs typeface="+mn-cs"/>
              </a:rPr>
              <a:t>Vitamin E: </a:t>
            </a:r>
            <a:r>
              <a:rPr kumimoji="0" lang="en-GB" sz="1400" b="0" i="0" u="none" strike="noStrike" kern="1200" cap="none" spc="0" normalizeH="0" baseline="0" noProof="0" dirty="0">
                <a:ln>
                  <a:noFill/>
                </a:ln>
                <a:solidFill>
                  <a:srgbClr val="00B050"/>
                </a:solidFill>
                <a:effectLst/>
                <a:uLnTx/>
                <a:uFillTx/>
                <a:latin typeface="Trebuchet MS" panose="020B0603020202020204"/>
                <a:ea typeface="+mn-ea"/>
                <a:cs typeface="+mn-cs"/>
              </a:rPr>
              <a:t>Avocado and Vegetables, mangoes, spinach, red bell peppers, vegetables oils)</a:t>
            </a:r>
          </a:p>
        </p:txBody>
      </p:sp>
    </p:spTree>
    <p:extLst>
      <p:ext uri="{BB962C8B-B14F-4D97-AF65-F5344CB8AC3E}">
        <p14:creationId xmlns:p14="http://schemas.microsoft.com/office/powerpoint/2010/main" val="24108077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1EA3DE74-31A6-48AD-8C0A-E33A679BAF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62" name="Straight Connector 61">
              <a:extLst>
                <a:ext uri="{FF2B5EF4-FFF2-40B4-BE49-F238E27FC236}">
                  <a16:creationId xmlns:a16="http://schemas.microsoft.com/office/drawing/2014/main" id="{AFFDDEBC-790E-43B4-8282-92702E0A891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53F624CC-585A-4177-8E95-77462EA619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4" name="Rectangle 23">
              <a:extLst>
                <a:ext uri="{FF2B5EF4-FFF2-40B4-BE49-F238E27FC236}">
                  <a16:creationId xmlns:a16="http://schemas.microsoft.com/office/drawing/2014/main" id="{B18999F3-4745-477E-B6DA-E5B0BCD53F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65" name="Rectangle 25">
              <a:extLst>
                <a:ext uri="{FF2B5EF4-FFF2-40B4-BE49-F238E27FC236}">
                  <a16:creationId xmlns:a16="http://schemas.microsoft.com/office/drawing/2014/main" id="{B780C728-EC47-4108-8DC4-B5ACDAD0B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66" name="Isosceles Triangle 65">
              <a:extLst>
                <a:ext uri="{FF2B5EF4-FFF2-40B4-BE49-F238E27FC236}">
                  <a16:creationId xmlns:a16="http://schemas.microsoft.com/office/drawing/2014/main" id="{E5535F23-07A0-49FD-BF88-208C0FBEE0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67" name="Rectangle 27">
              <a:extLst>
                <a:ext uri="{FF2B5EF4-FFF2-40B4-BE49-F238E27FC236}">
                  <a16:creationId xmlns:a16="http://schemas.microsoft.com/office/drawing/2014/main" id="{944D95CD-2ADB-4E41-AFD2-5ED06FD6D5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68" name="Rectangle 28">
              <a:extLst>
                <a:ext uri="{FF2B5EF4-FFF2-40B4-BE49-F238E27FC236}">
                  <a16:creationId xmlns:a16="http://schemas.microsoft.com/office/drawing/2014/main" id="{36509339-BF07-4ED1-B1DA-74D2D956F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69" name="Rectangle 29">
              <a:extLst>
                <a:ext uri="{FF2B5EF4-FFF2-40B4-BE49-F238E27FC236}">
                  <a16:creationId xmlns:a16="http://schemas.microsoft.com/office/drawing/2014/main" id="{6317DACF-CCA7-442B-B867-2CF567E4BF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70" name="Isosceles Triangle 69">
              <a:extLst>
                <a:ext uri="{FF2B5EF4-FFF2-40B4-BE49-F238E27FC236}">
                  <a16:creationId xmlns:a16="http://schemas.microsoft.com/office/drawing/2014/main" id="{7E917ACA-0CB0-4A07-9594-33E63B91B7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71" name="Isosceles Triangle 70">
              <a:extLst>
                <a:ext uri="{FF2B5EF4-FFF2-40B4-BE49-F238E27FC236}">
                  <a16:creationId xmlns:a16="http://schemas.microsoft.com/office/drawing/2014/main" id="{21DF86A2-1E2E-48FD-8EF7-F9D6744FA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sp useBgFill="1">
        <p:nvSpPr>
          <p:cNvPr id="73" name="Rectangle 72">
            <a:extLst>
              <a:ext uri="{FF2B5EF4-FFF2-40B4-BE49-F238E27FC236}">
                <a16:creationId xmlns:a16="http://schemas.microsoft.com/office/drawing/2014/main" id="{D82A9BC7-EEAF-49AD-B91B-FB498202B8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8" name="Picture 7" descr="Rainbow of fresh vegetables and fruits">
            <a:extLst>
              <a:ext uri="{FF2B5EF4-FFF2-40B4-BE49-F238E27FC236}">
                <a16:creationId xmlns:a16="http://schemas.microsoft.com/office/drawing/2014/main" id="{21347E98-ECBC-E10F-095B-641E874AF1B4}"/>
              </a:ext>
            </a:extLst>
          </p:cNvPr>
          <p:cNvPicPr>
            <a:picLocks noChangeAspect="1"/>
          </p:cNvPicPr>
          <p:nvPr/>
        </p:nvPicPr>
        <p:blipFill>
          <a:blip r:embed="rId2" cstate="print">
            <a:extLst>
              <a:ext uri="{28A0092B-C50C-407E-A947-70E740481C1C}">
                <a14:useLocalDpi xmlns:a14="http://schemas.microsoft.com/office/drawing/2010/main" val="0"/>
              </a:ext>
            </a:extLst>
          </a:blip>
          <a:srcRect l="19848" r="33766" b="-2"/>
          <a:stretch/>
        </p:blipFill>
        <p:spPr>
          <a:xfrm>
            <a:off x="7426304" y="-3"/>
            <a:ext cx="4765696" cy="6858000"/>
          </a:xfrm>
          <a:custGeom>
            <a:avLst/>
            <a:gdLst/>
            <a:ahLst/>
            <a:cxnLst/>
            <a:rect l="l" t="t" r="r" b="b"/>
            <a:pathLst>
              <a:path w="4765696" h="6858000">
                <a:moveTo>
                  <a:pt x="2068579" y="0"/>
                </a:moveTo>
                <a:lnTo>
                  <a:pt x="4765696" y="0"/>
                </a:lnTo>
                <a:lnTo>
                  <a:pt x="4765696" y="6858000"/>
                </a:lnTo>
                <a:lnTo>
                  <a:pt x="0" y="6858000"/>
                </a:lnTo>
                <a:close/>
              </a:path>
            </a:pathLst>
          </a:custGeom>
        </p:spPr>
      </p:pic>
      <p:pic>
        <p:nvPicPr>
          <p:cNvPr id="12" name="Picture 11" descr="Close-up of rows of produce in boxes: Roma tomatoes, string beans, jalapeños, plums">
            <a:extLst>
              <a:ext uri="{FF2B5EF4-FFF2-40B4-BE49-F238E27FC236}">
                <a16:creationId xmlns:a16="http://schemas.microsoft.com/office/drawing/2014/main" id="{D6564F74-13E3-97A3-F7DD-B4A45F8FBE2E}"/>
              </a:ext>
            </a:extLst>
          </p:cNvPr>
          <p:cNvPicPr>
            <a:picLocks noChangeAspect="1"/>
          </p:cNvPicPr>
          <p:nvPr/>
        </p:nvPicPr>
        <p:blipFill>
          <a:blip r:embed="rId3" cstate="print">
            <a:extLst>
              <a:ext uri="{28A0092B-C50C-407E-A947-70E740481C1C}">
                <a14:useLocalDpi xmlns:a14="http://schemas.microsoft.com/office/drawing/2010/main" val="0"/>
              </a:ext>
            </a:extLst>
          </a:blip>
          <a:srcRect r="2" b="3308"/>
          <a:stretch/>
        </p:blipFill>
        <p:spPr>
          <a:xfrm>
            <a:off x="2573336" y="3530380"/>
            <a:ext cx="5808283" cy="3327623"/>
          </a:xfrm>
          <a:custGeom>
            <a:avLst/>
            <a:gdLst/>
            <a:ahLst/>
            <a:cxnLst/>
            <a:rect l="l" t="t" r="r" b="b"/>
            <a:pathLst>
              <a:path w="5808283" h="3327623">
                <a:moveTo>
                  <a:pt x="1003711" y="0"/>
                </a:moveTo>
                <a:lnTo>
                  <a:pt x="5808283" y="0"/>
                </a:lnTo>
                <a:lnTo>
                  <a:pt x="4804572" y="3327623"/>
                </a:lnTo>
                <a:lnTo>
                  <a:pt x="0" y="3327623"/>
                </a:lnTo>
                <a:close/>
              </a:path>
            </a:pathLst>
          </a:custGeom>
        </p:spPr>
      </p:pic>
      <p:pic>
        <p:nvPicPr>
          <p:cNvPr id="5" name="Picture 4" descr="Pumpkins, squash, gourds">
            <a:extLst>
              <a:ext uri="{FF2B5EF4-FFF2-40B4-BE49-F238E27FC236}">
                <a16:creationId xmlns:a16="http://schemas.microsoft.com/office/drawing/2014/main" id="{C072BF5B-F794-1AB5-3E59-BFED1F90A89E}"/>
              </a:ext>
            </a:extLst>
          </p:cNvPr>
          <p:cNvPicPr>
            <a:picLocks noChangeAspect="1"/>
          </p:cNvPicPr>
          <p:nvPr/>
        </p:nvPicPr>
        <p:blipFill>
          <a:blip r:embed="rId4" cstate="print">
            <a:extLst>
              <a:ext uri="{28A0092B-C50C-407E-A947-70E740481C1C}">
                <a14:useLocalDpi xmlns:a14="http://schemas.microsoft.com/office/drawing/2010/main" val="0"/>
              </a:ext>
            </a:extLst>
          </a:blip>
          <a:srcRect l="19974" r="29713"/>
          <a:stretch/>
        </p:blipFill>
        <p:spPr>
          <a:xfrm>
            <a:off x="20" y="-3"/>
            <a:ext cx="4600666" cy="6858000"/>
          </a:xfrm>
          <a:custGeom>
            <a:avLst/>
            <a:gdLst/>
            <a:ahLst/>
            <a:cxnLst/>
            <a:rect l="l" t="t" r="r" b="b"/>
            <a:pathLst>
              <a:path w="4600686" h="6858000">
                <a:moveTo>
                  <a:pt x="0" y="0"/>
                </a:moveTo>
                <a:lnTo>
                  <a:pt x="4600686" y="0"/>
                </a:lnTo>
                <a:lnTo>
                  <a:pt x="2532107" y="6858000"/>
                </a:lnTo>
                <a:lnTo>
                  <a:pt x="0" y="6858000"/>
                </a:lnTo>
                <a:close/>
              </a:path>
            </a:pathLst>
          </a:custGeom>
        </p:spPr>
      </p:pic>
      <p:pic>
        <p:nvPicPr>
          <p:cNvPr id="10" name="Picture 9" descr="Rainbow assorted fruits and vegetables">
            <a:extLst>
              <a:ext uri="{FF2B5EF4-FFF2-40B4-BE49-F238E27FC236}">
                <a16:creationId xmlns:a16="http://schemas.microsoft.com/office/drawing/2014/main" id="{33A8D997-235C-CC99-14A7-36431D1AD5D3}"/>
              </a:ext>
            </a:extLst>
          </p:cNvPr>
          <p:cNvPicPr>
            <a:picLocks noChangeAspect="1"/>
          </p:cNvPicPr>
          <p:nvPr/>
        </p:nvPicPr>
        <p:blipFill>
          <a:blip r:embed="rId5" cstate="print">
            <a:extLst>
              <a:ext uri="{28A0092B-C50C-407E-A947-70E740481C1C}">
                <a14:useLocalDpi xmlns:a14="http://schemas.microsoft.com/office/drawing/2010/main" val="0"/>
              </a:ext>
            </a:extLst>
          </a:blip>
          <a:srcRect l="36257" r="6897" b="1"/>
          <a:stretch/>
        </p:blipFill>
        <p:spPr>
          <a:xfrm>
            <a:off x="3593835" y="3"/>
            <a:ext cx="5852652" cy="3474719"/>
          </a:xfrm>
          <a:custGeom>
            <a:avLst/>
            <a:gdLst/>
            <a:ahLst/>
            <a:cxnLst/>
            <a:rect l="l" t="t" r="r" b="b"/>
            <a:pathLst>
              <a:path w="5852652" h="3474719">
                <a:moveTo>
                  <a:pt x="1048080" y="0"/>
                </a:moveTo>
                <a:lnTo>
                  <a:pt x="5852652" y="0"/>
                </a:lnTo>
                <a:lnTo>
                  <a:pt x="4804572" y="3474719"/>
                </a:lnTo>
                <a:lnTo>
                  <a:pt x="0" y="3474719"/>
                </a:lnTo>
                <a:close/>
              </a:path>
            </a:pathLst>
          </a:custGeom>
        </p:spPr>
      </p:pic>
      <p:sp>
        <p:nvSpPr>
          <p:cNvPr id="75" name="Freeform: Shape 74">
            <a:extLst>
              <a:ext uri="{FF2B5EF4-FFF2-40B4-BE49-F238E27FC236}">
                <a16:creationId xmlns:a16="http://schemas.microsoft.com/office/drawing/2014/main" id="{B4D7A11D-7A08-4A91-B386-CCE5F20E3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089042"/>
            <a:ext cx="5912339" cy="2882670"/>
          </a:xfrm>
          <a:custGeom>
            <a:avLst/>
            <a:gdLst>
              <a:gd name="connsiteX0" fmla="*/ 0 w 5912339"/>
              <a:gd name="connsiteY0" fmla="*/ 0 h 2882670"/>
              <a:gd name="connsiteX1" fmla="*/ 5912339 w 5912339"/>
              <a:gd name="connsiteY1" fmla="*/ 0 h 2882670"/>
              <a:gd name="connsiteX2" fmla="*/ 5055350 w 5912339"/>
              <a:gd name="connsiteY2" fmla="*/ 2882670 h 2882670"/>
              <a:gd name="connsiteX3" fmla="*/ 0 w 5912339"/>
              <a:gd name="connsiteY3" fmla="*/ 2882670 h 2882670"/>
            </a:gdLst>
            <a:ahLst/>
            <a:cxnLst>
              <a:cxn ang="0">
                <a:pos x="connsiteX0" y="connsiteY0"/>
              </a:cxn>
              <a:cxn ang="0">
                <a:pos x="connsiteX1" y="connsiteY1"/>
              </a:cxn>
              <a:cxn ang="0">
                <a:pos x="connsiteX2" y="connsiteY2"/>
              </a:cxn>
              <a:cxn ang="0">
                <a:pos x="connsiteX3" y="connsiteY3"/>
              </a:cxn>
            </a:cxnLst>
            <a:rect l="l" t="t" r="r" b="b"/>
            <a:pathLst>
              <a:path w="5912339" h="2882670">
                <a:moveTo>
                  <a:pt x="0" y="0"/>
                </a:moveTo>
                <a:lnTo>
                  <a:pt x="5912339" y="0"/>
                </a:lnTo>
                <a:lnTo>
                  <a:pt x="5055350" y="2882670"/>
                </a:lnTo>
                <a:lnTo>
                  <a:pt x="0" y="2882670"/>
                </a:lnTo>
                <a:close/>
              </a:path>
            </a:pathLst>
          </a:cu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6" name="TextBox 5">
            <a:extLst>
              <a:ext uri="{FF2B5EF4-FFF2-40B4-BE49-F238E27FC236}">
                <a16:creationId xmlns:a16="http://schemas.microsoft.com/office/drawing/2014/main" id="{B8DB71DE-777E-E986-F97C-96E14F43E022}"/>
              </a:ext>
            </a:extLst>
          </p:cNvPr>
          <p:cNvSpPr txBox="1"/>
          <p:nvPr/>
        </p:nvSpPr>
        <p:spPr>
          <a:xfrm>
            <a:off x="534955" y="2592087"/>
            <a:ext cx="4590661" cy="1256522"/>
          </a:xfrm>
          <a:prstGeom prst="rect">
            <a:avLst/>
          </a:prstGeom>
        </p:spPr>
        <p:txBody>
          <a:bodyPr vert="horz" lIns="91440" tIns="45720" rIns="91440" bIns="45720" rtlCol="0" anchor="b">
            <a:normAutofit fontScale="92500" lnSpcReduction="10000"/>
          </a:bodyPr>
          <a:lstStyle/>
          <a:p>
            <a:pPr marL="0" marR="0" lvl="0" indent="0" algn="l" defTabSz="457200" rtl="0" eaLnBrk="1" fontAlgn="auto" latinLnBrk="0" hangingPunct="1">
              <a:lnSpc>
                <a:spcPct val="100000"/>
              </a:lnSpc>
              <a:spcBef>
                <a:spcPct val="0"/>
              </a:spcBef>
              <a:spcAft>
                <a:spcPts val="600"/>
              </a:spcAft>
              <a:buClrTx/>
              <a:buSzTx/>
              <a:buFontTx/>
              <a:buNone/>
              <a:tabLst/>
              <a:defRPr/>
            </a:pPr>
            <a:r>
              <a:rPr kumimoji="0" lang="en-US" sz="3000" b="0" i="0" u="none" strike="noStrike" kern="1200" cap="none" spc="0" normalizeH="0" baseline="0" noProof="0" dirty="0">
                <a:ln>
                  <a:noFill/>
                </a:ln>
                <a:solidFill>
                  <a:prstClr val="white"/>
                </a:solidFill>
                <a:effectLst/>
                <a:uLnTx/>
                <a:uFillTx/>
                <a:latin typeface="Trebuchet MS" panose="020B0603020202020204"/>
                <a:ea typeface="+mn-ea"/>
                <a:cs typeface="+mn-cs"/>
              </a:rPr>
              <a:t>Choose a variety of fruit and veg – Remember your 5 A day!  </a:t>
            </a:r>
          </a:p>
        </p:txBody>
      </p:sp>
    </p:spTree>
    <p:extLst>
      <p:ext uri="{BB962C8B-B14F-4D97-AF65-F5344CB8AC3E}">
        <p14:creationId xmlns:p14="http://schemas.microsoft.com/office/powerpoint/2010/main" val="234396904"/>
      </p:ext>
    </p:extLst>
  </p:cSld>
  <p:clrMapOvr>
    <a:overrideClrMapping bg1="dk1" tx1="lt1" bg2="dk2" tx2="lt2" accent1="accent1" accent2="accent2" accent3="accent3" accent4="accent4" accent5="accent5" accent6="accent6" hlink="hlink" folHlink="folHlink"/>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429ABB4-930C-9B32-23D4-097226D28C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B5C122-ABE0-F278-6554-5F715E94F9E0}"/>
              </a:ext>
            </a:extLst>
          </p:cNvPr>
          <p:cNvSpPr>
            <a:spLocks noGrp="1"/>
          </p:cNvSpPr>
          <p:nvPr>
            <p:ph type="title"/>
          </p:nvPr>
        </p:nvSpPr>
        <p:spPr>
          <a:xfrm>
            <a:off x="2849562" y="609600"/>
            <a:ext cx="6424440" cy="1320800"/>
          </a:xfrm>
        </p:spPr>
        <p:txBody>
          <a:bodyPr>
            <a:normAutofit/>
          </a:bodyPr>
          <a:lstStyle/>
          <a:p>
            <a:r>
              <a:rPr lang="en-GB" dirty="0"/>
              <a:t>Folic Acid – Food Sources </a:t>
            </a:r>
          </a:p>
        </p:txBody>
      </p:sp>
      <p:pic>
        <p:nvPicPr>
          <p:cNvPr id="5" name="Picture 4" descr="Assorted vegetables and fruits">
            <a:extLst>
              <a:ext uri="{FF2B5EF4-FFF2-40B4-BE49-F238E27FC236}">
                <a16:creationId xmlns:a16="http://schemas.microsoft.com/office/drawing/2014/main" id="{663F33C9-34A4-84D8-E65F-069B593734A6}"/>
              </a:ext>
            </a:extLst>
          </p:cNvPr>
          <p:cNvPicPr>
            <a:picLocks noChangeAspect="1"/>
          </p:cNvPicPr>
          <p:nvPr/>
        </p:nvPicPr>
        <p:blipFill>
          <a:blip r:embed="rId2"/>
          <a:srcRect l="46228" t="1091" r="27488" b="-2"/>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26" name="Isosceles Triangle 25">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aphicFrame>
        <p:nvGraphicFramePr>
          <p:cNvPr id="16" name="Content Placeholder 2">
            <a:extLst>
              <a:ext uri="{FF2B5EF4-FFF2-40B4-BE49-F238E27FC236}">
                <a16:creationId xmlns:a16="http://schemas.microsoft.com/office/drawing/2014/main" id="{F43D7DF7-8B34-E3AA-9732-D0DDBED1D03F}"/>
              </a:ext>
            </a:extLst>
          </p:cNvPr>
          <p:cNvGraphicFramePr>
            <a:graphicFrameLocks noGrp="1"/>
          </p:cNvGraphicFramePr>
          <p:nvPr>
            <p:ph idx="1"/>
          </p:nvPr>
        </p:nvGraphicFramePr>
        <p:xfrm>
          <a:off x="2849562" y="2160589"/>
          <a:ext cx="6424440" cy="3880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03616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5"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6" name="Isosceles Triangle 15">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7"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8"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9"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0" name="Isosceles Triangle 19">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1" name="Isosceles Triangle 20">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sp>
        <p:nvSpPr>
          <p:cNvPr id="23" name="Rectangle 22">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25" name="Group 24">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6" name="Straight Connector 25">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8"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9" name="Isosceles Triangle 28">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0"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1"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2"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3" name="Isosceles Triangle 32">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4" name="Isosceles Triangle 33">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sp>
        <p:nvSpPr>
          <p:cNvPr id="36" name="Rectangle 35">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5" name="Content Placeholder 4">
            <a:extLst>
              <a:ext uri="{FF2B5EF4-FFF2-40B4-BE49-F238E27FC236}">
                <a16:creationId xmlns:a16="http://schemas.microsoft.com/office/drawing/2014/main" id="{393EBB2F-1CC3-6915-91D7-F90A414610DB}"/>
              </a:ext>
            </a:extLst>
          </p:cNvPr>
          <p:cNvPicPr>
            <a:picLocks noGrp="1" noChangeAspect="1"/>
          </p:cNvPicPr>
          <p:nvPr>
            <p:ph idx="4294967295"/>
          </p:nvPr>
        </p:nvPicPr>
        <p:blipFill>
          <a:blip r:embed="rId2"/>
          <a:srcRect l="33508" t="18486" r="11557" b="11997"/>
          <a:stretch/>
        </p:blipFill>
        <p:spPr>
          <a:xfrm>
            <a:off x="448734" y="480060"/>
            <a:ext cx="11266254" cy="5897880"/>
          </a:xfrm>
          <a:prstGeom prst="rect">
            <a:avLst/>
          </a:prstGeom>
        </p:spPr>
      </p:pic>
      <p:sp>
        <p:nvSpPr>
          <p:cNvPr id="7" name="TextBox 6">
            <a:extLst>
              <a:ext uri="{FF2B5EF4-FFF2-40B4-BE49-F238E27FC236}">
                <a16:creationId xmlns:a16="http://schemas.microsoft.com/office/drawing/2014/main" id="{1E439AA3-666C-AB44-D18C-6C4722C2F0C4}"/>
              </a:ext>
            </a:extLst>
          </p:cNvPr>
          <p:cNvSpPr txBox="1"/>
          <p:nvPr/>
        </p:nvSpPr>
        <p:spPr>
          <a:xfrm>
            <a:off x="955343" y="2947916"/>
            <a:ext cx="357571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B1366C">
                    <a:lumMod val="60000"/>
                    <a:lumOff val="40000"/>
                  </a:srgbClr>
                </a:solidFill>
                <a:effectLst/>
                <a:uLnTx/>
                <a:uFillTx/>
                <a:latin typeface="Trebuchet MS" panose="020B0603020202020204"/>
                <a:ea typeface="+mn-ea"/>
                <a:cs typeface="+mn-cs"/>
              </a:rPr>
              <a:t>Protein and Plant Alternatives</a:t>
            </a:r>
          </a:p>
        </p:txBody>
      </p:sp>
      <p:sp>
        <p:nvSpPr>
          <p:cNvPr id="2" name="TextBox 1">
            <a:extLst>
              <a:ext uri="{FF2B5EF4-FFF2-40B4-BE49-F238E27FC236}">
                <a16:creationId xmlns:a16="http://schemas.microsoft.com/office/drawing/2014/main" id="{DED29A45-A084-F767-C252-A62681A00B0C}"/>
              </a:ext>
            </a:extLst>
          </p:cNvPr>
          <p:cNvSpPr txBox="1"/>
          <p:nvPr/>
        </p:nvSpPr>
        <p:spPr>
          <a:xfrm>
            <a:off x="8218025" y="2338086"/>
            <a:ext cx="301863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B1366C">
                    <a:lumMod val="60000"/>
                    <a:lumOff val="40000"/>
                  </a:srgbClr>
                </a:solidFill>
                <a:effectLst/>
                <a:uLnTx/>
                <a:uFillTx/>
                <a:latin typeface="Trebuchet MS" panose="020B0603020202020204"/>
                <a:ea typeface="+mn-ea"/>
                <a:cs typeface="+mn-cs"/>
              </a:rPr>
              <a:t>Important for growth and development, good health and vitality: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B1366C">
                    <a:lumMod val="60000"/>
                    <a:lumOff val="40000"/>
                  </a:srgbClr>
                </a:solidFill>
                <a:effectLst/>
                <a:uLnTx/>
                <a:uFillTx/>
                <a:latin typeface="Trebuchet MS" panose="020B0603020202020204"/>
                <a:ea typeface="+mn-ea"/>
                <a:cs typeface="+mn-cs"/>
              </a:rPr>
              <a:t>Part of all tissues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B1366C">
                    <a:lumMod val="60000"/>
                    <a:lumOff val="40000"/>
                  </a:srgbClr>
                </a:solidFill>
                <a:effectLst/>
                <a:uLnTx/>
                <a:uFillTx/>
                <a:latin typeface="Trebuchet MS" panose="020B0603020202020204"/>
                <a:ea typeface="+mn-ea"/>
                <a:cs typeface="+mn-cs"/>
              </a:rPr>
              <a:t>‘Protein sparing’ </a:t>
            </a:r>
          </a:p>
        </p:txBody>
      </p:sp>
    </p:spTree>
    <p:extLst>
      <p:ext uri="{BB962C8B-B14F-4D97-AF65-F5344CB8AC3E}">
        <p14:creationId xmlns:p14="http://schemas.microsoft.com/office/powerpoint/2010/main" val="11803628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1EA3DE74-31A6-48AD-8C0A-E33A679BAF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4" name="Straight Connector 33">
              <a:extLst>
                <a:ext uri="{FF2B5EF4-FFF2-40B4-BE49-F238E27FC236}">
                  <a16:creationId xmlns:a16="http://schemas.microsoft.com/office/drawing/2014/main" id="{AFFDDEBC-790E-43B4-8282-92702E0A891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53F624CC-585A-4177-8E95-77462EA619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6" name="Rectangle 23">
              <a:extLst>
                <a:ext uri="{FF2B5EF4-FFF2-40B4-BE49-F238E27FC236}">
                  <a16:creationId xmlns:a16="http://schemas.microsoft.com/office/drawing/2014/main" id="{B18999F3-4745-477E-B6DA-E5B0BCD53F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7" name="Rectangle 25">
              <a:extLst>
                <a:ext uri="{FF2B5EF4-FFF2-40B4-BE49-F238E27FC236}">
                  <a16:creationId xmlns:a16="http://schemas.microsoft.com/office/drawing/2014/main" id="{B780C728-EC47-4108-8DC4-B5ACDAD0B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8" name="Isosceles Triangle 37">
              <a:extLst>
                <a:ext uri="{FF2B5EF4-FFF2-40B4-BE49-F238E27FC236}">
                  <a16:creationId xmlns:a16="http://schemas.microsoft.com/office/drawing/2014/main" id="{E5535F23-07A0-49FD-BF88-208C0FBEE0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9" name="Rectangle 27">
              <a:extLst>
                <a:ext uri="{FF2B5EF4-FFF2-40B4-BE49-F238E27FC236}">
                  <a16:creationId xmlns:a16="http://schemas.microsoft.com/office/drawing/2014/main" id="{944D95CD-2ADB-4E41-AFD2-5ED06FD6D5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0" name="Rectangle 28">
              <a:extLst>
                <a:ext uri="{FF2B5EF4-FFF2-40B4-BE49-F238E27FC236}">
                  <a16:creationId xmlns:a16="http://schemas.microsoft.com/office/drawing/2014/main" id="{36509339-BF07-4ED1-B1DA-74D2D956F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1" name="Rectangle 29">
              <a:extLst>
                <a:ext uri="{FF2B5EF4-FFF2-40B4-BE49-F238E27FC236}">
                  <a16:creationId xmlns:a16="http://schemas.microsoft.com/office/drawing/2014/main" id="{6317DACF-CCA7-442B-B867-2CF567E4BF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2" name="Isosceles Triangle 41">
              <a:extLst>
                <a:ext uri="{FF2B5EF4-FFF2-40B4-BE49-F238E27FC236}">
                  <a16:creationId xmlns:a16="http://schemas.microsoft.com/office/drawing/2014/main" id="{7E917ACA-0CB0-4A07-9594-33E63B91B7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3" name="Isosceles Triangle 42">
              <a:extLst>
                <a:ext uri="{FF2B5EF4-FFF2-40B4-BE49-F238E27FC236}">
                  <a16:creationId xmlns:a16="http://schemas.microsoft.com/office/drawing/2014/main" id="{21DF86A2-1E2E-48FD-8EF7-F9D6744FA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sp useBgFill="1">
        <p:nvSpPr>
          <p:cNvPr id="45" name="Rectangle 44">
            <a:extLst>
              <a:ext uri="{FF2B5EF4-FFF2-40B4-BE49-F238E27FC236}">
                <a16:creationId xmlns:a16="http://schemas.microsoft.com/office/drawing/2014/main" id="{D82A9BC7-EEAF-49AD-B91B-FB498202B8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15" name="Picture 14" descr="Person wearing oven gloves holding baking tray with cooked whole vegetables and meat over metal rack in open oven">
            <a:extLst>
              <a:ext uri="{FF2B5EF4-FFF2-40B4-BE49-F238E27FC236}">
                <a16:creationId xmlns:a16="http://schemas.microsoft.com/office/drawing/2014/main" id="{33317E7A-4101-DEB8-3D02-A28259D9CEC6}"/>
              </a:ext>
            </a:extLst>
          </p:cNvPr>
          <p:cNvPicPr>
            <a:picLocks noChangeAspect="1"/>
          </p:cNvPicPr>
          <p:nvPr/>
        </p:nvPicPr>
        <p:blipFill>
          <a:blip r:embed="rId2" cstate="print">
            <a:extLst>
              <a:ext uri="{28A0092B-C50C-407E-A947-70E740481C1C}">
                <a14:useLocalDpi xmlns:a14="http://schemas.microsoft.com/office/drawing/2010/main" val="0"/>
              </a:ext>
            </a:extLst>
          </a:blip>
          <a:srcRect l="21335" r="5691" b="-1"/>
          <a:stretch/>
        </p:blipFill>
        <p:spPr>
          <a:xfrm>
            <a:off x="20" y="10"/>
            <a:ext cx="7497313" cy="6857990"/>
          </a:xfrm>
          <a:prstGeom prst="rect">
            <a:avLst/>
          </a:prstGeom>
        </p:spPr>
      </p:pic>
      <p:sp>
        <p:nvSpPr>
          <p:cNvPr id="47" name="Freeform: Shape 46">
            <a:extLst>
              <a:ext uri="{FF2B5EF4-FFF2-40B4-BE49-F238E27FC236}">
                <a16:creationId xmlns:a16="http://schemas.microsoft.com/office/drawing/2014/main" id="{B4D7A11D-7A08-4A91-B386-CCE5F20E3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265037"/>
            <a:ext cx="5912339" cy="2882670"/>
          </a:xfrm>
          <a:custGeom>
            <a:avLst/>
            <a:gdLst>
              <a:gd name="connsiteX0" fmla="*/ 0 w 5912339"/>
              <a:gd name="connsiteY0" fmla="*/ 0 h 2882670"/>
              <a:gd name="connsiteX1" fmla="*/ 5912339 w 5912339"/>
              <a:gd name="connsiteY1" fmla="*/ 0 h 2882670"/>
              <a:gd name="connsiteX2" fmla="*/ 5055350 w 5912339"/>
              <a:gd name="connsiteY2" fmla="*/ 2882670 h 2882670"/>
              <a:gd name="connsiteX3" fmla="*/ 0 w 5912339"/>
              <a:gd name="connsiteY3" fmla="*/ 2882670 h 2882670"/>
            </a:gdLst>
            <a:ahLst/>
            <a:cxnLst>
              <a:cxn ang="0">
                <a:pos x="connsiteX0" y="connsiteY0"/>
              </a:cxn>
              <a:cxn ang="0">
                <a:pos x="connsiteX1" y="connsiteY1"/>
              </a:cxn>
              <a:cxn ang="0">
                <a:pos x="connsiteX2" y="connsiteY2"/>
              </a:cxn>
              <a:cxn ang="0">
                <a:pos x="connsiteX3" y="connsiteY3"/>
              </a:cxn>
            </a:cxnLst>
            <a:rect l="l" t="t" r="r" b="b"/>
            <a:pathLst>
              <a:path w="5912339" h="2882670">
                <a:moveTo>
                  <a:pt x="0" y="0"/>
                </a:moveTo>
                <a:lnTo>
                  <a:pt x="5912339" y="0"/>
                </a:lnTo>
                <a:lnTo>
                  <a:pt x="5055350" y="2882670"/>
                </a:lnTo>
                <a:lnTo>
                  <a:pt x="0" y="288267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7" name="Title 6">
            <a:extLst>
              <a:ext uri="{FF2B5EF4-FFF2-40B4-BE49-F238E27FC236}">
                <a16:creationId xmlns:a16="http://schemas.microsoft.com/office/drawing/2014/main" id="{847E0D9E-C91B-CF3B-445B-811FA1B4CE6D}"/>
              </a:ext>
            </a:extLst>
          </p:cNvPr>
          <p:cNvSpPr>
            <a:spLocks noGrp="1"/>
          </p:cNvSpPr>
          <p:nvPr>
            <p:ph type="title"/>
          </p:nvPr>
        </p:nvSpPr>
        <p:spPr>
          <a:xfrm>
            <a:off x="534955" y="2768082"/>
            <a:ext cx="4590661" cy="1256522"/>
          </a:xfrm>
        </p:spPr>
        <p:txBody>
          <a:bodyPr vert="horz" lIns="91440" tIns="45720" rIns="91440" bIns="45720" rtlCol="0" anchor="b">
            <a:normAutofit/>
          </a:bodyPr>
          <a:lstStyle/>
          <a:p>
            <a:r>
              <a:rPr lang="en-US" sz="3200" dirty="0">
                <a:solidFill>
                  <a:schemeClr val="tx1"/>
                </a:solidFill>
              </a:rPr>
              <a:t>Protein sources - </a:t>
            </a:r>
          </a:p>
        </p:txBody>
      </p:sp>
      <p:pic>
        <p:nvPicPr>
          <p:cNvPr id="9" name="Picture 8" descr="Raw whole fish, with slit gullet, laying on ice">
            <a:extLst>
              <a:ext uri="{FF2B5EF4-FFF2-40B4-BE49-F238E27FC236}">
                <a16:creationId xmlns:a16="http://schemas.microsoft.com/office/drawing/2014/main" id="{E1B64FF2-8F39-7939-608F-B4B14FB502C8}"/>
              </a:ext>
            </a:extLst>
          </p:cNvPr>
          <p:cNvPicPr>
            <a:picLocks noChangeAspect="1"/>
          </p:cNvPicPr>
          <p:nvPr/>
        </p:nvPicPr>
        <p:blipFill>
          <a:blip r:embed="rId3" cstate="print">
            <a:extLst>
              <a:ext uri="{28A0092B-C50C-407E-A947-70E740481C1C}">
                <a14:useLocalDpi xmlns:a14="http://schemas.microsoft.com/office/drawing/2010/main" val="0"/>
              </a:ext>
            </a:extLst>
          </a:blip>
          <a:srcRect r="3" b="27053"/>
          <a:stretch/>
        </p:blipFill>
        <p:spPr>
          <a:xfrm>
            <a:off x="7497330" y="10"/>
            <a:ext cx="4694666" cy="2285990"/>
          </a:xfrm>
          <a:prstGeom prst="rect">
            <a:avLst/>
          </a:prstGeom>
        </p:spPr>
      </p:pic>
      <p:pic>
        <p:nvPicPr>
          <p:cNvPr id="11" name="Picture 10" descr="Brown farm eggs on table">
            <a:extLst>
              <a:ext uri="{FF2B5EF4-FFF2-40B4-BE49-F238E27FC236}">
                <a16:creationId xmlns:a16="http://schemas.microsoft.com/office/drawing/2014/main" id="{F25523D1-CB40-3891-043E-FB9E5B50F139}"/>
              </a:ext>
            </a:extLst>
          </p:cNvPr>
          <p:cNvPicPr>
            <a:picLocks noChangeAspect="1"/>
          </p:cNvPicPr>
          <p:nvPr/>
        </p:nvPicPr>
        <p:blipFill>
          <a:blip r:embed="rId4" cstate="print">
            <a:extLst>
              <a:ext uri="{28A0092B-C50C-407E-A947-70E740481C1C}">
                <a14:useLocalDpi xmlns:a14="http://schemas.microsoft.com/office/drawing/2010/main" val="0"/>
              </a:ext>
            </a:extLst>
          </a:blip>
          <a:srcRect t="25706" r="3" b="1347"/>
          <a:stretch/>
        </p:blipFill>
        <p:spPr>
          <a:xfrm>
            <a:off x="7501131" y="2286000"/>
            <a:ext cx="4694665" cy="2286000"/>
          </a:xfrm>
          <a:prstGeom prst="rect">
            <a:avLst/>
          </a:prstGeom>
        </p:spPr>
      </p:pic>
      <p:pic>
        <p:nvPicPr>
          <p:cNvPr id="13" name="Picture 12" descr="Assorted piles of beans and legumes">
            <a:extLst>
              <a:ext uri="{FF2B5EF4-FFF2-40B4-BE49-F238E27FC236}">
                <a16:creationId xmlns:a16="http://schemas.microsoft.com/office/drawing/2014/main" id="{07C44542-A213-5898-8D46-3CB8CD517F4E}"/>
              </a:ext>
            </a:extLst>
          </p:cNvPr>
          <p:cNvPicPr>
            <a:picLocks noChangeAspect="1"/>
          </p:cNvPicPr>
          <p:nvPr/>
        </p:nvPicPr>
        <p:blipFill>
          <a:blip r:embed="rId5" cstate="print">
            <a:extLst>
              <a:ext uri="{28A0092B-C50C-407E-A947-70E740481C1C}">
                <a14:useLocalDpi xmlns:a14="http://schemas.microsoft.com/office/drawing/2010/main" val="0"/>
              </a:ext>
            </a:extLst>
          </a:blip>
          <a:srcRect t="14459" r="-2" b="12532"/>
          <a:stretch/>
        </p:blipFill>
        <p:spPr>
          <a:xfrm>
            <a:off x="7501128" y="4572000"/>
            <a:ext cx="4690872" cy="2286000"/>
          </a:xfrm>
          <a:prstGeom prst="rect">
            <a:avLst/>
          </a:prstGeom>
        </p:spPr>
      </p:pic>
    </p:spTree>
    <p:extLst>
      <p:ext uri="{BB962C8B-B14F-4D97-AF65-F5344CB8AC3E}">
        <p14:creationId xmlns:p14="http://schemas.microsoft.com/office/powerpoint/2010/main" val="4070873824"/>
      </p:ext>
    </p:extLst>
  </p:cSld>
  <p:clrMapOvr>
    <a:overrideClrMapping bg1="dk1" tx1="lt1" bg2="dk2" tx2="lt2" accent1="accent1" accent2="accent2" accent3="accent3" accent4="accent4" accent5="accent5" accent6="accent6" hlink="hlink" folHlink="folHlink"/>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3"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4" name="Isosceles Triangle 13">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5"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6"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7"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8" name="Isosceles Triangle 17">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9" name="Isosceles Triangle 18">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pic>
        <p:nvPicPr>
          <p:cNvPr id="4" name="Picture 3" descr="Ramen soup with boiled eggs">
            <a:extLst>
              <a:ext uri="{FF2B5EF4-FFF2-40B4-BE49-F238E27FC236}">
                <a16:creationId xmlns:a16="http://schemas.microsoft.com/office/drawing/2014/main" id="{E23E4648-8469-E33E-2E13-887CEBAEEEAD}"/>
              </a:ext>
            </a:extLst>
          </p:cNvPr>
          <p:cNvPicPr>
            <a:picLocks noChangeAspect="1"/>
          </p:cNvPicPr>
          <p:nvPr/>
        </p:nvPicPr>
        <p:blipFill>
          <a:blip r:embed="rId2">
            <a:extLst>
              <a:ext uri="{28A0092B-C50C-407E-A947-70E740481C1C}">
                <a14:useLocalDpi xmlns:a14="http://schemas.microsoft.com/office/drawing/2010/main" val="0"/>
              </a:ext>
            </a:extLst>
          </a:blip>
          <a:srcRect l="9091" t="43864" b="22002"/>
          <a:stretch/>
        </p:blipFill>
        <p:spPr>
          <a:xfrm>
            <a:off x="1" y="10"/>
            <a:ext cx="12191999" cy="6857990"/>
          </a:xfrm>
          <a:prstGeom prst="rect">
            <a:avLst/>
          </a:prstGeom>
        </p:spPr>
      </p:pic>
      <p:sp>
        <p:nvSpPr>
          <p:cNvPr id="21" name="Isosceles Triangle 20">
            <a:extLst>
              <a:ext uri="{FF2B5EF4-FFF2-40B4-BE49-F238E27FC236}">
                <a16:creationId xmlns:a16="http://schemas.microsoft.com/office/drawing/2014/main" id="{3559A5F2-8BE0-4998-A1E4-1B145465A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3" name="Parallelogram 22">
            <a:extLst>
              <a:ext uri="{FF2B5EF4-FFF2-40B4-BE49-F238E27FC236}">
                <a16:creationId xmlns:a16="http://schemas.microsoft.com/office/drawing/2014/main" id="{3A6596D4-D53C-424F-9F16-CC8686C079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84541" y="0"/>
            <a:ext cx="7315200" cy="6858000"/>
          </a:xfrm>
          <a:prstGeom prst="parallelogram">
            <a:avLst>
              <a:gd name="adj" fmla="val 14937"/>
            </a:avLst>
          </a:prstGeom>
          <a:solidFill>
            <a:schemeClr val="tx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cxnSp>
        <p:nvCxnSpPr>
          <p:cNvPr id="25" name="Straight Connector 24">
            <a:extLst>
              <a:ext uri="{FF2B5EF4-FFF2-40B4-BE49-F238E27FC236}">
                <a16:creationId xmlns:a16="http://schemas.microsoft.com/office/drawing/2014/main" id="{81BB890B-70D4-42FE-A599-6AEF1A42D9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3842D646-B58C-43C8-8152-01BC782B72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id="{9772CABD-4211-42AA-B349-D4002E52F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1" name="Rectangle 25">
            <a:extLst>
              <a:ext uri="{FF2B5EF4-FFF2-40B4-BE49-F238E27FC236}">
                <a16:creationId xmlns:a16="http://schemas.microsoft.com/office/drawing/2014/main" id="{BBD91630-4DBA-4294-8016-FEB5C3B0C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3" name="Isosceles Triangle 32">
            <a:extLst>
              <a:ext uri="{FF2B5EF4-FFF2-40B4-BE49-F238E27FC236}">
                <a16:creationId xmlns:a16="http://schemas.microsoft.com/office/drawing/2014/main" id="{E67D1587-504D-41BC-9D48-B61257BFB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3E4E3F59-223F-D8A7-4D7C-511595241454}"/>
              </a:ext>
            </a:extLst>
          </p:cNvPr>
          <p:cNvSpPr>
            <a:spLocks noGrp="1"/>
          </p:cNvSpPr>
          <p:nvPr>
            <p:ph type="title"/>
          </p:nvPr>
        </p:nvSpPr>
        <p:spPr>
          <a:xfrm>
            <a:off x="4704200" y="2088107"/>
            <a:ext cx="4569803" cy="2738726"/>
          </a:xfrm>
        </p:spPr>
        <p:txBody>
          <a:bodyPr vert="horz" lIns="91440" tIns="45720" rIns="91440" bIns="45720" rtlCol="0" anchor="b">
            <a:normAutofit fontScale="90000"/>
          </a:bodyPr>
          <a:lstStyle/>
          <a:p>
            <a:r>
              <a:rPr lang="en-US" sz="4400" dirty="0">
                <a:solidFill>
                  <a:schemeClr val="bg2"/>
                </a:solidFill>
              </a:rPr>
              <a:t>Soya protein</a:t>
            </a:r>
            <a:br>
              <a:rPr lang="en-US" sz="4400" dirty="0">
                <a:solidFill>
                  <a:schemeClr val="bg2"/>
                </a:solidFill>
              </a:rPr>
            </a:br>
            <a:r>
              <a:rPr lang="en-US" sz="4400" dirty="0">
                <a:solidFill>
                  <a:schemeClr val="bg2"/>
                </a:solidFill>
              </a:rPr>
              <a:t>Tofu</a:t>
            </a:r>
            <a:br>
              <a:rPr lang="en-US" sz="4400" dirty="0">
                <a:solidFill>
                  <a:schemeClr val="bg2"/>
                </a:solidFill>
              </a:rPr>
            </a:br>
            <a:r>
              <a:rPr lang="en-US" sz="4400" dirty="0">
                <a:solidFill>
                  <a:schemeClr val="bg2"/>
                </a:solidFill>
              </a:rPr>
              <a:t>Tempeh</a:t>
            </a:r>
            <a:br>
              <a:rPr lang="en-US" sz="4400" dirty="0">
                <a:solidFill>
                  <a:schemeClr val="bg2"/>
                </a:solidFill>
              </a:rPr>
            </a:br>
            <a:r>
              <a:rPr lang="en-US" sz="4400" dirty="0">
                <a:solidFill>
                  <a:schemeClr val="bg2"/>
                </a:solidFill>
              </a:rPr>
              <a:t>nuts and seeds</a:t>
            </a:r>
          </a:p>
        </p:txBody>
      </p:sp>
      <p:sp>
        <p:nvSpPr>
          <p:cNvPr id="35" name="Rectangle 27">
            <a:extLst>
              <a:ext uri="{FF2B5EF4-FFF2-40B4-BE49-F238E27FC236}">
                <a16:creationId xmlns:a16="http://schemas.microsoft.com/office/drawing/2014/main" id="{8765DD1A-F044-4DE7-8A9B-7C30DC85A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7" name="Rectangle 28">
            <a:extLst>
              <a:ext uri="{FF2B5EF4-FFF2-40B4-BE49-F238E27FC236}">
                <a16:creationId xmlns:a16="http://schemas.microsoft.com/office/drawing/2014/main" id="{2FE2170D-72D6-48A8-8E9A-BFF3BF03D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9" name="Rectangle 29">
            <a:extLst>
              <a:ext uri="{FF2B5EF4-FFF2-40B4-BE49-F238E27FC236}">
                <a16:creationId xmlns:a16="http://schemas.microsoft.com/office/drawing/2014/main" id="{01D19436-094D-463D-AFEA-870FDBD03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1" name="Isosceles Triangle 40">
            <a:extLst>
              <a:ext uri="{FF2B5EF4-FFF2-40B4-BE49-F238E27FC236}">
                <a16:creationId xmlns:a16="http://schemas.microsoft.com/office/drawing/2014/main" id="{9A2DE6E0-967C-4C58-8558-EC08F1138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1867691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676127-105B-B9DF-9A78-70BA3D65F1C5}"/>
              </a:ext>
            </a:extLst>
          </p:cNvPr>
          <p:cNvSpPr>
            <a:spLocks noGrp="1"/>
          </p:cNvSpPr>
          <p:nvPr>
            <p:ph type="title"/>
          </p:nvPr>
        </p:nvSpPr>
        <p:spPr/>
        <p:txBody>
          <a:bodyPr/>
          <a:lstStyle/>
          <a:p>
            <a:endParaRPr lang="en-GB"/>
          </a:p>
        </p:txBody>
      </p:sp>
      <p:pic>
        <p:nvPicPr>
          <p:cNvPr id="6" name="Picture 5">
            <a:extLst>
              <a:ext uri="{FF2B5EF4-FFF2-40B4-BE49-F238E27FC236}">
                <a16:creationId xmlns:a16="http://schemas.microsoft.com/office/drawing/2014/main" id="{E5E5463C-F9A3-8481-6964-EC38C613BC12}"/>
              </a:ext>
            </a:extLst>
          </p:cNvPr>
          <p:cNvPicPr>
            <a:picLocks noChangeAspect="1"/>
          </p:cNvPicPr>
          <p:nvPr/>
        </p:nvPicPr>
        <p:blipFill>
          <a:blip r:embed="rId2"/>
          <a:srcRect l="33197" t="18564" r="11598" b="11894"/>
          <a:stretch/>
        </p:blipFill>
        <p:spPr>
          <a:xfrm>
            <a:off x="0" y="0"/>
            <a:ext cx="12192000" cy="6858000"/>
          </a:xfrm>
          <a:prstGeom prst="rect">
            <a:avLst/>
          </a:prstGeom>
        </p:spPr>
      </p:pic>
      <p:sp>
        <p:nvSpPr>
          <p:cNvPr id="7" name="TextBox 6">
            <a:extLst>
              <a:ext uri="{FF2B5EF4-FFF2-40B4-BE49-F238E27FC236}">
                <a16:creationId xmlns:a16="http://schemas.microsoft.com/office/drawing/2014/main" id="{5465DA6B-FA87-D4D8-FCA5-4090A0D8B84A}"/>
              </a:ext>
            </a:extLst>
          </p:cNvPr>
          <p:cNvSpPr txBox="1"/>
          <p:nvPr/>
        </p:nvSpPr>
        <p:spPr>
          <a:xfrm>
            <a:off x="1468194" y="3429000"/>
            <a:ext cx="350747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B0F0"/>
                </a:solidFill>
                <a:effectLst/>
                <a:uLnTx/>
                <a:uFillTx/>
                <a:latin typeface="Trebuchet MS" panose="020B0603020202020204"/>
                <a:ea typeface="+mn-ea"/>
                <a:cs typeface="+mn-cs"/>
              </a:rPr>
              <a:t>Dairy and Alternatives </a:t>
            </a:r>
          </a:p>
        </p:txBody>
      </p:sp>
      <p:sp>
        <p:nvSpPr>
          <p:cNvPr id="2" name="TextBox 1">
            <a:extLst>
              <a:ext uri="{FF2B5EF4-FFF2-40B4-BE49-F238E27FC236}">
                <a16:creationId xmlns:a16="http://schemas.microsoft.com/office/drawing/2014/main" id="{FF036FD4-8F11-0D2C-8F4A-58CCB11A11A4}"/>
              </a:ext>
            </a:extLst>
          </p:cNvPr>
          <p:cNvSpPr txBox="1"/>
          <p:nvPr/>
        </p:nvSpPr>
        <p:spPr>
          <a:xfrm>
            <a:off x="8333772" y="2257063"/>
            <a:ext cx="299784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B0F0"/>
                </a:solidFill>
                <a:effectLst/>
                <a:uLnTx/>
                <a:uFillTx/>
                <a:latin typeface="Trebuchet MS" panose="020B0603020202020204"/>
                <a:ea typeface="+mn-ea"/>
                <a:cs typeface="+mn-cs"/>
              </a:rPr>
              <a:t>Provides calcium and a good source of protein</a:t>
            </a:r>
          </a:p>
        </p:txBody>
      </p:sp>
    </p:spTree>
    <p:extLst>
      <p:ext uri="{BB962C8B-B14F-4D97-AF65-F5344CB8AC3E}">
        <p14:creationId xmlns:p14="http://schemas.microsoft.com/office/powerpoint/2010/main" val="4248841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E087E8D-5447-E418-1BE5-E92CF153F14A}"/>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178F48C-2DF8-6035-9468-495FE178F3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EEB3AFE0-9511-F419-A6EC-80B15B5978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C8C37769-8665-234F-1476-7AEC7E8CC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0475B804-41A2-1EA5-BA39-64719E22C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3" name="Rectangle 22">
            <a:extLst>
              <a:ext uri="{FF2B5EF4-FFF2-40B4-BE49-F238E27FC236}">
                <a16:creationId xmlns:a16="http://schemas.microsoft.com/office/drawing/2014/main" id="{E731F7AD-082F-2821-1412-BAECD0BFD6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4" name="Content Placeholder 3">
            <a:extLst>
              <a:ext uri="{FF2B5EF4-FFF2-40B4-BE49-F238E27FC236}">
                <a16:creationId xmlns:a16="http://schemas.microsoft.com/office/drawing/2014/main" id="{DDBAD111-1253-AD35-8836-7497B5893E18}"/>
              </a:ext>
            </a:extLst>
          </p:cNvPr>
          <p:cNvPicPr>
            <a:picLocks noChangeAspect="1"/>
          </p:cNvPicPr>
          <p:nvPr/>
        </p:nvPicPr>
        <p:blipFill>
          <a:blip r:embed="rId3"/>
          <a:stretch>
            <a:fillRect/>
          </a:stretch>
        </p:blipFill>
        <p:spPr>
          <a:xfrm>
            <a:off x="8253979" y="244885"/>
            <a:ext cx="3812898" cy="1086676"/>
          </a:xfrm>
          <a:prstGeom prst="rect">
            <a:avLst/>
          </a:prstGeom>
        </p:spPr>
      </p:pic>
      <p:sp>
        <p:nvSpPr>
          <p:cNvPr id="5" name="TextBox 4">
            <a:extLst>
              <a:ext uri="{FF2B5EF4-FFF2-40B4-BE49-F238E27FC236}">
                <a16:creationId xmlns:a16="http://schemas.microsoft.com/office/drawing/2014/main" id="{88168075-DFEF-A841-248C-4E61CFA978CB}"/>
              </a:ext>
            </a:extLst>
          </p:cNvPr>
          <p:cNvSpPr txBox="1"/>
          <p:nvPr/>
        </p:nvSpPr>
        <p:spPr>
          <a:xfrm>
            <a:off x="242371" y="1498294"/>
            <a:ext cx="11446525" cy="59400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Aptos" panose="02110004020202020204"/>
                <a:ea typeface="+mn-ea"/>
                <a:cs typeface="+mn-cs"/>
              </a:rPr>
              <a:t>Develop effective methods and forums to gather the views and experiences of SCD patients and carers across the NE&amp;Y HCC region, ensuring these insights inform the NE&amp;Y HCC work plan.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Aptos" panose="02110004020202020204"/>
                <a:ea typeface="+mn-ea"/>
                <a:cs typeface="+mn-cs"/>
              </a:rPr>
              <a:t>Review SCD-related guidance regularly and evaluate its impact on patient and carer outcomes.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Aptos" panose="02110004020202020204"/>
                <a:ea typeface="+mn-ea"/>
                <a:cs typeface="+mn-cs"/>
              </a:rPr>
              <a:t>Identify and share best practices to promote high-quality care throughout the network.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Aptos" panose="02110004020202020204"/>
                <a:ea typeface="+mn-ea"/>
                <a:cs typeface="+mn-cs"/>
              </a:rPr>
              <a:t>Escalate immediate concerns or risks to the NE&amp;Y HCC Network Manager for prompt resolution.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Aptos" panose="02110004020202020204"/>
                <a:ea typeface="+mn-ea"/>
                <a:cs typeface="+mn-cs"/>
              </a:rPr>
              <a:t>Provide ongoing feedback to the NE&amp;Y HCC Business Meetings, highlighting key areas that require further attention and action. Etc..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rPr>
              <a:t> </a:t>
            </a:r>
            <a:endPar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Aptos Display"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5200" b="0" i="0" u="none" strike="noStrike" kern="1200" cap="none" spc="0" normalizeH="0" baseline="0" noProof="0" dirty="0">
              <a:ln>
                <a:noFill/>
              </a:ln>
              <a:solidFill>
                <a:prstClr val="black"/>
              </a:solidFill>
              <a:effectLst/>
              <a:uLnTx/>
              <a:uFillTx/>
              <a:latin typeface="Aptos Display" panose="02110004020202020204"/>
              <a:ea typeface="+mn-ea"/>
              <a:cs typeface="+mn-cs"/>
            </a:endParaRPr>
          </a:p>
        </p:txBody>
      </p:sp>
      <p:sp>
        <p:nvSpPr>
          <p:cNvPr id="2" name="TextBox 1">
            <a:extLst>
              <a:ext uri="{FF2B5EF4-FFF2-40B4-BE49-F238E27FC236}">
                <a16:creationId xmlns:a16="http://schemas.microsoft.com/office/drawing/2014/main" id="{8499005C-5432-6F45-07E9-9477DAE6DA93}"/>
              </a:ext>
            </a:extLst>
          </p:cNvPr>
          <p:cNvSpPr txBox="1"/>
          <p:nvPr/>
        </p:nvSpPr>
        <p:spPr>
          <a:xfrm>
            <a:off x="980502" y="588168"/>
            <a:ext cx="779363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ptos" panose="02110004020202020204"/>
                <a:ea typeface="+mn-ea"/>
                <a:cs typeface="+mn-cs"/>
              </a:rPr>
              <a:t>Main Duties</a:t>
            </a:r>
          </a:p>
        </p:txBody>
      </p:sp>
    </p:spTree>
    <p:extLst>
      <p:ext uri="{BB962C8B-B14F-4D97-AF65-F5344CB8AC3E}">
        <p14:creationId xmlns:p14="http://schemas.microsoft.com/office/powerpoint/2010/main" val="19291044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4098A4C6-4FFB-4EF4-8317-8110224DBB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4" name="Straight Connector 13">
              <a:extLst>
                <a:ext uri="{FF2B5EF4-FFF2-40B4-BE49-F238E27FC236}">
                  <a16:creationId xmlns:a16="http://schemas.microsoft.com/office/drawing/2014/main" id="{4A415072-93F3-4FDA-96B8-7DFD2874C5D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D8C2D828-7FBF-4467-B527-793E0E978C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9D10F1D-AB99-42AD-8720-CDF349959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7" name="Rectangle 25">
              <a:extLst>
                <a:ext uri="{FF2B5EF4-FFF2-40B4-BE49-F238E27FC236}">
                  <a16:creationId xmlns:a16="http://schemas.microsoft.com/office/drawing/2014/main" id="{5BF01F05-8464-452A-A278-4A40757B65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8" name="Isosceles Triangle 17">
              <a:extLst>
                <a:ext uri="{FF2B5EF4-FFF2-40B4-BE49-F238E27FC236}">
                  <a16:creationId xmlns:a16="http://schemas.microsoft.com/office/drawing/2014/main" id="{FBCC0363-6CA5-4B64-A66F-4787325575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9" name="Rectangle 27">
              <a:extLst>
                <a:ext uri="{FF2B5EF4-FFF2-40B4-BE49-F238E27FC236}">
                  <a16:creationId xmlns:a16="http://schemas.microsoft.com/office/drawing/2014/main" id="{CBACBAB2-7577-4339-B610-7245E449D3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0" name="Rectangle 28">
              <a:extLst>
                <a:ext uri="{FF2B5EF4-FFF2-40B4-BE49-F238E27FC236}">
                  <a16:creationId xmlns:a16="http://schemas.microsoft.com/office/drawing/2014/main" id="{DFCB19D4-D4D4-4AFD-9ECC-A6D0E4AE21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1" name="Rectangle 29">
              <a:extLst>
                <a:ext uri="{FF2B5EF4-FFF2-40B4-BE49-F238E27FC236}">
                  <a16:creationId xmlns:a16="http://schemas.microsoft.com/office/drawing/2014/main" id="{3B32E423-85B7-4B28-B5C3-AB63224A46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2" name="Isosceles Triangle 21">
              <a:extLst>
                <a:ext uri="{FF2B5EF4-FFF2-40B4-BE49-F238E27FC236}">
                  <a16:creationId xmlns:a16="http://schemas.microsoft.com/office/drawing/2014/main" id="{3DC38A14-94ED-496F-851A-CA6A98898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3" name="Isosceles Triangle 22">
              <a:extLst>
                <a:ext uri="{FF2B5EF4-FFF2-40B4-BE49-F238E27FC236}">
                  <a16:creationId xmlns:a16="http://schemas.microsoft.com/office/drawing/2014/main" id="{14E862E4-F307-4A50-A3A9-0A79FD36D0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sp useBgFill="1">
        <p:nvSpPr>
          <p:cNvPr id="25" name="Rectangle 24">
            <a:extLst>
              <a:ext uri="{FF2B5EF4-FFF2-40B4-BE49-F238E27FC236}">
                <a16:creationId xmlns:a16="http://schemas.microsoft.com/office/drawing/2014/main" id="{D82A9BC7-EEAF-49AD-B91B-FB498202B8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6" name="Picture 5" descr="Jars of yogurt with fresh fruit">
            <a:extLst>
              <a:ext uri="{FF2B5EF4-FFF2-40B4-BE49-F238E27FC236}">
                <a16:creationId xmlns:a16="http://schemas.microsoft.com/office/drawing/2014/main" id="{3FA4004E-8955-CE59-C707-B72253B67AF5}"/>
              </a:ext>
            </a:extLst>
          </p:cNvPr>
          <p:cNvPicPr>
            <a:picLocks noChangeAspect="1"/>
          </p:cNvPicPr>
          <p:nvPr/>
        </p:nvPicPr>
        <p:blipFill>
          <a:blip r:embed="rId2">
            <a:extLst>
              <a:ext uri="{28A0092B-C50C-407E-A947-70E740481C1C}">
                <a14:useLocalDpi xmlns:a14="http://schemas.microsoft.com/office/drawing/2010/main" val="0"/>
              </a:ext>
            </a:extLst>
          </a:blip>
          <a:srcRect l="17483" r="9543" b="-1"/>
          <a:stretch/>
        </p:blipFill>
        <p:spPr>
          <a:xfrm>
            <a:off x="20" y="10"/>
            <a:ext cx="7497313" cy="6857990"/>
          </a:xfrm>
          <a:prstGeom prst="rect">
            <a:avLst/>
          </a:prstGeom>
        </p:spPr>
      </p:pic>
      <p:sp>
        <p:nvSpPr>
          <p:cNvPr id="27" name="Freeform: Shape 26">
            <a:extLst>
              <a:ext uri="{FF2B5EF4-FFF2-40B4-BE49-F238E27FC236}">
                <a16:creationId xmlns:a16="http://schemas.microsoft.com/office/drawing/2014/main" id="{B4D7A11D-7A08-4A91-B386-CCE5F20E3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265037"/>
            <a:ext cx="5912339" cy="2882670"/>
          </a:xfrm>
          <a:custGeom>
            <a:avLst/>
            <a:gdLst>
              <a:gd name="connsiteX0" fmla="*/ 0 w 5912339"/>
              <a:gd name="connsiteY0" fmla="*/ 0 h 2882670"/>
              <a:gd name="connsiteX1" fmla="*/ 5912339 w 5912339"/>
              <a:gd name="connsiteY1" fmla="*/ 0 h 2882670"/>
              <a:gd name="connsiteX2" fmla="*/ 5055350 w 5912339"/>
              <a:gd name="connsiteY2" fmla="*/ 2882670 h 2882670"/>
              <a:gd name="connsiteX3" fmla="*/ 0 w 5912339"/>
              <a:gd name="connsiteY3" fmla="*/ 2882670 h 2882670"/>
            </a:gdLst>
            <a:ahLst/>
            <a:cxnLst>
              <a:cxn ang="0">
                <a:pos x="connsiteX0" y="connsiteY0"/>
              </a:cxn>
              <a:cxn ang="0">
                <a:pos x="connsiteX1" y="connsiteY1"/>
              </a:cxn>
              <a:cxn ang="0">
                <a:pos x="connsiteX2" y="connsiteY2"/>
              </a:cxn>
              <a:cxn ang="0">
                <a:pos x="connsiteX3" y="connsiteY3"/>
              </a:cxn>
            </a:cxnLst>
            <a:rect l="l" t="t" r="r" b="b"/>
            <a:pathLst>
              <a:path w="5912339" h="2882670">
                <a:moveTo>
                  <a:pt x="0" y="0"/>
                </a:moveTo>
                <a:lnTo>
                  <a:pt x="5912339" y="0"/>
                </a:lnTo>
                <a:lnTo>
                  <a:pt x="5055350" y="2882670"/>
                </a:lnTo>
                <a:lnTo>
                  <a:pt x="0" y="288267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6D885C68-7F16-1F6F-E9C6-0C63DC755957}"/>
              </a:ext>
            </a:extLst>
          </p:cNvPr>
          <p:cNvSpPr>
            <a:spLocks noGrp="1"/>
          </p:cNvSpPr>
          <p:nvPr>
            <p:ph type="title"/>
          </p:nvPr>
        </p:nvSpPr>
        <p:spPr>
          <a:xfrm>
            <a:off x="534955" y="2768082"/>
            <a:ext cx="4590661" cy="1256522"/>
          </a:xfrm>
        </p:spPr>
        <p:txBody>
          <a:bodyPr vert="horz" lIns="91440" tIns="45720" rIns="91440" bIns="45720" rtlCol="0" anchor="b">
            <a:normAutofit/>
          </a:bodyPr>
          <a:lstStyle/>
          <a:p>
            <a:r>
              <a:rPr lang="en-US" sz="3200" dirty="0">
                <a:solidFill>
                  <a:schemeClr val="tx1"/>
                </a:solidFill>
              </a:rPr>
              <a:t>Provide calcium and protein </a:t>
            </a:r>
          </a:p>
        </p:txBody>
      </p:sp>
      <p:pic>
        <p:nvPicPr>
          <p:cNvPr id="8" name="Picture 7" descr="Close up of grilled cheese sandwich">
            <a:extLst>
              <a:ext uri="{FF2B5EF4-FFF2-40B4-BE49-F238E27FC236}">
                <a16:creationId xmlns:a16="http://schemas.microsoft.com/office/drawing/2014/main" id="{4030ACD0-22C5-A910-F44C-7E5DA3E27118}"/>
              </a:ext>
            </a:extLst>
          </p:cNvPr>
          <p:cNvPicPr>
            <a:picLocks noChangeAspect="1"/>
          </p:cNvPicPr>
          <p:nvPr/>
        </p:nvPicPr>
        <p:blipFill>
          <a:blip r:embed="rId3" cstate="print">
            <a:extLst>
              <a:ext uri="{28A0092B-C50C-407E-A947-70E740481C1C}">
                <a14:useLocalDpi xmlns:a14="http://schemas.microsoft.com/office/drawing/2010/main" val="0"/>
              </a:ext>
            </a:extLst>
          </a:blip>
          <a:srcRect r="8614" b="3"/>
          <a:stretch/>
        </p:blipFill>
        <p:spPr>
          <a:xfrm>
            <a:off x="7497333" y="10"/>
            <a:ext cx="4694666" cy="3428990"/>
          </a:xfrm>
          <a:prstGeom prst="rect">
            <a:avLst/>
          </a:prstGeom>
        </p:spPr>
      </p:pic>
      <p:pic>
        <p:nvPicPr>
          <p:cNvPr id="4" name="Picture 3" descr="Glass of milk">
            <a:extLst>
              <a:ext uri="{FF2B5EF4-FFF2-40B4-BE49-F238E27FC236}">
                <a16:creationId xmlns:a16="http://schemas.microsoft.com/office/drawing/2014/main" id="{96096D52-5760-6D9A-E995-BCF9BECDA122}"/>
              </a:ext>
            </a:extLst>
          </p:cNvPr>
          <p:cNvPicPr>
            <a:picLocks noChangeAspect="1"/>
          </p:cNvPicPr>
          <p:nvPr/>
        </p:nvPicPr>
        <p:blipFill>
          <a:blip r:embed="rId4" cstate="print">
            <a:extLst>
              <a:ext uri="{28A0092B-C50C-407E-A947-70E740481C1C}">
                <a14:useLocalDpi xmlns:a14="http://schemas.microsoft.com/office/drawing/2010/main" val="0"/>
              </a:ext>
            </a:extLst>
          </a:blip>
          <a:srcRect l="12816" r="2025" b="-1"/>
          <a:stretch/>
        </p:blipFill>
        <p:spPr>
          <a:xfrm>
            <a:off x="7497333" y="3429000"/>
            <a:ext cx="4690872" cy="3429000"/>
          </a:xfrm>
          <a:prstGeom prst="rect">
            <a:avLst/>
          </a:prstGeom>
        </p:spPr>
      </p:pic>
    </p:spTree>
    <p:extLst>
      <p:ext uri="{BB962C8B-B14F-4D97-AF65-F5344CB8AC3E}">
        <p14:creationId xmlns:p14="http://schemas.microsoft.com/office/powerpoint/2010/main" val="1245384944"/>
      </p:ext>
    </p:extLst>
  </p:cSld>
  <p:clrMapOvr>
    <a:overrideClrMapping bg1="dk1" tx1="lt1" bg2="dk2" tx2="lt2" accent1="accent1" accent2="accent2" accent3="accent3" accent4="accent4" accent5="accent5" accent6="accent6" hlink="hlink" folHlink="folHlink"/>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DB0F7D-F3D5-E5FA-1CA0-EB5FF8FDB850}"/>
              </a:ext>
            </a:extLst>
          </p:cNvPr>
          <p:cNvSpPr>
            <a:spLocks noGrp="1"/>
          </p:cNvSpPr>
          <p:nvPr>
            <p:ph type="title"/>
          </p:nvPr>
        </p:nvSpPr>
        <p:spPr/>
        <p:txBody>
          <a:bodyPr/>
          <a:lstStyle/>
          <a:p>
            <a:endParaRPr lang="en-GB"/>
          </a:p>
        </p:txBody>
      </p:sp>
      <p:pic>
        <p:nvPicPr>
          <p:cNvPr id="6" name="Picture 5">
            <a:extLst>
              <a:ext uri="{FF2B5EF4-FFF2-40B4-BE49-F238E27FC236}">
                <a16:creationId xmlns:a16="http://schemas.microsoft.com/office/drawing/2014/main" id="{950A9CA0-51B5-DDF0-1212-94DECCBF09A2}"/>
              </a:ext>
            </a:extLst>
          </p:cNvPr>
          <p:cNvPicPr>
            <a:picLocks noChangeAspect="1"/>
          </p:cNvPicPr>
          <p:nvPr/>
        </p:nvPicPr>
        <p:blipFill>
          <a:blip r:embed="rId2"/>
          <a:srcRect l="33320" t="19000" r="11475" b="11676"/>
          <a:stretch/>
        </p:blipFill>
        <p:spPr>
          <a:xfrm>
            <a:off x="0" y="0"/>
            <a:ext cx="12192000" cy="6858000"/>
          </a:xfrm>
          <a:prstGeom prst="rect">
            <a:avLst/>
          </a:prstGeom>
        </p:spPr>
      </p:pic>
      <p:sp>
        <p:nvSpPr>
          <p:cNvPr id="7" name="TextBox 6">
            <a:extLst>
              <a:ext uri="{FF2B5EF4-FFF2-40B4-BE49-F238E27FC236}">
                <a16:creationId xmlns:a16="http://schemas.microsoft.com/office/drawing/2014/main" id="{0D04A289-5F2E-8997-7F27-1B6648BF4848}"/>
              </a:ext>
            </a:extLst>
          </p:cNvPr>
          <p:cNvSpPr txBox="1"/>
          <p:nvPr/>
        </p:nvSpPr>
        <p:spPr>
          <a:xfrm>
            <a:off x="4539887" y="1668790"/>
            <a:ext cx="541144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B050"/>
                </a:solidFill>
                <a:effectLst/>
                <a:uLnTx/>
                <a:uFillTx/>
                <a:latin typeface="Trebuchet MS" panose="020B0603020202020204"/>
                <a:ea typeface="+mn-ea"/>
                <a:cs typeface="+mn-cs"/>
              </a:rPr>
              <a:t>Additional Health Principles</a:t>
            </a:r>
          </a:p>
        </p:txBody>
      </p:sp>
      <p:sp>
        <p:nvSpPr>
          <p:cNvPr id="3" name="TextBox 2">
            <a:extLst>
              <a:ext uri="{FF2B5EF4-FFF2-40B4-BE49-F238E27FC236}">
                <a16:creationId xmlns:a16="http://schemas.microsoft.com/office/drawing/2014/main" id="{785DDA5D-6D8D-3B08-A9CF-B99C3A179DD5}"/>
              </a:ext>
            </a:extLst>
          </p:cNvPr>
          <p:cNvSpPr txBox="1"/>
          <p:nvPr/>
        </p:nvSpPr>
        <p:spPr>
          <a:xfrm>
            <a:off x="968992" y="5773003"/>
            <a:ext cx="237471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70C0"/>
                </a:solidFill>
                <a:effectLst/>
                <a:uLnTx/>
                <a:uFillTx/>
                <a:latin typeface="Trebuchet MS" panose="020B0603020202020204"/>
                <a:ea typeface="+mn-ea"/>
                <a:cs typeface="+mn-cs"/>
              </a:rPr>
              <a:t>Essential for all the bodies processes</a:t>
            </a:r>
          </a:p>
        </p:txBody>
      </p:sp>
      <p:sp>
        <p:nvSpPr>
          <p:cNvPr id="5" name="TextBox 4">
            <a:extLst>
              <a:ext uri="{FF2B5EF4-FFF2-40B4-BE49-F238E27FC236}">
                <a16:creationId xmlns:a16="http://schemas.microsoft.com/office/drawing/2014/main" id="{2A1DBEC9-4C48-DE80-1DD7-E6A3530D05FD}"/>
              </a:ext>
            </a:extLst>
          </p:cNvPr>
          <p:cNvSpPr txBox="1"/>
          <p:nvPr/>
        </p:nvSpPr>
        <p:spPr>
          <a:xfrm>
            <a:off x="5965845" y="5773003"/>
            <a:ext cx="383502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B050"/>
                </a:solidFill>
                <a:effectLst/>
                <a:uLnTx/>
                <a:uFillTx/>
                <a:latin typeface="Trebuchet MS" panose="020B0603020202020204"/>
                <a:ea typeface="+mn-ea"/>
                <a:cs typeface="+mn-cs"/>
              </a:rPr>
              <a:t>Make healthy dietary choices to  maintain a healthy weight </a:t>
            </a:r>
          </a:p>
        </p:txBody>
      </p:sp>
    </p:spTree>
    <p:extLst>
      <p:ext uri="{BB962C8B-B14F-4D97-AF65-F5344CB8AC3E}">
        <p14:creationId xmlns:p14="http://schemas.microsoft.com/office/powerpoint/2010/main" val="39709933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9" name="Group 68">
            <a:extLst>
              <a:ext uri="{FF2B5EF4-FFF2-40B4-BE49-F238E27FC236}">
                <a16:creationId xmlns:a16="http://schemas.microsoft.com/office/drawing/2014/main" id="{1EA3DE74-31A6-48AD-8C0A-E33A679BAF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4" name="Straight Connector 53">
              <a:extLst>
                <a:ext uri="{FF2B5EF4-FFF2-40B4-BE49-F238E27FC236}">
                  <a16:creationId xmlns:a16="http://schemas.microsoft.com/office/drawing/2014/main" id="{AFFDDEBC-790E-43B4-8282-92702E0A891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53F624CC-585A-4177-8E95-77462EA619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0" name="Rectangle 23">
              <a:extLst>
                <a:ext uri="{FF2B5EF4-FFF2-40B4-BE49-F238E27FC236}">
                  <a16:creationId xmlns:a16="http://schemas.microsoft.com/office/drawing/2014/main" id="{B18999F3-4745-477E-B6DA-E5B0BCD53F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71" name="Rectangle 25">
              <a:extLst>
                <a:ext uri="{FF2B5EF4-FFF2-40B4-BE49-F238E27FC236}">
                  <a16:creationId xmlns:a16="http://schemas.microsoft.com/office/drawing/2014/main" id="{B780C728-EC47-4108-8DC4-B5ACDAD0B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72" name="Isosceles Triangle 71">
              <a:extLst>
                <a:ext uri="{FF2B5EF4-FFF2-40B4-BE49-F238E27FC236}">
                  <a16:creationId xmlns:a16="http://schemas.microsoft.com/office/drawing/2014/main" id="{E5535F23-07A0-49FD-BF88-208C0FBEE0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73" name="Rectangle 27">
              <a:extLst>
                <a:ext uri="{FF2B5EF4-FFF2-40B4-BE49-F238E27FC236}">
                  <a16:creationId xmlns:a16="http://schemas.microsoft.com/office/drawing/2014/main" id="{944D95CD-2ADB-4E41-AFD2-5ED06FD6D5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74" name="Rectangle 28">
              <a:extLst>
                <a:ext uri="{FF2B5EF4-FFF2-40B4-BE49-F238E27FC236}">
                  <a16:creationId xmlns:a16="http://schemas.microsoft.com/office/drawing/2014/main" id="{36509339-BF07-4ED1-B1DA-74D2D956F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75" name="Rectangle 29">
              <a:extLst>
                <a:ext uri="{FF2B5EF4-FFF2-40B4-BE49-F238E27FC236}">
                  <a16:creationId xmlns:a16="http://schemas.microsoft.com/office/drawing/2014/main" id="{6317DACF-CCA7-442B-B867-2CF567E4BF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76" name="Isosceles Triangle 75">
              <a:extLst>
                <a:ext uri="{FF2B5EF4-FFF2-40B4-BE49-F238E27FC236}">
                  <a16:creationId xmlns:a16="http://schemas.microsoft.com/office/drawing/2014/main" id="{7E917ACA-0CB0-4A07-9594-33E63B91B7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77" name="Isosceles Triangle 76">
              <a:extLst>
                <a:ext uri="{FF2B5EF4-FFF2-40B4-BE49-F238E27FC236}">
                  <a16:creationId xmlns:a16="http://schemas.microsoft.com/office/drawing/2014/main" id="{21DF86A2-1E2E-48FD-8EF7-F9D6744FA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sp useBgFill="1">
        <p:nvSpPr>
          <p:cNvPr id="78" name="Rectangle 77">
            <a:extLst>
              <a:ext uri="{FF2B5EF4-FFF2-40B4-BE49-F238E27FC236}">
                <a16:creationId xmlns:a16="http://schemas.microsoft.com/office/drawing/2014/main" id="{D82A9BC7-EEAF-49AD-B91B-FB498202B8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4" name="Picture 3" descr="Avocado cut in half on green background">
            <a:extLst>
              <a:ext uri="{FF2B5EF4-FFF2-40B4-BE49-F238E27FC236}">
                <a16:creationId xmlns:a16="http://schemas.microsoft.com/office/drawing/2014/main" id="{20F879A4-C3DC-2135-DBAB-3884724CCEAC}"/>
              </a:ext>
            </a:extLst>
          </p:cNvPr>
          <p:cNvPicPr>
            <a:picLocks noChangeAspect="1"/>
          </p:cNvPicPr>
          <p:nvPr/>
        </p:nvPicPr>
        <p:blipFill>
          <a:blip r:embed="rId2">
            <a:extLst>
              <a:ext uri="{28A0092B-C50C-407E-A947-70E740481C1C}">
                <a14:useLocalDpi xmlns:a14="http://schemas.microsoft.com/office/drawing/2010/main" val="0"/>
              </a:ext>
            </a:extLst>
          </a:blip>
          <a:srcRect l="27028" r="-1" b="-1"/>
          <a:stretch/>
        </p:blipFill>
        <p:spPr>
          <a:xfrm>
            <a:off x="20" y="10"/>
            <a:ext cx="7497313" cy="6857990"/>
          </a:xfrm>
          <a:prstGeom prst="rect">
            <a:avLst/>
          </a:prstGeom>
        </p:spPr>
      </p:pic>
      <p:sp>
        <p:nvSpPr>
          <p:cNvPr id="79" name="Freeform: Shape 66">
            <a:extLst>
              <a:ext uri="{FF2B5EF4-FFF2-40B4-BE49-F238E27FC236}">
                <a16:creationId xmlns:a16="http://schemas.microsoft.com/office/drawing/2014/main" id="{B4D7A11D-7A08-4A91-B386-CCE5F20E3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265037"/>
            <a:ext cx="5912339" cy="2882670"/>
          </a:xfrm>
          <a:custGeom>
            <a:avLst/>
            <a:gdLst>
              <a:gd name="connsiteX0" fmla="*/ 0 w 5912339"/>
              <a:gd name="connsiteY0" fmla="*/ 0 h 2882670"/>
              <a:gd name="connsiteX1" fmla="*/ 5912339 w 5912339"/>
              <a:gd name="connsiteY1" fmla="*/ 0 h 2882670"/>
              <a:gd name="connsiteX2" fmla="*/ 5055350 w 5912339"/>
              <a:gd name="connsiteY2" fmla="*/ 2882670 h 2882670"/>
              <a:gd name="connsiteX3" fmla="*/ 0 w 5912339"/>
              <a:gd name="connsiteY3" fmla="*/ 2882670 h 2882670"/>
            </a:gdLst>
            <a:ahLst/>
            <a:cxnLst>
              <a:cxn ang="0">
                <a:pos x="connsiteX0" y="connsiteY0"/>
              </a:cxn>
              <a:cxn ang="0">
                <a:pos x="connsiteX1" y="connsiteY1"/>
              </a:cxn>
              <a:cxn ang="0">
                <a:pos x="connsiteX2" y="connsiteY2"/>
              </a:cxn>
              <a:cxn ang="0">
                <a:pos x="connsiteX3" y="connsiteY3"/>
              </a:cxn>
            </a:cxnLst>
            <a:rect l="l" t="t" r="r" b="b"/>
            <a:pathLst>
              <a:path w="5912339" h="2882670">
                <a:moveTo>
                  <a:pt x="0" y="0"/>
                </a:moveTo>
                <a:lnTo>
                  <a:pt x="5912339" y="0"/>
                </a:lnTo>
                <a:lnTo>
                  <a:pt x="5055350" y="2882670"/>
                </a:lnTo>
                <a:lnTo>
                  <a:pt x="0" y="288267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10C5101C-718E-24B7-DD3F-6B4EFD76BA15}"/>
              </a:ext>
            </a:extLst>
          </p:cNvPr>
          <p:cNvSpPr>
            <a:spLocks noGrp="1"/>
          </p:cNvSpPr>
          <p:nvPr>
            <p:ph type="title"/>
          </p:nvPr>
        </p:nvSpPr>
        <p:spPr>
          <a:xfrm>
            <a:off x="534955" y="2768082"/>
            <a:ext cx="4590661" cy="1256522"/>
          </a:xfrm>
        </p:spPr>
        <p:txBody>
          <a:bodyPr vert="horz" lIns="91440" tIns="45720" rIns="91440" bIns="45720" rtlCol="0" anchor="b">
            <a:normAutofit fontScale="90000"/>
          </a:bodyPr>
          <a:lstStyle/>
          <a:p>
            <a:r>
              <a:rPr lang="en-US" sz="3200" dirty="0">
                <a:solidFill>
                  <a:schemeClr val="tx1"/>
                </a:solidFill>
              </a:rPr>
              <a:t>Healthy Fats – avocado, nuts and seeds, omega 3 fatty acids</a:t>
            </a:r>
          </a:p>
        </p:txBody>
      </p:sp>
      <p:pic>
        <p:nvPicPr>
          <p:cNvPr id="6" name="Picture 5" descr="Bowl of food">
            <a:extLst>
              <a:ext uri="{FF2B5EF4-FFF2-40B4-BE49-F238E27FC236}">
                <a16:creationId xmlns:a16="http://schemas.microsoft.com/office/drawing/2014/main" id="{918837D9-5AD2-2FB6-63FD-38C9451DA1D0}"/>
              </a:ext>
            </a:extLst>
          </p:cNvPr>
          <p:cNvPicPr>
            <a:picLocks noChangeAspect="1"/>
          </p:cNvPicPr>
          <p:nvPr/>
        </p:nvPicPr>
        <p:blipFill>
          <a:blip r:embed="rId3" cstate="print">
            <a:extLst>
              <a:ext uri="{28A0092B-C50C-407E-A947-70E740481C1C}">
                <a14:useLocalDpi xmlns:a14="http://schemas.microsoft.com/office/drawing/2010/main" val="0"/>
              </a:ext>
            </a:extLst>
          </a:blip>
          <a:srcRect t="12336" r="3" b="16840"/>
          <a:stretch/>
        </p:blipFill>
        <p:spPr>
          <a:xfrm>
            <a:off x="7497330" y="10"/>
            <a:ext cx="4694666" cy="2285990"/>
          </a:xfrm>
          <a:prstGeom prst="rect">
            <a:avLst/>
          </a:prstGeom>
        </p:spPr>
      </p:pic>
      <p:pic>
        <p:nvPicPr>
          <p:cNvPr id="12" name="Picture 11" descr="Close-up view of grilled sardine fishes served in oil with baked potatoes">
            <a:extLst>
              <a:ext uri="{FF2B5EF4-FFF2-40B4-BE49-F238E27FC236}">
                <a16:creationId xmlns:a16="http://schemas.microsoft.com/office/drawing/2014/main" id="{DF6C1F0E-0B99-FE3F-BFE5-2DED35333B52}"/>
              </a:ext>
            </a:extLst>
          </p:cNvPr>
          <p:cNvPicPr>
            <a:picLocks noChangeAspect="1"/>
          </p:cNvPicPr>
          <p:nvPr/>
        </p:nvPicPr>
        <p:blipFill>
          <a:blip r:embed="rId4" cstate="print">
            <a:extLst>
              <a:ext uri="{28A0092B-C50C-407E-A947-70E740481C1C}">
                <a14:useLocalDpi xmlns:a14="http://schemas.microsoft.com/office/drawing/2010/main" val="0"/>
              </a:ext>
            </a:extLst>
          </a:blip>
          <a:srcRect t="5922" r="3" b="21131"/>
          <a:stretch/>
        </p:blipFill>
        <p:spPr>
          <a:xfrm>
            <a:off x="7501131" y="2286000"/>
            <a:ext cx="4694665" cy="2286000"/>
          </a:xfrm>
          <a:prstGeom prst="rect">
            <a:avLst/>
          </a:prstGeom>
        </p:spPr>
      </p:pic>
      <p:pic>
        <p:nvPicPr>
          <p:cNvPr id="10" name="Picture 9" descr="A bowl of cereal with fruits">
            <a:extLst>
              <a:ext uri="{FF2B5EF4-FFF2-40B4-BE49-F238E27FC236}">
                <a16:creationId xmlns:a16="http://schemas.microsoft.com/office/drawing/2014/main" id="{ECEDDF9A-29DF-2740-7997-C4397627FD3F}"/>
              </a:ext>
            </a:extLst>
          </p:cNvPr>
          <p:cNvPicPr>
            <a:picLocks noChangeAspect="1"/>
          </p:cNvPicPr>
          <p:nvPr/>
        </p:nvPicPr>
        <p:blipFill>
          <a:blip r:embed="rId5" cstate="print">
            <a:extLst>
              <a:ext uri="{28A0092B-C50C-407E-A947-70E740481C1C}">
                <a14:useLocalDpi xmlns:a14="http://schemas.microsoft.com/office/drawing/2010/main" val="0"/>
              </a:ext>
            </a:extLst>
          </a:blip>
          <a:srcRect t="20315" r="-2" b="11526"/>
          <a:stretch/>
        </p:blipFill>
        <p:spPr>
          <a:xfrm>
            <a:off x="7501128" y="4572000"/>
            <a:ext cx="4690872" cy="2286000"/>
          </a:xfrm>
          <a:prstGeom prst="rect">
            <a:avLst/>
          </a:prstGeom>
        </p:spPr>
      </p:pic>
    </p:spTree>
    <p:extLst>
      <p:ext uri="{BB962C8B-B14F-4D97-AF65-F5344CB8AC3E}">
        <p14:creationId xmlns:p14="http://schemas.microsoft.com/office/powerpoint/2010/main" val="209628441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icks in the form of network signals on orange background">
            <a:extLst>
              <a:ext uri="{FF2B5EF4-FFF2-40B4-BE49-F238E27FC236}">
                <a16:creationId xmlns:a16="http://schemas.microsoft.com/office/drawing/2014/main" id="{8589BBFE-3BA0-2286-8F87-4321A242B1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70FD8CB7-B063-2378-7E4B-769E55C0EFA6}"/>
              </a:ext>
            </a:extLst>
          </p:cNvPr>
          <p:cNvPicPr>
            <a:picLocks noChangeAspect="1"/>
          </p:cNvPicPr>
          <p:nvPr/>
        </p:nvPicPr>
        <p:blipFill>
          <a:blip r:embed="rId3"/>
          <a:stretch>
            <a:fillRect/>
          </a:stretch>
        </p:blipFill>
        <p:spPr>
          <a:xfrm>
            <a:off x="6096000" y="191502"/>
            <a:ext cx="6096000" cy="3571029"/>
          </a:xfrm>
          <a:prstGeom prst="rect">
            <a:avLst/>
          </a:prstGeom>
        </p:spPr>
      </p:pic>
    </p:spTree>
    <p:extLst>
      <p:ext uri="{BB962C8B-B14F-4D97-AF65-F5344CB8AC3E}">
        <p14:creationId xmlns:p14="http://schemas.microsoft.com/office/powerpoint/2010/main" val="10956144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7A7BDF52-BDF5-9761-4598-7D8ABBB0BA42}"/>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069A8A8E-82E1-6EF7-60A6-C62463CF2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50D94F1A-B68F-7CDA-741E-F083658CCD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FF72CF9-FF08-86D2-E2AF-D4B8B0393FF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EC605E05-F78B-EAE1-E98A-A859AD5A4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3" name="Rectangle 25">
              <a:extLst>
                <a:ext uri="{FF2B5EF4-FFF2-40B4-BE49-F238E27FC236}">
                  <a16:creationId xmlns:a16="http://schemas.microsoft.com/office/drawing/2014/main" id="{A811229C-990A-57D3-B39F-AE71EBDF07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6" name="Isosceles Triangle 5">
              <a:extLst>
                <a:ext uri="{FF2B5EF4-FFF2-40B4-BE49-F238E27FC236}">
                  <a16:creationId xmlns:a16="http://schemas.microsoft.com/office/drawing/2014/main" id="{AB68EF6E-198A-FFCE-9953-F24D3AD59C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7" name="Rectangle 27">
              <a:extLst>
                <a:ext uri="{FF2B5EF4-FFF2-40B4-BE49-F238E27FC236}">
                  <a16:creationId xmlns:a16="http://schemas.microsoft.com/office/drawing/2014/main" id="{C5C68F23-E0CC-8F1A-7729-57EC2E7B65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8" name="Rectangle 28">
              <a:extLst>
                <a:ext uri="{FF2B5EF4-FFF2-40B4-BE49-F238E27FC236}">
                  <a16:creationId xmlns:a16="http://schemas.microsoft.com/office/drawing/2014/main" id="{2C969AC1-DB34-B96B-2907-1E886E0ED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2" name="Rectangle 29">
              <a:extLst>
                <a:ext uri="{FF2B5EF4-FFF2-40B4-BE49-F238E27FC236}">
                  <a16:creationId xmlns:a16="http://schemas.microsoft.com/office/drawing/2014/main" id="{97F1AF4C-6681-7169-FB64-AF066AA27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4" name="Isosceles Triangle 23">
              <a:extLst>
                <a:ext uri="{FF2B5EF4-FFF2-40B4-BE49-F238E27FC236}">
                  <a16:creationId xmlns:a16="http://schemas.microsoft.com/office/drawing/2014/main" id="{ED79E8BE-F43B-91E9-E90E-B001D5C1C0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6" name="Isosceles Triangle 25">
              <a:extLst>
                <a:ext uri="{FF2B5EF4-FFF2-40B4-BE49-F238E27FC236}">
                  <a16:creationId xmlns:a16="http://schemas.microsoft.com/office/drawing/2014/main" id="{930C7DC5-19EC-1C11-7891-A6761F0EBA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sp useBgFill="1">
        <p:nvSpPr>
          <p:cNvPr id="28" name="Rectangle 27">
            <a:extLst>
              <a:ext uri="{FF2B5EF4-FFF2-40B4-BE49-F238E27FC236}">
                <a16:creationId xmlns:a16="http://schemas.microsoft.com/office/drawing/2014/main" id="{C139FC84-2C98-0BD2-36AE-8019AA03AB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cxnSp>
        <p:nvCxnSpPr>
          <p:cNvPr id="23" name="Straight Connector 22">
            <a:extLst>
              <a:ext uri="{FF2B5EF4-FFF2-40B4-BE49-F238E27FC236}">
                <a16:creationId xmlns:a16="http://schemas.microsoft.com/office/drawing/2014/main" id="{27DB61D7-4F82-780E-A221-EE72ABA7EC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BCF96607-037B-D9C9-2D45-E011CAF894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CDB92149-AF7E-CA03-64D6-7940220C19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9" name="Rectangle 25">
            <a:extLst>
              <a:ext uri="{FF2B5EF4-FFF2-40B4-BE49-F238E27FC236}">
                <a16:creationId xmlns:a16="http://schemas.microsoft.com/office/drawing/2014/main" id="{5E6B5C00-234A-7EE4-C9AB-B43E31109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1" name="Isosceles Triangle 30">
            <a:extLst>
              <a:ext uri="{FF2B5EF4-FFF2-40B4-BE49-F238E27FC236}">
                <a16:creationId xmlns:a16="http://schemas.microsoft.com/office/drawing/2014/main" id="{E392DF6B-82A5-DB41-E9F8-271E48A9BA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3" name="Rectangle 27">
            <a:extLst>
              <a:ext uri="{FF2B5EF4-FFF2-40B4-BE49-F238E27FC236}">
                <a16:creationId xmlns:a16="http://schemas.microsoft.com/office/drawing/2014/main" id="{CE17602C-432A-A426-FF94-C67FFB40A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5" name="Isosceles Triangle 34">
            <a:extLst>
              <a:ext uri="{FF2B5EF4-FFF2-40B4-BE49-F238E27FC236}">
                <a16:creationId xmlns:a16="http://schemas.microsoft.com/office/drawing/2014/main" id="{06068DBE-8F9C-1263-47AE-3B9A488CB8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7" name="Freeform: Shape 36">
            <a:extLst>
              <a:ext uri="{FF2B5EF4-FFF2-40B4-BE49-F238E27FC236}">
                <a16:creationId xmlns:a16="http://schemas.microsoft.com/office/drawing/2014/main" id="{087060EA-B0C9-090C-C113-8DB5F5B60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6287"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 name="Title 3">
            <a:extLst>
              <a:ext uri="{FF2B5EF4-FFF2-40B4-BE49-F238E27FC236}">
                <a16:creationId xmlns:a16="http://schemas.microsoft.com/office/drawing/2014/main" id="{2CA76AA7-608D-294D-4E11-45BD3E16C280}"/>
              </a:ext>
            </a:extLst>
          </p:cNvPr>
          <p:cNvSpPr>
            <a:spLocks noGrp="1"/>
          </p:cNvSpPr>
          <p:nvPr>
            <p:ph type="title"/>
          </p:nvPr>
        </p:nvSpPr>
        <p:spPr>
          <a:xfrm>
            <a:off x="4419136" y="1719618"/>
            <a:ext cx="6960759" cy="2150924"/>
          </a:xfrm>
        </p:spPr>
        <p:txBody>
          <a:bodyPr vert="horz" lIns="91440" tIns="45720" rIns="91440" bIns="45720" rtlCol="0" anchor="b">
            <a:normAutofit/>
          </a:bodyPr>
          <a:lstStyle/>
          <a:p>
            <a:pPr>
              <a:lnSpc>
                <a:spcPct val="90000"/>
              </a:lnSpc>
            </a:pPr>
            <a:r>
              <a:rPr lang="en-US" sz="4400" dirty="0">
                <a:solidFill>
                  <a:srgbClr val="FFFFFF"/>
                </a:solidFill>
              </a:rPr>
              <a:t>Part 4: Benefit of good nutrition  </a:t>
            </a:r>
          </a:p>
        </p:txBody>
      </p:sp>
      <p:sp>
        <p:nvSpPr>
          <p:cNvPr id="39" name="Isosceles Triangle 38">
            <a:extLst>
              <a:ext uri="{FF2B5EF4-FFF2-40B4-BE49-F238E27FC236}">
                <a16:creationId xmlns:a16="http://schemas.microsoft.com/office/drawing/2014/main" id="{2AD8BDF3-C113-229D-54D8-7419C347A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2562"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22772040"/>
      </p:ext>
    </p:extLst>
  </p:cSld>
  <p:clrMapOvr>
    <a:overrideClrMapping bg1="dk1" tx1="lt1" bg2="dk2" tx2="lt2" accent1="accent1" accent2="accent2" accent3="accent3" accent4="accent4" accent5="accent5" accent6="accent6" hlink="hlink" folHlink="folHlink"/>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755C73-8865-7F9A-8254-918969274C70}"/>
              </a:ext>
            </a:extLst>
          </p:cNvPr>
          <p:cNvSpPr>
            <a:spLocks noGrp="1"/>
          </p:cNvSpPr>
          <p:nvPr>
            <p:ph type="title"/>
          </p:nvPr>
        </p:nvSpPr>
        <p:spPr>
          <a:xfrm>
            <a:off x="5536734" y="609600"/>
            <a:ext cx="3737268" cy="1320800"/>
          </a:xfrm>
        </p:spPr>
        <p:txBody>
          <a:bodyPr>
            <a:normAutofit/>
          </a:bodyPr>
          <a:lstStyle/>
          <a:p>
            <a:r>
              <a:rPr lang="en-GB" dirty="0"/>
              <a:t>Benefits Of Good Nutrition! </a:t>
            </a:r>
          </a:p>
        </p:txBody>
      </p:sp>
      <p:sp>
        <p:nvSpPr>
          <p:cNvPr id="10" name="Content Placeholder 2">
            <a:extLst>
              <a:ext uri="{FF2B5EF4-FFF2-40B4-BE49-F238E27FC236}">
                <a16:creationId xmlns:a16="http://schemas.microsoft.com/office/drawing/2014/main" id="{CE9C2321-066E-8F40-6694-A0AB0A8F98DB}"/>
              </a:ext>
            </a:extLst>
          </p:cNvPr>
          <p:cNvSpPr>
            <a:spLocks noGrp="1"/>
          </p:cNvSpPr>
          <p:nvPr>
            <p:ph idx="1"/>
          </p:nvPr>
        </p:nvSpPr>
        <p:spPr>
          <a:xfrm>
            <a:off x="5209563" y="2160589"/>
            <a:ext cx="4903428" cy="4240211"/>
          </a:xfrm>
        </p:spPr>
        <p:txBody>
          <a:bodyPr>
            <a:normAutofit lnSpcReduction="10000"/>
          </a:bodyPr>
          <a:lstStyle/>
          <a:p>
            <a:pPr>
              <a:lnSpc>
                <a:spcPct val="90000"/>
              </a:lnSpc>
              <a:buFont typeface="Wingdings" panose="05000000000000000000" pitchFamily="2" charset="2"/>
              <a:buChar char="§"/>
            </a:pPr>
            <a:r>
              <a:rPr lang="en-GB" sz="2000" b="1" dirty="0"/>
              <a:t>Improve your Nutritional Status by eating a Good balanced Diet to, </a:t>
            </a:r>
          </a:p>
          <a:p>
            <a:pPr lvl="1">
              <a:lnSpc>
                <a:spcPct val="90000"/>
              </a:lnSpc>
              <a:buFont typeface="Wingdings" panose="05000000000000000000" pitchFamily="2" charset="2"/>
              <a:buChar char="§"/>
            </a:pPr>
            <a:r>
              <a:rPr lang="en-GB" dirty="0"/>
              <a:t>Help you stay healthy for longer</a:t>
            </a:r>
          </a:p>
          <a:p>
            <a:pPr lvl="1">
              <a:lnSpc>
                <a:spcPct val="90000"/>
              </a:lnSpc>
              <a:buFont typeface="Wingdings" panose="05000000000000000000" pitchFamily="2" charset="2"/>
              <a:buChar char="§"/>
            </a:pPr>
            <a:r>
              <a:rPr lang="en-GB" dirty="0"/>
              <a:t>Help your medication work better</a:t>
            </a:r>
          </a:p>
          <a:p>
            <a:pPr lvl="1">
              <a:lnSpc>
                <a:spcPct val="90000"/>
              </a:lnSpc>
              <a:buFont typeface="Wingdings" panose="05000000000000000000" pitchFamily="2" charset="2"/>
              <a:buChar char="§"/>
            </a:pPr>
            <a:r>
              <a:rPr lang="en-GB" dirty="0"/>
              <a:t>Potentially improve the morbidity linked to SCD</a:t>
            </a:r>
          </a:p>
          <a:p>
            <a:pPr lvl="1">
              <a:lnSpc>
                <a:spcPct val="90000"/>
              </a:lnSpc>
              <a:buFont typeface="Wingdings" panose="05000000000000000000" pitchFamily="2" charset="2"/>
              <a:buChar char="§"/>
            </a:pPr>
            <a:r>
              <a:rPr lang="en-GB" dirty="0"/>
              <a:t>Potentially reduce the impact of the side effects of medical treatment</a:t>
            </a:r>
          </a:p>
          <a:p>
            <a:pPr lvl="1">
              <a:lnSpc>
                <a:spcPct val="90000"/>
              </a:lnSpc>
              <a:buFont typeface="Wingdings" panose="05000000000000000000" pitchFamily="2" charset="2"/>
              <a:buChar char="§"/>
            </a:pPr>
            <a:r>
              <a:rPr lang="en-GB" dirty="0"/>
              <a:t>Potentially reduce the frequency and intensity of a crisis</a:t>
            </a:r>
          </a:p>
          <a:p>
            <a:pPr lvl="1">
              <a:lnSpc>
                <a:spcPct val="90000"/>
              </a:lnSpc>
              <a:buFont typeface="Wingdings" panose="05000000000000000000" pitchFamily="2" charset="2"/>
              <a:buChar char="§"/>
            </a:pPr>
            <a:r>
              <a:rPr lang="en-GB" dirty="0"/>
              <a:t>Help reduce length of stay in hospital </a:t>
            </a:r>
          </a:p>
          <a:p>
            <a:pPr lvl="1">
              <a:lnSpc>
                <a:spcPct val="90000"/>
              </a:lnSpc>
              <a:buFont typeface="Wingdings" panose="05000000000000000000" pitchFamily="2" charset="2"/>
              <a:buChar char="§"/>
            </a:pPr>
            <a:r>
              <a:rPr lang="en-GB" dirty="0"/>
              <a:t>Help to increase recovery rates </a:t>
            </a:r>
          </a:p>
          <a:p>
            <a:pPr lvl="1">
              <a:lnSpc>
                <a:spcPct val="90000"/>
              </a:lnSpc>
              <a:buFont typeface="Wingdings" panose="05000000000000000000" pitchFamily="2" charset="2"/>
              <a:buChar char="§"/>
            </a:pPr>
            <a:r>
              <a:rPr lang="en-GB" dirty="0"/>
              <a:t>Reduce the amount of medication to manage SCD</a:t>
            </a:r>
          </a:p>
        </p:txBody>
      </p:sp>
      <p:pic>
        <p:nvPicPr>
          <p:cNvPr id="17" name="Picture 16" descr="Woman practising yoga">
            <a:extLst>
              <a:ext uri="{FF2B5EF4-FFF2-40B4-BE49-F238E27FC236}">
                <a16:creationId xmlns:a16="http://schemas.microsoft.com/office/drawing/2014/main" id="{6AD2F221-5A1E-6A7F-4061-649E3BC2C036}"/>
              </a:ext>
            </a:extLst>
          </p:cNvPr>
          <p:cNvPicPr>
            <a:picLocks noChangeAspect="1"/>
          </p:cNvPicPr>
          <p:nvPr/>
        </p:nvPicPr>
        <p:blipFill>
          <a:blip r:embed="rId2" cstate="print">
            <a:extLst>
              <a:ext uri="{28A0092B-C50C-407E-A947-70E740481C1C}">
                <a14:useLocalDpi xmlns:a14="http://schemas.microsoft.com/office/drawing/2010/main" val="0"/>
              </a:ext>
            </a:extLst>
          </a:blip>
          <a:srcRect l="33305" r="14184"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45" name="Isosceles Triangle 44">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991294068"/>
      </p:ext>
    </p:extLst>
  </p:cSld>
  <p:clrMapOvr>
    <a:overrideClrMapping bg1="dk1" tx1="lt1" bg2="dk2" tx2="lt2" accent1="accent1" accent2="accent2" accent3="accent3" accent4="accent4" accent5="accent5" accent6="accent6" hlink="hlink" folHlink="folHlink"/>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5"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6" name="Isosceles Triangle 15">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7"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8"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9"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0" name="Isosceles Triangle 19">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1" name="Isosceles Triangle 20">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sp useBgFill="1">
        <p:nvSpPr>
          <p:cNvPr id="23" name="Rectangle 22">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cxnSp>
        <p:nvCxnSpPr>
          <p:cNvPr id="25" name="Straight Connector 24">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1"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3" name="Isosceles Triangle 32">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5"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7" name="Isosceles Triangle 36">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9" name="Freeform: Shape 38">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6287"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 name="Title 4">
            <a:extLst>
              <a:ext uri="{FF2B5EF4-FFF2-40B4-BE49-F238E27FC236}">
                <a16:creationId xmlns:a16="http://schemas.microsoft.com/office/drawing/2014/main" id="{380424F7-0C41-DDEE-17A6-0F991CBFE9BD}"/>
              </a:ext>
            </a:extLst>
          </p:cNvPr>
          <p:cNvSpPr>
            <a:spLocks noGrp="1"/>
          </p:cNvSpPr>
          <p:nvPr>
            <p:ph type="title"/>
          </p:nvPr>
        </p:nvSpPr>
        <p:spPr>
          <a:xfrm>
            <a:off x="4419136" y="1020871"/>
            <a:ext cx="6960759" cy="2849671"/>
          </a:xfrm>
        </p:spPr>
        <p:txBody>
          <a:bodyPr vert="horz" lIns="91440" tIns="45720" rIns="91440" bIns="45720" rtlCol="0" anchor="b">
            <a:normAutofit/>
          </a:bodyPr>
          <a:lstStyle/>
          <a:p>
            <a:r>
              <a:rPr lang="en-US" sz="6000" dirty="0">
                <a:solidFill>
                  <a:srgbClr val="FFFFFF"/>
                </a:solidFill>
              </a:rPr>
              <a:t>One thing you will Take Away… </a:t>
            </a:r>
          </a:p>
        </p:txBody>
      </p:sp>
      <p:sp>
        <p:nvSpPr>
          <p:cNvPr id="41" name="Isosceles Triangle 40">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2562"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141990813"/>
      </p:ext>
    </p:extLst>
  </p:cSld>
  <p:clrMapOvr>
    <a:overrideClrMapping bg1="dk1" tx1="lt1" bg2="dk2" tx2="lt2" accent1="accent1" accent2="accent2" accent3="accent3" accent4="accent4" accent5="accent5" accent6="accent6" hlink="hlink" folHlink="folHlink"/>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6153F5D-DF98-FB31-0155-268D1494437C}"/>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E5DC7A3-8E7C-8F43-D1B2-379B97C821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CBF2600A-D834-6EEB-3EE5-136FED866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5F3ADDEE-8608-4A03-15DD-3D2B24D9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66353533-9AAB-52E7-E038-92F3B362EC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3" name="Rectangle 22">
            <a:extLst>
              <a:ext uri="{FF2B5EF4-FFF2-40B4-BE49-F238E27FC236}">
                <a16:creationId xmlns:a16="http://schemas.microsoft.com/office/drawing/2014/main" id="{6F185FAC-B4C0-DAD8-EDF9-A73BC236BA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BE381B47-3B4F-160E-9124-105F71EBB78D}"/>
              </a:ext>
            </a:extLst>
          </p:cNvPr>
          <p:cNvSpPr>
            <a:spLocks noGrp="1"/>
          </p:cNvSpPr>
          <p:nvPr>
            <p:ph type="ctrTitle"/>
          </p:nvPr>
        </p:nvSpPr>
        <p:spPr>
          <a:xfrm>
            <a:off x="699714" y="353160"/>
            <a:ext cx="7091300" cy="898581"/>
          </a:xfrm>
        </p:spPr>
        <p:txBody>
          <a:bodyPr anchor="ctr">
            <a:normAutofit/>
          </a:bodyPr>
          <a:lstStyle/>
          <a:p>
            <a:pPr algn="l"/>
            <a:br>
              <a:rPr lang="en-GB" sz="2800" dirty="0">
                <a:solidFill>
                  <a:srgbClr val="FFFFFF"/>
                </a:solidFill>
              </a:rPr>
            </a:br>
            <a:endParaRPr lang="en-GB" sz="2800" dirty="0">
              <a:solidFill>
                <a:srgbClr val="FFFFFF"/>
              </a:solidFill>
            </a:endParaRPr>
          </a:p>
        </p:txBody>
      </p:sp>
      <p:pic>
        <p:nvPicPr>
          <p:cNvPr id="4" name="Content Placeholder 3">
            <a:extLst>
              <a:ext uri="{FF2B5EF4-FFF2-40B4-BE49-F238E27FC236}">
                <a16:creationId xmlns:a16="http://schemas.microsoft.com/office/drawing/2014/main" id="{D3283D09-5AD4-78D5-FA5F-CAB5F45B7ABA}"/>
              </a:ext>
            </a:extLst>
          </p:cNvPr>
          <p:cNvPicPr>
            <a:picLocks noChangeAspect="1"/>
          </p:cNvPicPr>
          <p:nvPr/>
        </p:nvPicPr>
        <p:blipFill>
          <a:blip r:embed="rId3"/>
          <a:stretch>
            <a:fillRect/>
          </a:stretch>
        </p:blipFill>
        <p:spPr>
          <a:xfrm>
            <a:off x="8253979" y="244885"/>
            <a:ext cx="3812898" cy="1086676"/>
          </a:xfrm>
          <a:prstGeom prst="rect">
            <a:avLst/>
          </a:prstGeom>
        </p:spPr>
      </p:pic>
      <p:sp>
        <p:nvSpPr>
          <p:cNvPr id="16" name="TextBox 15">
            <a:extLst>
              <a:ext uri="{FF2B5EF4-FFF2-40B4-BE49-F238E27FC236}">
                <a16:creationId xmlns:a16="http://schemas.microsoft.com/office/drawing/2014/main" id="{B25FE736-61A6-D76C-D744-A5964759DE3E}"/>
              </a:ext>
            </a:extLst>
          </p:cNvPr>
          <p:cNvSpPr txBox="1"/>
          <p:nvPr/>
        </p:nvSpPr>
        <p:spPr>
          <a:xfrm>
            <a:off x="3048000" y="2415554"/>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6" name="TextBox 5">
            <a:extLst>
              <a:ext uri="{FF2B5EF4-FFF2-40B4-BE49-F238E27FC236}">
                <a16:creationId xmlns:a16="http://schemas.microsoft.com/office/drawing/2014/main" id="{1B66C6BE-40AA-4373-1C62-621187E0690A}"/>
              </a:ext>
            </a:extLst>
          </p:cNvPr>
          <p:cNvSpPr txBox="1"/>
          <p:nvPr/>
        </p:nvSpPr>
        <p:spPr>
          <a:xfrm>
            <a:off x="777432" y="433118"/>
            <a:ext cx="6905629"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Aptos" panose="02110004020202020204"/>
                <a:ea typeface="+mn-ea"/>
                <a:cs typeface="+mn-cs"/>
              </a:rPr>
              <a:t>Videos</a:t>
            </a:r>
          </a:p>
        </p:txBody>
      </p:sp>
      <p:sp>
        <p:nvSpPr>
          <p:cNvPr id="9" name="TextBox 8">
            <a:extLst>
              <a:ext uri="{FF2B5EF4-FFF2-40B4-BE49-F238E27FC236}">
                <a16:creationId xmlns:a16="http://schemas.microsoft.com/office/drawing/2014/main" id="{B31DB384-FF8C-17F8-C051-BEC946E78704}"/>
              </a:ext>
            </a:extLst>
          </p:cNvPr>
          <p:cNvSpPr txBox="1"/>
          <p:nvPr/>
        </p:nvSpPr>
        <p:spPr>
          <a:xfrm>
            <a:off x="139548" y="1576447"/>
            <a:ext cx="7770563"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1"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Aptos" panose="02110004020202020204"/>
                <a:ea typeface="+mn-ea"/>
                <a:cs typeface="+mn-cs"/>
              </a:rPr>
              <a:t>Collaboration with NE &amp; Y HCC and Sickle Cell Society:</a:t>
            </a:r>
            <a:endParaRPr kumimoji="0" lang="en-GB" sz="2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Aptos" panose="02110004020202020204"/>
                <a:ea typeface="+mn-ea"/>
                <a:cs typeface="+mn-cs"/>
                <a:hlinkClick r:id="rId4" tooltip="https://www.ney-hcc.co.uk/patient-public-voice-group-ppv-application-form/"/>
              </a:rPr>
              <a:t>https://www.ney-hcc.co.uk/resources/</a:t>
            </a:r>
            <a:endParaRPr kumimoji="0" lang="en-GB" sz="2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7" name="Picture 6">
            <a:extLst>
              <a:ext uri="{FF2B5EF4-FFF2-40B4-BE49-F238E27FC236}">
                <a16:creationId xmlns:a16="http://schemas.microsoft.com/office/drawing/2014/main" id="{39BE298C-C083-63B3-A1C0-E72ABBCD9547}"/>
              </a:ext>
            </a:extLst>
          </p:cNvPr>
          <p:cNvPicPr>
            <a:picLocks noChangeAspect="1"/>
          </p:cNvPicPr>
          <p:nvPr/>
        </p:nvPicPr>
        <p:blipFill>
          <a:blip r:embed="rId5"/>
          <a:stretch>
            <a:fillRect/>
          </a:stretch>
        </p:blipFill>
        <p:spPr>
          <a:xfrm>
            <a:off x="7588499" y="1867771"/>
            <a:ext cx="4044177" cy="3220494"/>
          </a:xfrm>
          <a:prstGeom prst="rect">
            <a:avLst/>
          </a:prstGeom>
        </p:spPr>
      </p:pic>
      <p:pic>
        <p:nvPicPr>
          <p:cNvPr id="10" name="Picture 9">
            <a:extLst>
              <a:ext uri="{FF2B5EF4-FFF2-40B4-BE49-F238E27FC236}">
                <a16:creationId xmlns:a16="http://schemas.microsoft.com/office/drawing/2014/main" id="{4C05B55A-6C94-C204-1CD8-96CFEF369074}"/>
              </a:ext>
            </a:extLst>
          </p:cNvPr>
          <p:cNvPicPr>
            <a:picLocks noChangeAspect="1"/>
          </p:cNvPicPr>
          <p:nvPr/>
        </p:nvPicPr>
        <p:blipFill>
          <a:blip r:embed="rId6"/>
          <a:stretch>
            <a:fillRect/>
          </a:stretch>
        </p:blipFill>
        <p:spPr>
          <a:xfrm>
            <a:off x="6465158" y="167988"/>
            <a:ext cx="1343025" cy="1333500"/>
          </a:xfrm>
          <a:prstGeom prst="rect">
            <a:avLst/>
          </a:prstGeom>
        </p:spPr>
      </p:pic>
      <p:pic>
        <p:nvPicPr>
          <p:cNvPr id="12" name="Picture 11">
            <a:extLst>
              <a:ext uri="{FF2B5EF4-FFF2-40B4-BE49-F238E27FC236}">
                <a16:creationId xmlns:a16="http://schemas.microsoft.com/office/drawing/2014/main" id="{698EB41B-B349-80A1-CB06-2314089C5D4A}"/>
              </a:ext>
            </a:extLst>
          </p:cNvPr>
          <p:cNvPicPr>
            <a:picLocks noChangeAspect="1"/>
          </p:cNvPicPr>
          <p:nvPr/>
        </p:nvPicPr>
        <p:blipFill>
          <a:blip r:embed="rId7"/>
          <a:stretch>
            <a:fillRect/>
          </a:stretch>
        </p:blipFill>
        <p:spPr>
          <a:xfrm>
            <a:off x="3868836" y="50282"/>
            <a:ext cx="2066925" cy="1476375"/>
          </a:xfrm>
          <a:prstGeom prst="rect">
            <a:avLst/>
          </a:prstGeom>
        </p:spPr>
      </p:pic>
    </p:spTree>
    <p:extLst>
      <p:ext uri="{BB962C8B-B14F-4D97-AF65-F5344CB8AC3E}">
        <p14:creationId xmlns:p14="http://schemas.microsoft.com/office/powerpoint/2010/main" val="35996194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77334" y="609600"/>
            <a:ext cx="8596668" cy="722811"/>
          </a:xfrm>
        </p:spPr>
        <p:txBody>
          <a:bodyPr>
            <a:noAutofit/>
          </a:bodyPr>
          <a:lstStyle/>
          <a:p>
            <a:pPr algn="ctr"/>
            <a:r>
              <a:rPr lang="en-GB" sz="5400" dirty="0">
                <a:latin typeface="+mn-lt"/>
              </a:rPr>
              <a:t>Thank You!</a:t>
            </a:r>
          </a:p>
        </p:txBody>
      </p:sp>
      <p:pic>
        <p:nvPicPr>
          <p:cNvPr id="3" name="Content Placeholder 10">
            <a:extLst>
              <a:ext uri="{FF2B5EF4-FFF2-40B4-BE49-F238E27FC236}">
                <a16:creationId xmlns:a16="http://schemas.microsoft.com/office/drawing/2014/main" id="{4C6CCFC4-1F6F-47F9-82B1-09FB96299A7F}"/>
              </a:ext>
            </a:extLst>
          </p:cNvPr>
          <p:cNvPicPr>
            <a:picLocks noChangeAspect="1"/>
          </p:cNvPicPr>
          <p:nvPr/>
        </p:nvPicPr>
        <p:blipFill>
          <a:blip r:embed="rId2"/>
          <a:stretch>
            <a:fillRect/>
          </a:stretch>
        </p:blipFill>
        <p:spPr>
          <a:xfrm>
            <a:off x="1865871" y="2602523"/>
            <a:ext cx="7526324" cy="3477040"/>
          </a:xfrm>
          <a:prstGeom prst="rect">
            <a:avLst/>
          </a:prstGeom>
        </p:spPr>
      </p:pic>
      <p:sp>
        <p:nvSpPr>
          <p:cNvPr id="4" name="Title 5">
            <a:extLst>
              <a:ext uri="{FF2B5EF4-FFF2-40B4-BE49-F238E27FC236}">
                <a16:creationId xmlns:a16="http://schemas.microsoft.com/office/drawing/2014/main" id="{7631B835-6FE1-41A9-8E4F-D387930D75C9}"/>
              </a:ext>
            </a:extLst>
          </p:cNvPr>
          <p:cNvSpPr txBox="1">
            <a:spLocks/>
          </p:cNvSpPr>
          <p:nvPr/>
        </p:nvSpPr>
        <p:spPr>
          <a:xfrm>
            <a:off x="300446" y="1476103"/>
            <a:ext cx="10319657" cy="1126420"/>
          </a:xfrm>
          <a:prstGeom prst="rect">
            <a:avLst/>
          </a:prstGeom>
        </p:spPr>
        <p:txBody>
          <a:bodyPr>
            <a:normAutofit fontScale="2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ctr" defTabSz="457200" rtl="0" eaLnBrk="1" fontAlgn="auto" latinLnBrk="0" hangingPunct="1">
              <a:lnSpc>
                <a:spcPct val="100000"/>
              </a:lnSpc>
              <a:spcBef>
                <a:spcPts val="1000"/>
              </a:spcBef>
              <a:spcAft>
                <a:spcPts val="0"/>
              </a:spcAft>
              <a:buClr>
                <a:srgbClr val="B1366C"/>
              </a:buClr>
              <a:buSzPct val="80000"/>
              <a:buFont typeface="Wingdings 3" charset="2"/>
              <a:buNone/>
              <a:tabLst/>
              <a:defRPr/>
            </a:pPr>
            <a:br>
              <a:rPr kumimoji="0" lang="en-GB" sz="40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br>
            <a:r>
              <a:rPr kumimoji="0" lang="en-GB" sz="12800" b="0" i="0" u="none" strike="noStrike" kern="1200" cap="none" spc="0" normalizeH="0" baseline="0" noProof="0" dirty="0">
                <a:ln>
                  <a:noFill/>
                </a:ln>
                <a:solidFill>
                  <a:srgbClr val="B1366C"/>
                </a:solidFill>
                <a:effectLst/>
                <a:uLnTx/>
                <a:uFillTx/>
                <a:latin typeface="Trebuchet MS" panose="020B0603020202020204"/>
                <a:ea typeface="+mn-ea"/>
                <a:cs typeface="+mn-cs"/>
              </a:rPr>
              <a:t>“Every closed door brings you closer to your Destiny” </a:t>
            </a:r>
            <a:br>
              <a:rPr kumimoji="0" lang="en-GB" sz="12800" b="0" i="0" u="none" strike="noStrike" kern="1200" cap="none" spc="0" normalizeH="0" baseline="0" noProof="0" dirty="0">
                <a:ln>
                  <a:noFill/>
                </a:ln>
                <a:solidFill>
                  <a:srgbClr val="B1366C"/>
                </a:solidFill>
                <a:effectLst/>
                <a:uLnTx/>
                <a:uFillTx/>
                <a:latin typeface="Trebuchet MS" panose="020B0603020202020204"/>
                <a:ea typeface="+mn-ea"/>
                <a:cs typeface="+mn-cs"/>
              </a:rPr>
            </a:br>
            <a:r>
              <a:rPr kumimoji="0" lang="en-GB" sz="12800" b="1" i="1" u="none" strike="noStrike" kern="1200" cap="none" spc="0" normalizeH="0" baseline="0" noProof="0" dirty="0">
                <a:ln>
                  <a:noFill/>
                </a:ln>
                <a:solidFill>
                  <a:srgbClr val="B1366C"/>
                </a:solidFill>
                <a:effectLst/>
                <a:uLnTx/>
                <a:uFillTx/>
                <a:latin typeface="Trebuchet MS" panose="020B0603020202020204"/>
                <a:ea typeface="+mn-ea"/>
                <a:cs typeface="+mn-cs"/>
              </a:rPr>
              <a:t>Dr Claudine Matthews</a:t>
            </a:r>
            <a:r>
              <a:rPr kumimoji="0" lang="en-GB" sz="12800" b="1" i="0" u="none" strike="noStrike" kern="1200" cap="none" spc="0" normalizeH="0" baseline="0" noProof="0" dirty="0">
                <a:ln>
                  <a:noFill/>
                </a:ln>
                <a:solidFill>
                  <a:srgbClr val="B1366C"/>
                </a:solidFill>
                <a:effectLst/>
                <a:uLnTx/>
                <a:uFillTx/>
                <a:latin typeface="Trebuchet MS" panose="020B0603020202020204"/>
                <a:ea typeface="+mn-ea"/>
                <a:cs typeface="+mn-cs"/>
              </a:rPr>
              <a:t> </a:t>
            </a:r>
            <a:br>
              <a:rPr kumimoji="0" lang="en-GB" sz="12800" b="1" i="0" u="none" strike="noStrike" kern="1200" cap="none" spc="0" normalizeH="0" baseline="0" noProof="0" dirty="0">
                <a:ln>
                  <a:noFill/>
                </a:ln>
                <a:solidFill>
                  <a:srgbClr val="B1366C"/>
                </a:solidFill>
                <a:effectLst/>
                <a:uLnTx/>
                <a:uFillTx/>
                <a:latin typeface="Trebuchet MS" panose="020B0603020202020204"/>
                <a:ea typeface="+mn-ea"/>
                <a:cs typeface="+mn-cs"/>
              </a:rPr>
            </a:br>
            <a:br>
              <a:rPr kumimoji="0" lang="en-GB" sz="128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br>
            <a:endParaRPr kumimoji="0" lang="en-GB" sz="12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150527813"/>
      </p:ext>
    </p:extLst>
  </p:cSld>
  <p:clrMapOvr>
    <a:masterClrMapping/>
  </p:clrMapOvr>
  <p:transition spd="med">
    <p:pull/>
  </p:transition>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138DD49-86F9-9610-23CE-8744C1EF2095}"/>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4E94F53-3C7B-DCCB-BC81-9EE535A403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DDBC240B-4E27-DB61-5E26-27436E19D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9607F6B3-BAE0-76A4-2FBA-B4B72BA7F9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2FF7A48B-5939-5546-F63B-066077ABA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3" name="Rectangle 22">
            <a:extLst>
              <a:ext uri="{FF2B5EF4-FFF2-40B4-BE49-F238E27FC236}">
                <a16:creationId xmlns:a16="http://schemas.microsoft.com/office/drawing/2014/main" id="{DDB0B37A-B512-97E7-E7A0-F03DE851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4" name="Content Placeholder 3">
            <a:extLst>
              <a:ext uri="{FF2B5EF4-FFF2-40B4-BE49-F238E27FC236}">
                <a16:creationId xmlns:a16="http://schemas.microsoft.com/office/drawing/2014/main" id="{056066A2-1EC5-1621-75FF-167E71686667}"/>
              </a:ext>
            </a:extLst>
          </p:cNvPr>
          <p:cNvPicPr>
            <a:picLocks noChangeAspect="1"/>
          </p:cNvPicPr>
          <p:nvPr/>
        </p:nvPicPr>
        <p:blipFill>
          <a:blip r:embed="rId3"/>
          <a:stretch>
            <a:fillRect/>
          </a:stretch>
        </p:blipFill>
        <p:spPr>
          <a:xfrm>
            <a:off x="8253979" y="244885"/>
            <a:ext cx="3812898" cy="1086676"/>
          </a:xfrm>
          <a:prstGeom prst="rect">
            <a:avLst/>
          </a:prstGeom>
        </p:spPr>
      </p:pic>
      <p:sp>
        <p:nvSpPr>
          <p:cNvPr id="5" name="TextBox 4">
            <a:extLst>
              <a:ext uri="{FF2B5EF4-FFF2-40B4-BE49-F238E27FC236}">
                <a16:creationId xmlns:a16="http://schemas.microsoft.com/office/drawing/2014/main" id="{766D4EDE-C602-6B7D-228C-97CE1EBA682A}"/>
              </a:ext>
            </a:extLst>
          </p:cNvPr>
          <p:cNvSpPr txBox="1"/>
          <p:nvPr/>
        </p:nvSpPr>
        <p:spPr>
          <a:xfrm>
            <a:off x="490193" y="3108191"/>
            <a:ext cx="10774837"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prstClr val="black"/>
                </a:solidFill>
                <a:effectLst/>
                <a:uLnTx/>
                <a:uFillTx/>
                <a:latin typeface="Aptos" panose="02110004020202020204"/>
                <a:ea typeface="+mn-ea"/>
                <a:cs typeface="+mn-cs"/>
              </a:rPr>
              <a:t>New Treatments in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prstClr val="black"/>
                </a:solidFill>
                <a:effectLst/>
                <a:uLnTx/>
                <a:uFillTx/>
                <a:latin typeface="Aptos" panose="02110004020202020204"/>
                <a:ea typeface="+mn-ea"/>
                <a:cs typeface="+mn-cs"/>
              </a:rPr>
              <a:t>Sickle Cell Disorder</a:t>
            </a:r>
            <a:br>
              <a:rPr kumimoji="0" lang="en-GB" sz="4400" b="0" i="0" u="none" strike="noStrike" kern="1200" cap="none" spc="0" normalizeH="0" baseline="0" noProof="0" dirty="0">
                <a:ln>
                  <a:noFill/>
                </a:ln>
                <a:solidFill>
                  <a:prstClr val="black"/>
                </a:solidFill>
                <a:effectLst/>
                <a:uLnTx/>
                <a:uFillTx/>
                <a:latin typeface="Aptos Display" panose="02110004020202020204"/>
                <a:ea typeface="+mn-ea"/>
                <a:cs typeface="+mn-cs"/>
              </a:rPr>
            </a:br>
            <a:r>
              <a:rPr kumimoji="0" lang="en-GB" sz="3600" b="0" i="1" u="none" strike="noStrike" kern="1200" cap="none" spc="0" normalizeH="0" baseline="0" noProof="0" dirty="0">
                <a:ln>
                  <a:noFill/>
                </a:ln>
                <a:solidFill>
                  <a:srgbClr val="FF0000"/>
                </a:solidFill>
                <a:effectLst/>
                <a:uLnTx/>
                <a:uFillTx/>
                <a:latin typeface="Aptos Display" panose="02110004020202020204"/>
                <a:ea typeface="+mn-ea"/>
                <a:cs typeface="+mn-cs"/>
              </a:rPr>
              <a:t>Dr Clare Samuelson</a:t>
            </a:r>
            <a:endParaRPr kumimoji="0" lang="en-GB" sz="3600" b="0" i="1"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10332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F403B33-CA2B-DE4D-C41A-277821E76AAA}"/>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ADB9BCF-249C-4061-6596-65D3C8E1A4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327F0667-BACA-88EB-98A4-ACAEAB646F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85B78077-CE04-5A58-732E-E9BD171DFC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0A90151F-1077-0185-C529-71B55C90FE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3" name="Rectangle 22">
            <a:extLst>
              <a:ext uri="{FF2B5EF4-FFF2-40B4-BE49-F238E27FC236}">
                <a16:creationId xmlns:a16="http://schemas.microsoft.com/office/drawing/2014/main" id="{F34F5177-2BD5-F56B-E5C8-892CCF8279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4" name="Content Placeholder 3">
            <a:extLst>
              <a:ext uri="{FF2B5EF4-FFF2-40B4-BE49-F238E27FC236}">
                <a16:creationId xmlns:a16="http://schemas.microsoft.com/office/drawing/2014/main" id="{A4FE8688-EAD7-C788-BD24-2B1679D752DB}"/>
              </a:ext>
            </a:extLst>
          </p:cNvPr>
          <p:cNvPicPr>
            <a:picLocks noChangeAspect="1"/>
          </p:cNvPicPr>
          <p:nvPr/>
        </p:nvPicPr>
        <p:blipFill>
          <a:blip r:embed="rId3"/>
          <a:stretch>
            <a:fillRect/>
          </a:stretch>
        </p:blipFill>
        <p:spPr>
          <a:xfrm>
            <a:off x="8253979" y="244885"/>
            <a:ext cx="3812898" cy="1086676"/>
          </a:xfrm>
          <a:prstGeom prst="rect">
            <a:avLst/>
          </a:prstGeom>
        </p:spPr>
      </p:pic>
      <p:sp>
        <p:nvSpPr>
          <p:cNvPr id="5" name="TextBox 4">
            <a:extLst>
              <a:ext uri="{FF2B5EF4-FFF2-40B4-BE49-F238E27FC236}">
                <a16:creationId xmlns:a16="http://schemas.microsoft.com/office/drawing/2014/main" id="{A916849F-613D-3096-5481-17CB8973F533}"/>
              </a:ext>
            </a:extLst>
          </p:cNvPr>
          <p:cNvSpPr txBox="1"/>
          <p:nvPr/>
        </p:nvSpPr>
        <p:spPr>
          <a:xfrm>
            <a:off x="187289" y="2082186"/>
            <a:ext cx="6533000" cy="31239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3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Aptos" panose="02110004020202020204"/>
                <a:ea typeface="+mn-ea"/>
                <a:cs typeface="+mn-cs"/>
              </a:rPr>
              <a:t>The group consists of 28 members in total, including 1 Chair, 3 Deputies, 23 patient and carer representatives' members, and 1 multidisciplinary team (MDT) representative who also serves as the Data Manager and Engagement Coordinator. All roles within the group are undertaken on a voluntary basis</a:t>
            </a:r>
            <a:endParaRPr kumimoji="0" lang="en-GB" sz="2200" b="0" i="0" u="none" strike="noStrike" kern="1200" cap="none" spc="0" normalizeH="0" baseline="0" noProof="0" dirty="0">
              <a:ln>
                <a:noFill/>
              </a:ln>
              <a:solidFill>
                <a:prstClr val="black"/>
              </a:solidFill>
              <a:effectLst/>
              <a:uLnTx/>
              <a:uFillTx/>
              <a:latin typeface="Aptos Display" panose="02110004020202020204"/>
              <a:ea typeface="+mn-ea"/>
              <a:cs typeface="+mn-cs"/>
            </a:endParaRPr>
          </a:p>
        </p:txBody>
      </p:sp>
      <p:pic>
        <p:nvPicPr>
          <p:cNvPr id="3" name="Picture 2" descr="A group of people in a circle">
            <a:extLst>
              <a:ext uri="{FF2B5EF4-FFF2-40B4-BE49-F238E27FC236}">
                <a16:creationId xmlns:a16="http://schemas.microsoft.com/office/drawing/2014/main" id="{0F51DB1D-2FEC-C30D-7AB1-3A8371331D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0289" y="1820840"/>
            <a:ext cx="4303423" cy="4303423"/>
          </a:xfrm>
          <a:prstGeom prst="rect">
            <a:avLst/>
          </a:prstGeom>
        </p:spPr>
      </p:pic>
      <p:sp>
        <p:nvSpPr>
          <p:cNvPr id="7" name="TextBox 6">
            <a:extLst>
              <a:ext uri="{FF2B5EF4-FFF2-40B4-BE49-F238E27FC236}">
                <a16:creationId xmlns:a16="http://schemas.microsoft.com/office/drawing/2014/main" id="{377526F7-E892-DEE6-AD39-C0AAD8A3E6BD}"/>
              </a:ext>
            </a:extLst>
          </p:cNvPr>
          <p:cNvSpPr txBox="1"/>
          <p:nvPr/>
        </p:nvSpPr>
        <p:spPr>
          <a:xfrm>
            <a:off x="456405" y="655163"/>
            <a:ext cx="7216047"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ptos" panose="02110004020202020204"/>
                <a:ea typeface="+mn-ea"/>
                <a:cs typeface="+mn-cs"/>
              </a:rPr>
              <a:t>Overview of the Patient and Carer Representative Team</a:t>
            </a:r>
          </a:p>
        </p:txBody>
      </p:sp>
    </p:spTree>
    <p:extLst>
      <p:ext uri="{BB962C8B-B14F-4D97-AF65-F5344CB8AC3E}">
        <p14:creationId xmlns:p14="http://schemas.microsoft.com/office/powerpoint/2010/main" val="201219752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CC7F524-7BFD-D66D-FD38-CAABC7441629}"/>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25A88D9-1A84-1965-6977-A19A842A57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863B1410-1FF0-45B2-675C-EF1484D67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8A3E3274-0116-DE96-4C7E-67EA8A1E66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1B80622C-28F5-A72F-635C-CCA467EC8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3" name="Rectangle 22">
            <a:extLst>
              <a:ext uri="{FF2B5EF4-FFF2-40B4-BE49-F238E27FC236}">
                <a16:creationId xmlns:a16="http://schemas.microsoft.com/office/drawing/2014/main" id="{E547697D-6EA4-CC1F-0827-0DF2271449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DD529864-1504-3565-5A4B-13316DC199C4}"/>
              </a:ext>
            </a:extLst>
          </p:cNvPr>
          <p:cNvSpPr>
            <a:spLocks noGrp="1"/>
          </p:cNvSpPr>
          <p:nvPr>
            <p:ph type="ctrTitle"/>
          </p:nvPr>
        </p:nvSpPr>
        <p:spPr>
          <a:xfrm>
            <a:off x="699714" y="353160"/>
            <a:ext cx="7091300" cy="898581"/>
          </a:xfrm>
        </p:spPr>
        <p:txBody>
          <a:bodyPr anchor="ctr">
            <a:noAutofit/>
          </a:bodyPr>
          <a:lstStyle/>
          <a:p>
            <a:pPr algn="l"/>
            <a:r>
              <a:rPr lang="en-GB" sz="3600" dirty="0">
                <a:solidFill>
                  <a:srgbClr val="FFFFFF"/>
                </a:solidFill>
              </a:rPr>
              <a:t>Outline of Talk</a:t>
            </a:r>
          </a:p>
        </p:txBody>
      </p:sp>
      <p:pic>
        <p:nvPicPr>
          <p:cNvPr id="4" name="Content Placeholder 3">
            <a:extLst>
              <a:ext uri="{FF2B5EF4-FFF2-40B4-BE49-F238E27FC236}">
                <a16:creationId xmlns:a16="http://schemas.microsoft.com/office/drawing/2014/main" id="{678AD6C5-A056-D838-FCC0-A98E506E33A7}"/>
              </a:ext>
            </a:extLst>
          </p:cNvPr>
          <p:cNvPicPr>
            <a:picLocks noChangeAspect="1"/>
          </p:cNvPicPr>
          <p:nvPr/>
        </p:nvPicPr>
        <p:blipFill>
          <a:blip r:embed="rId3"/>
          <a:stretch>
            <a:fillRect/>
          </a:stretch>
        </p:blipFill>
        <p:spPr>
          <a:xfrm>
            <a:off x="8253979" y="244885"/>
            <a:ext cx="3812898" cy="1086676"/>
          </a:xfrm>
          <a:prstGeom prst="rect">
            <a:avLst/>
          </a:prstGeom>
        </p:spPr>
      </p:pic>
      <p:sp>
        <p:nvSpPr>
          <p:cNvPr id="3" name="TextBox 2">
            <a:extLst>
              <a:ext uri="{FF2B5EF4-FFF2-40B4-BE49-F238E27FC236}">
                <a16:creationId xmlns:a16="http://schemas.microsoft.com/office/drawing/2014/main" id="{72CF8C73-9678-88D3-E5AB-B87148B43DBA}"/>
              </a:ext>
            </a:extLst>
          </p:cNvPr>
          <p:cNvSpPr txBox="1"/>
          <p:nvPr/>
        </p:nvSpPr>
        <p:spPr>
          <a:xfrm>
            <a:off x="699714" y="2183642"/>
            <a:ext cx="10327677" cy="286232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600" b="0" i="0" u="none" strike="noStrike" kern="1200" cap="none" spc="0" normalizeH="0" baseline="0" noProof="0" dirty="0">
                <a:ln>
                  <a:noFill/>
                </a:ln>
                <a:solidFill>
                  <a:prstClr val="black"/>
                </a:solidFill>
                <a:effectLst/>
                <a:uLnTx/>
                <a:uFillTx/>
                <a:latin typeface="Aptos" panose="02110004020202020204"/>
                <a:ea typeface="+mn-ea"/>
                <a:cs typeface="+mn-cs"/>
              </a:rPr>
              <a:t>Why do we need new treatments?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600" b="0" i="0" u="none" strike="noStrike" kern="1200" cap="none" spc="0" normalizeH="0" baseline="0" noProof="0" dirty="0">
                <a:ln>
                  <a:noFill/>
                </a:ln>
                <a:solidFill>
                  <a:prstClr val="black"/>
                </a:solidFill>
                <a:effectLst/>
                <a:uLnTx/>
                <a:uFillTx/>
                <a:latin typeface="Aptos" panose="02110004020202020204"/>
                <a:ea typeface="+mn-ea"/>
                <a:cs typeface="+mn-cs"/>
              </a:rPr>
              <a:t>Bone marrow transplant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600" b="0" i="0" u="none" strike="noStrike" kern="1200" cap="none" spc="0" normalizeH="0" baseline="0" noProof="0" dirty="0">
                <a:ln>
                  <a:noFill/>
                </a:ln>
                <a:solidFill>
                  <a:prstClr val="black"/>
                </a:solidFill>
                <a:effectLst/>
                <a:uLnTx/>
                <a:uFillTx/>
                <a:latin typeface="Aptos" panose="02110004020202020204"/>
                <a:ea typeface="+mn-ea"/>
                <a:cs typeface="+mn-cs"/>
              </a:rPr>
              <a:t>Gene therapy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600" b="0" i="0" u="none" strike="noStrike" kern="1200" cap="none" spc="0" normalizeH="0" baseline="0" noProof="0" dirty="0">
                <a:ln>
                  <a:noFill/>
                </a:ln>
                <a:solidFill>
                  <a:prstClr val="black"/>
                </a:solidFill>
                <a:effectLst/>
                <a:uLnTx/>
                <a:uFillTx/>
                <a:latin typeface="Aptos" panose="02110004020202020204"/>
                <a:ea typeface="+mn-ea"/>
                <a:cs typeface="+mn-cs"/>
              </a:rPr>
              <a:t>Clinical trials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600" b="0" i="0" u="none" strike="noStrike" kern="1200" cap="none" spc="0" normalizeH="0" baseline="0" noProof="0" dirty="0">
                <a:ln>
                  <a:noFill/>
                </a:ln>
                <a:solidFill>
                  <a:prstClr val="black"/>
                </a:solidFill>
                <a:effectLst/>
                <a:uLnTx/>
                <a:uFillTx/>
                <a:latin typeface="Aptos" panose="02110004020202020204"/>
                <a:ea typeface="+mn-ea"/>
                <a:cs typeface="+mn-cs"/>
              </a:rPr>
              <a:t>Discussion and questions</a:t>
            </a:r>
          </a:p>
        </p:txBody>
      </p:sp>
    </p:spTree>
    <p:extLst>
      <p:ext uri="{BB962C8B-B14F-4D97-AF65-F5344CB8AC3E}">
        <p14:creationId xmlns:p14="http://schemas.microsoft.com/office/powerpoint/2010/main" val="49643576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650D180-1365-EAC6-EB67-A717C0096994}"/>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CE565C8-7718-78E2-A4C6-F4CD472AC9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289CDEAC-971B-77A5-83D5-2B4DA142BA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DE11F775-D389-87B1-D583-DB2F20D94C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2A5F308B-47DE-C155-6361-4EC27D9C1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3" name="Rectangle 22">
            <a:extLst>
              <a:ext uri="{FF2B5EF4-FFF2-40B4-BE49-F238E27FC236}">
                <a16:creationId xmlns:a16="http://schemas.microsoft.com/office/drawing/2014/main" id="{3CD0FEFE-631E-96BE-8934-DFB3CAE73F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E0C243A3-00B8-CB70-81A3-254E25801AC9}"/>
              </a:ext>
            </a:extLst>
          </p:cNvPr>
          <p:cNvSpPr>
            <a:spLocks noGrp="1"/>
          </p:cNvSpPr>
          <p:nvPr>
            <p:ph type="ctrTitle"/>
          </p:nvPr>
        </p:nvSpPr>
        <p:spPr>
          <a:xfrm>
            <a:off x="699714" y="353160"/>
            <a:ext cx="7091300" cy="898581"/>
          </a:xfrm>
        </p:spPr>
        <p:txBody>
          <a:bodyPr anchor="ctr">
            <a:normAutofit/>
          </a:bodyPr>
          <a:lstStyle/>
          <a:p>
            <a:pPr algn="l"/>
            <a:r>
              <a:rPr lang="en-GB" sz="3600" dirty="0">
                <a:solidFill>
                  <a:srgbClr val="FFFFFF"/>
                </a:solidFill>
              </a:rPr>
              <a:t>Why Do We Need New Treatments?</a:t>
            </a:r>
          </a:p>
        </p:txBody>
      </p:sp>
      <p:pic>
        <p:nvPicPr>
          <p:cNvPr id="4" name="Content Placeholder 3">
            <a:extLst>
              <a:ext uri="{FF2B5EF4-FFF2-40B4-BE49-F238E27FC236}">
                <a16:creationId xmlns:a16="http://schemas.microsoft.com/office/drawing/2014/main" id="{BD5F0909-FEF7-0A94-38C1-35838B888A23}"/>
              </a:ext>
            </a:extLst>
          </p:cNvPr>
          <p:cNvPicPr>
            <a:picLocks noChangeAspect="1"/>
          </p:cNvPicPr>
          <p:nvPr/>
        </p:nvPicPr>
        <p:blipFill>
          <a:blip r:embed="rId3"/>
          <a:stretch>
            <a:fillRect/>
          </a:stretch>
        </p:blipFill>
        <p:spPr>
          <a:xfrm>
            <a:off x="8253979" y="244885"/>
            <a:ext cx="3812898" cy="1086676"/>
          </a:xfrm>
          <a:prstGeom prst="rect">
            <a:avLst/>
          </a:prstGeom>
        </p:spPr>
      </p:pic>
      <p:sp>
        <p:nvSpPr>
          <p:cNvPr id="3" name="TextBox 2">
            <a:extLst>
              <a:ext uri="{FF2B5EF4-FFF2-40B4-BE49-F238E27FC236}">
                <a16:creationId xmlns:a16="http://schemas.microsoft.com/office/drawing/2014/main" id="{7EEA8300-5029-E2EC-17EE-0734DC36E8BE}"/>
              </a:ext>
            </a:extLst>
          </p:cNvPr>
          <p:cNvSpPr txBox="1"/>
          <p:nvPr/>
        </p:nvSpPr>
        <p:spPr>
          <a:xfrm>
            <a:off x="605927" y="2172625"/>
            <a:ext cx="11127037" cy="452431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600" b="0" i="0" u="none" strike="noStrike" kern="1200" cap="none" spc="0" normalizeH="0" baseline="0" noProof="0" dirty="0">
                <a:ln>
                  <a:noFill/>
                </a:ln>
                <a:solidFill>
                  <a:prstClr val="black"/>
                </a:solidFill>
                <a:effectLst/>
                <a:uLnTx/>
                <a:uFillTx/>
                <a:latin typeface="Aptos" panose="02110004020202020204"/>
                <a:ea typeface="+mn-ea"/>
                <a:cs typeface="+mn-cs"/>
              </a:rPr>
              <a:t>Hydroxycarbamide is a good treatment for most people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600" b="0" i="0" u="none" strike="noStrike" kern="1200" cap="none" spc="0" normalizeH="0" baseline="0" noProof="0" dirty="0">
                <a:ln>
                  <a:noFill/>
                </a:ln>
                <a:solidFill>
                  <a:prstClr val="black"/>
                </a:solidFill>
                <a:effectLst/>
                <a:uLnTx/>
                <a:uFillTx/>
                <a:latin typeface="Aptos" panose="02110004020202020204"/>
                <a:ea typeface="+mn-ea"/>
                <a:cs typeface="+mn-cs"/>
              </a:rPr>
              <a:t>Some need regular transfusions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600" b="0" i="0" u="none" strike="noStrike" kern="1200" cap="none" spc="0" normalizeH="0" baseline="0" noProof="0" dirty="0">
                <a:ln>
                  <a:noFill/>
                </a:ln>
                <a:solidFill>
                  <a:srgbClr val="FF0000"/>
                </a:solidFill>
                <a:effectLst/>
                <a:uLnTx/>
                <a:uFillTx/>
                <a:latin typeface="Aptos" panose="02110004020202020204"/>
                <a:ea typeface="+mn-ea"/>
                <a:cs typeface="+mn-cs"/>
              </a:rPr>
              <a:t>But…. many they still experience pain and other problems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600" b="0" i="0" u="none" strike="noStrike" kern="1200" cap="none" spc="0" normalizeH="0" baseline="0" noProof="0" dirty="0">
                <a:ln>
                  <a:noFill/>
                </a:ln>
                <a:solidFill>
                  <a:srgbClr val="FF0000"/>
                </a:solidFill>
                <a:effectLst/>
                <a:uLnTx/>
                <a:uFillTx/>
                <a:latin typeface="Aptos" panose="02110004020202020204"/>
                <a:ea typeface="+mn-ea"/>
                <a:cs typeface="+mn-cs"/>
              </a:rPr>
              <a:t>Some people can’t receive these treatments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600" b="0" i="0" u="none" strike="noStrike" kern="1200" cap="none" spc="0" normalizeH="0" baseline="0" noProof="0" dirty="0">
                <a:ln>
                  <a:noFill/>
                </a:ln>
                <a:solidFill>
                  <a:srgbClr val="FF0000"/>
                </a:solidFill>
                <a:effectLst/>
                <a:uLnTx/>
                <a:uFillTx/>
                <a:latin typeface="Aptos" panose="02110004020202020204"/>
                <a:ea typeface="+mn-ea"/>
                <a:cs typeface="+mn-cs"/>
              </a:rPr>
              <a:t>Limited options for alternative treatments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36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473572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4DF1CB4-3243-162B-8997-91DC2FAA337F}"/>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B10042E-4F4B-AA60-06F9-61B12BEC76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D6D3E4C7-7EA3-3CF3-4A01-152F5A8681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8B8F9033-02CC-BEAB-3AB5-8D26BC02C2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C6E3AAA6-570F-A88C-7B7D-CD2C5DF883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3" name="Rectangle 22">
            <a:extLst>
              <a:ext uri="{FF2B5EF4-FFF2-40B4-BE49-F238E27FC236}">
                <a16:creationId xmlns:a16="http://schemas.microsoft.com/office/drawing/2014/main" id="{5941C021-1AE4-F0D1-D3A5-30BC47DC29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4" name="Content Placeholder 3">
            <a:extLst>
              <a:ext uri="{FF2B5EF4-FFF2-40B4-BE49-F238E27FC236}">
                <a16:creationId xmlns:a16="http://schemas.microsoft.com/office/drawing/2014/main" id="{48F9AC66-2910-4055-1598-AA01E264AC9B}"/>
              </a:ext>
            </a:extLst>
          </p:cNvPr>
          <p:cNvPicPr>
            <a:picLocks noChangeAspect="1"/>
          </p:cNvPicPr>
          <p:nvPr/>
        </p:nvPicPr>
        <p:blipFill>
          <a:blip r:embed="rId3"/>
          <a:stretch>
            <a:fillRect/>
          </a:stretch>
        </p:blipFill>
        <p:spPr>
          <a:xfrm>
            <a:off x="8253979" y="244885"/>
            <a:ext cx="3812898" cy="1086676"/>
          </a:xfrm>
          <a:prstGeom prst="rect">
            <a:avLst/>
          </a:prstGeom>
        </p:spPr>
      </p:pic>
      <p:sp>
        <p:nvSpPr>
          <p:cNvPr id="5" name="TextBox 4">
            <a:extLst>
              <a:ext uri="{FF2B5EF4-FFF2-40B4-BE49-F238E27FC236}">
                <a16:creationId xmlns:a16="http://schemas.microsoft.com/office/drawing/2014/main" id="{92ACACD2-8B3D-B72A-D267-1EC90CE3FF88}"/>
              </a:ext>
            </a:extLst>
          </p:cNvPr>
          <p:cNvSpPr txBox="1"/>
          <p:nvPr/>
        </p:nvSpPr>
        <p:spPr>
          <a:xfrm>
            <a:off x="490193" y="3108191"/>
            <a:ext cx="10774837"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prstClr val="black"/>
                </a:solidFill>
                <a:effectLst/>
                <a:uLnTx/>
                <a:uFillTx/>
                <a:latin typeface="Aptos" panose="02110004020202020204"/>
                <a:ea typeface="+mn-ea"/>
                <a:cs typeface="+mn-cs"/>
              </a:rPr>
              <a:t>Bone Marrow Transplant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C00000"/>
                </a:solidFill>
                <a:effectLst/>
                <a:uLnTx/>
                <a:uFillTx/>
                <a:latin typeface="Aptos" panose="02110004020202020204"/>
                <a:ea typeface="+mn-ea"/>
                <a:cs typeface="+mn-cs"/>
              </a:rPr>
              <a:t>What is it and who is it for?</a:t>
            </a:r>
            <a:endParaRPr kumimoji="0" lang="en-GB" sz="3600" b="0" i="1" u="none" strike="noStrike" kern="1200" cap="none" spc="0" normalizeH="0" baseline="0" noProof="0" dirty="0">
              <a:ln>
                <a:noFill/>
              </a:ln>
              <a:solidFill>
                <a:srgbClr val="C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067491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5CD2112-0EF6-6B6E-BE96-431C40EEF158}"/>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819F8F4-68C5-897E-AA0F-D1BE47FFB6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6DBF128A-DDF5-6707-76FD-8D6B52564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F6A0DFAD-FB91-EDBC-8688-EA6CE1C6B5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6349154C-9372-E513-6CC8-E493C9C27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3" name="Rectangle 22">
            <a:extLst>
              <a:ext uri="{FF2B5EF4-FFF2-40B4-BE49-F238E27FC236}">
                <a16:creationId xmlns:a16="http://schemas.microsoft.com/office/drawing/2014/main" id="{F08C121B-13E1-BB02-9843-4DD8F444B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DFBEA99C-2AAC-01D6-62E8-239E04A002AA}"/>
              </a:ext>
            </a:extLst>
          </p:cNvPr>
          <p:cNvSpPr>
            <a:spLocks noGrp="1"/>
          </p:cNvSpPr>
          <p:nvPr>
            <p:ph type="ctrTitle"/>
          </p:nvPr>
        </p:nvSpPr>
        <p:spPr>
          <a:xfrm>
            <a:off x="699714" y="353160"/>
            <a:ext cx="7091300" cy="898581"/>
          </a:xfrm>
        </p:spPr>
        <p:txBody>
          <a:bodyPr anchor="ctr">
            <a:normAutofit/>
          </a:bodyPr>
          <a:lstStyle/>
          <a:p>
            <a:pPr algn="l"/>
            <a:r>
              <a:rPr lang="en-GB" sz="3600" dirty="0">
                <a:solidFill>
                  <a:srgbClr val="FFFFFF"/>
                </a:solidFill>
              </a:rPr>
              <a:t>Bone Marrow Transplant</a:t>
            </a:r>
          </a:p>
        </p:txBody>
      </p:sp>
      <p:pic>
        <p:nvPicPr>
          <p:cNvPr id="4" name="Content Placeholder 3">
            <a:extLst>
              <a:ext uri="{FF2B5EF4-FFF2-40B4-BE49-F238E27FC236}">
                <a16:creationId xmlns:a16="http://schemas.microsoft.com/office/drawing/2014/main" id="{7D8AD331-03D8-4E91-A49C-B061108BEE29}"/>
              </a:ext>
            </a:extLst>
          </p:cNvPr>
          <p:cNvPicPr>
            <a:picLocks noChangeAspect="1"/>
          </p:cNvPicPr>
          <p:nvPr/>
        </p:nvPicPr>
        <p:blipFill>
          <a:blip r:embed="rId3"/>
          <a:stretch>
            <a:fillRect/>
          </a:stretch>
        </p:blipFill>
        <p:spPr>
          <a:xfrm>
            <a:off x="8253979" y="244885"/>
            <a:ext cx="3812898" cy="1086676"/>
          </a:xfrm>
          <a:prstGeom prst="rect">
            <a:avLst/>
          </a:prstGeom>
        </p:spPr>
      </p:pic>
      <p:sp>
        <p:nvSpPr>
          <p:cNvPr id="5" name="TextBox 4">
            <a:extLst>
              <a:ext uri="{FF2B5EF4-FFF2-40B4-BE49-F238E27FC236}">
                <a16:creationId xmlns:a16="http://schemas.microsoft.com/office/drawing/2014/main" id="{F6E58194-18B0-9F30-8C51-10A0C06D7B1B}"/>
              </a:ext>
            </a:extLst>
          </p:cNvPr>
          <p:cNvSpPr txBox="1"/>
          <p:nvPr/>
        </p:nvSpPr>
        <p:spPr>
          <a:xfrm>
            <a:off x="605927" y="2172625"/>
            <a:ext cx="11127037"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Aptos" panose="02110004020202020204"/>
                <a:ea typeface="+mn-ea"/>
                <a:cs typeface="+mn-cs"/>
              </a:rPr>
              <a:t>Also called: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600" b="0" i="0" u="none" strike="noStrike" kern="1200" cap="none" spc="0" normalizeH="0" baseline="0" noProof="0" dirty="0">
                <a:ln>
                  <a:noFill/>
                </a:ln>
                <a:solidFill>
                  <a:prstClr val="black"/>
                </a:solidFill>
                <a:effectLst/>
                <a:uLnTx/>
                <a:uFillTx/>
                <a:latin typeface="Aptos" panose="02110004020202020204"/>
                <a:ea typeface="+mn-ea"/>
                <a:cs typeface="+mn-cs"/>
              </a:rPr>
              <a:t>Haematopoietic stem cell transplant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600" b="0" i="0" u="none" strike="noStrike" kern="1200" cap="none" spc="0" normalizeH="0" baseline="0" noProof="0" dirty="0">
                <a:ln>
                  <a:noFill/>
                </a:ln>
                <a:solidFill>
                  <a:prstClr val="black"/>
                </a:solidFill>
                <a:effectLst/>
                <a:uLnTx/>
                <a:uFillTx/>
                <a:latin typeface="Aptos" panose="02110004020202020204"/>
                <a:ea typeface="+mn-ea"/>
                <a:cs typeface="+mn-cs"/>
              </a:rPr>
              <a:t>Stem cell transplant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600" b="0" i="0" u="none" strike="noStrike" kern="1200" cap="none" spc="0" normalizeH="0" baseline="0" noProof="0" dirty="0">
                <a:ln>
                  <a:noFill/>
                </a:ln>
                <a:solidFill>
                  <a:prstClr val="black"/>
                </a:solidFill>
                <a:effectLst/>
                <a:uLnTx/>
                <a:uFillTx/>
                <a:latin typeface="Aptos" panose="02110004020202020204"/>
                <a:ea typeface="+mn-ea"/>
                <a:cs typeface="+mn-cs"/>
              </a:rPr>
              <a:t>BMT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600" b="0" i="0" u="none" strike="noStrike" kern="1200" cap="none" spc="0" normalizeH="0" baseline="0" noProof="0" dirty="0">
                <a:ln>
                  <a:noFill/>
                </a:ln>
                <a:solidFill>
                  <a:prstClr val="black"/>
                </a:solidFill>
                <a:effectLst/>
                <a:uLnTx/>
                <a:uFillTx/>
                <a:latin typeface="Aptos" panose="02110004020202020204"/>
                <a:ea typeface="+mn-ea"/>
                <a:cs typeface="+mn-cs"/>
              </a:rPr>
              <a:t>HSCT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36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C00000"/>
                </a:solidFill>
                <a:effectLst/>
                <a:uLnTx/>
                <a:uFillTx/>
                <a:latin typeface="Aptos" panose="02110004020202020204"/>
                <a:ea typeface="+mn-ea"/>
                <a:cs typeface="+mn-cs"/>
              </a:rPr>
              <a:t>New for adults (since 2019)</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36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8773491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87CBA0D-55AD-39EE-F6F9-79AD3E83BD0A}"/>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8A724C8-2A84-37E1-B3ED-B6C0D29B0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37303EF0-8E0F-4340-A707-A2DF971B8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9B55E628-343B-B5C7-6D8A-A28A563806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C544E713-4026-6E92-3FCC-44DBA7271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3" name="Rectangle 22">
            <a:extLst>
              <a:ext uri="{FF2B5EF4-FFF2-40B4-BE49-F238E27FC236}">
                <a16:creationId xmlns:a16="http://schemas.microsoft.com/office/drawing/2014/main" id="{281A9FBF-0C3F-AE3E-47E6-AB6BC58C5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9EF04A68-14B3-8955-256D-47BA0EC8E85D}"/>
              </a:ext>
            </a:extLst>
          </p:cNvPr>
          <p:cNvSpPr>
            <a:spLocks noGrp="1"/>
          </p:cNvSpPr>
          <p:nvPr>
            <p:ph type="ctrTitle"/>
          </p:nvPr>
        </p:nvSpPr>
        <p:spPr>
          <a:xfrm>
            <a:off x="699714" y="353160"/>
            <a:ext cx="7091300" cy="898581"/>
          </a:xfrm>
        </p:spPr>
        <p:txBody>
          <a:bodyPr anchor="ctr">
            <a:normAutofit fontScale="90000"/>
          </a:bodyPr>
          <a:lstStyle/>
          <a:p>
            <a:pPr algn="l"/>
            <a:r>
              <a:rPr lang="en-GB" sz="3600" dirty="0">
                <a:solidFill>
                  <a:srgbClr val="FFFFFF"/>
                </a:solidFill>
              </a:rPr>
              <a:t>How Does a Bone Marrow Transplant Work?</a:t>
            </a:r>
          </a:p>
        </p:txBody>
      </p:sp>
      <p:pic>
        <p:nvPicPr>
          <p:cNvPr id="4" name="Content Placeholder 3">
            <a:extLst>
              <a:ext uri="{FF2B5EF4-FFF2-40B4-BE49-F238E27FC236}">
                <a16:creationId xmlns:a16="http://schemas.microsoft.com/office/drawing/2014/main" id="{013E0A5D-1BAD-A2A5-96F5-3BC4CA94E446}"/>
              </a:ext>
            </a:extLst>
          </p:cNvPr>
          <p:cNvPicPr>
            <a:picLocks noChangeAspect="1"/>
          </p:cNvPicPr>
          <p:nvPr/>
        </p:nvPicPr>
        <p:blipFill>
          <a:blip r:embed="rId3"/>
          <a:stretch>
            <a:fillRect/>
          </a:stretch>
        </p:blipFill>
        <p:spPr>
          <a:xfrm>
            <a:off x="8253979" y="244885"/>
            <a:ext cx="3812898" cy="1086676"/>
          </a:xfrm>
          <a:prstGeom prst="rect">
            <a:avLst/>
          </a:prstGeom>
        </p:spPr>
      </p:pic>
      <p:sp>
        <p:nvSpPr>
          <p:cNvPr id="5" name="TextBox 4">
            <a:extLst>
              <a:ext uri="{FF2B5EF4-FFF2-40B4-BE49-F238E27FC236}">
                <a16:creationId xmlns:a16="http://schemas.microsoft.com/office/drawing/2014/main" id="{243B7AFA-F3F3-E1E6-DB64-65B882DCF960}"/>
              </a:ext>
            </a:extLst>
          </p:cNvPr>
          <p:cNvSpPr txBox="1"/>
          <p:nvPr/>
        </p:nvSpPr>
        <p:spPr>
          <a:xfrm>
            <a:off x="6096000" y="2274838"/>
            <a:ext cx="5871991"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Aptos" panose="02110004020202020204"/>
                <a:ea typeface="+mn-ea"/>
                <a:cs typeface="+mn-cs"/>
              </a:rPr>
              <a:t>Stem cells in your bone marrow make all your other blood cells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36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3" name="Picture 6" descr="Vector of haematopoietic stem cells that - ID:17878647 - Royalty Free ...">
            <a:extLst>
              <a:ext uri="{FF2B5EF4-FFF2-40B4-BE49-F238E27FC236}">
                <a16:creationId xmlns:a16="http://schemas.microsoft.com/office/drawing/2014/main" id="{C185316F-5137-126A-2CC7-A4D63CF67A6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444"/>
          <a:stretch>
            <a:fillRect/>
          </a:stretch>
        </p:blipFill>
        <p:spPr bwMode="auto">
          <a:xfrm>
            <a:off x="276287" y="2172625"/>
            <a:ext cx="5308399" cy="3677163"/>
          </a:xfrm>
          <a:prstGeom prst="rect">
            <a:avLst/>
          </a:prstGeom>
          <a:noFill/>
          <a:extLst>
            <a:ext uri="{909E8E84-426E-40DD-AFC4-6F175D3DCCD1}">
              <a14:hiddenFill xmlns:a14="http://schemas.microsoft.com/office/drawing/2010/main">
                <a:solidFill>
                  <a:srgbClr val="FFFFFF"/>
                </a:solidFill>
              </a14:hiddenFill>
            </a:ext>
          </a:extLst>
        </p:spPr>
      </p:pic>
      <p:sp>
        <p:nvSpPr>
          <p:cNvPr id="6" name="Freeform: Shape 5">
            <a:extLst>
              <a:ext uri="{FF2B5EF4-FFF2-40B4-BE49-F238E27FC236}">
                <a16:creationId xmlns:a16="http://schemas.microsoft.com/office/drawing/2014/main" id="{5D45D31F-20CC-0066-D41B-383A6FF23CDD}"/>
              </a:ext>
            </a:extLst>
          </p:cNvPr>
          <p:cNvSpPr/>
          <p:nvPr/>
        </p:nvSpPr>
        <p:spPr>
          <a:xfrm>
            <a:off x="2105238" y="1978817"/>
            <a:ext cx="3722356" cy="4039846"/>
          </a:xfrm>
          <a:custGeom>
            <a:avLst/>
            <a:gdLst>
              <a:gd name="connsiteX0" fmla="*/ 1020099 w 3722356"/>
              <a:gd name="connsiteY0" fmla="*/ 13756 h 4039846"/>
              <a:gd name="connsiteX1" fmla="*/ 1020099 w 3722356"/>
              <a:gd name="connsiteY1" fmla="*/ 13756 h 4039846"/>
              <a:gd name="connsiteX2" fmla="*/ 2944434 w 3722356"/>
              <a:gd name="connsiteY2" fmla="*/ 122938 h 4039846"/>
              <a:gd name="connsiteX3" fmla="*/ 3149150 w 3722356"/>
              <a:gd name="connsiteY3" fmla="*/ 177529 h 4039846"/>
              <a:gd name="connsiteX4" fmla="*/ 3231037 w 3722356"/>
              <a:gd name="connsiteY4" fmla="*/ 204825 h 4039846"/>
              <a:gd name="connsiteX5" fmla="*/ 3422105 w 3722356"/>
              <a:gd name="connsiteY5" fmla="*/ 259416 h 4039846"/>
              <a:gd name="connsiteX6" fmla="*/ 3531287 w 3722356"/>
              <a:gd name="connsiteY6" fmla="*/ 327655 h 4039846"/>
              <a:gd name="connsiteX7" fmla="*/ 3585878 w 3722356"/>
              <a:gd name="connsiteY7" fmla="*/ 436837 h 4039846"/>
              <a:gd name="connsiteX8" fmla="*/ 3722356 w 3722356"/>
              <a:gd name="connsiteY8" fmla="*/ 996395 h 4039846"/>
              <a:gd name="connsiteX9" fmla="*/ 3708708 w 3722356"/>
              <a:gd name="connsiteY9" fmla="*/ 1255702 h 4039846"/>
              <a:gd name="connsiteX10" fmla="*/ 3695061 w 3722356"/>
              <a:gd name="connsiteY10" fmla="*/ 1474067 h 4039846"/>
              <a:gd name="connsiteX11" fmla="*/ 3708708 w 3722356"/>
              <a:gd name="connsiteY11" fmla="*/ 1951738 h 4039846"/>
              <a:gd name="connsiteX12" fmla="*/ 3695061 w 3722356"/>
              <a:gd name="connsiteY12" fmla="*/ 3029911 h 4039846"/>
              <a:gd name="connsiteX13" fmla="*/ 3667765 w 3722356"/>
              <a:gd name="connsiteY13" fmla="*/ 3180037 h 4039846"/>
              <a:gd name="connsiteX14" fmla="*/ 3613174 w 3722356"/>
              <a:gd name="connsiteY14" fmla="*/ 3439344 h 4039846"/>
              <a:gd name="connsiteX15" fmla="*/ 3572231 w 3722356"/>
              <a:gd name="connsiteY15" fmla="*/ 3862425 h 4039846"/>
              <a:gd name="connsiteX16" fmla="*/ 3558583 w 3722356"/>
              <a:gd name="connsiteY16" fmla="*/ 3957959 h 4039846"/>
              <a:gd name="connsiteX17" fmla="*/ 3394810 w 3722356"/>
              <a:gd name="connsiteY17" fmla="*/ 4039846 h 4039846"/>
              <a:gd name="connsiteX18" fmla="*/ 2535001 w 3722356"/>
              <a:gd name="connsiteY18" fmla="*/ 4012550 h 4039846"/>
              <a:gd name="connsiteX19" fmla="*/ 2221102 w 3722356"/>
              <a:gd name="connsiteY19" fmla="*/ 3957959 h 4039846"/>
              <a:gd name="connsiteX20" fmla="*/ 1852613 w 3722356"/>
              <a:gd name="connsiteY20" fmla="*/ 3930664 h 4039846"/>
              <a:gd name="connsiteX21" fmla="*/ 1566010 w 3722356"/>
              <a:gd name="connsiteY21" fmla="*/ 3876073 h 4039846"/>
              <a:gd name="connsiteX22" fmla="*/ 1402237 w 3722356"/>
              <a:gd name="connsiteY22" fmla="*/ 3848777 h 4039846"/>
              <a:gd name="connsiteX23" fmla="*/ 829031 w 3722356"/>
              <a:gd name="connsiteY23" fmla="*/ 3821482 h 4039846"/>
              <a:gd name="connsiteX24" fmla="*/ 283120 w 3722356"/>
              <a:gd name="connsiteY24" fmla="*/ 3766890 h 4039846"/>
              <a:gd name="connsiteX25" fmla="*/ 187586 w 3722356"/>
              <a:gd name="connsiteY25" fmla="*/ 3739595 h 4039846"/>
              <a:gd name="connsiteX26" fmla="*/ 283120 w 3722356"/>
              <a:gd name="connsiteY26" fmla="*/ 3725947 h 4039846"/>
              <a:gd name="connsiteX27" fmla="*/ 351359 w 3722356"/>
              <a:gd name="connsiteY27" fmla="*/ 3685004 h 4039846"/>
              <a:gd name="connsiteX28" fmla="*/ 460541 w 3722356"/>
              <a:gd name="connsiteY28" fmla="*/ 3589470 h 4039846"/>
              <a:gd name="connsiteX29" fmla="*/ 487837 w 3722356"/>
              <a:gd name="connsiteY29" fmla="*/ 3534879 h 4039846"/>
              <a:gd name="connsiteX30" fmla="*/ 624314 w 3722356"/>
              <a:gd name="connsiteY30" fmla="*/ 3452992 h 4039846"/>
              <a:gd name="connsiteX31" fmla="*/ 760792 w 3722356"/>
              <a:gd name="connsiteY31" fmla="*/ 3384753 h 4039846"/>
              <a:gd name="connsiteX32" fmla="*/ 842678 w 3722356"/>
              <a:gd name="connsiteY32" fmla="*/ 3289219 h 4039846"/>
              <a:gd name="connsiteX33" fmla="*/ 856326 w 3722356"/>
              <a:gd name="connsiteY33" fmla="*/ 3207332 h 4039846"/>
              <a:gd name="connsiteX34" fmla="*/ 829031 w 3722356"/>
              <a:gd name="connsiteY34" fmla="*/ 3111798 h 4039846"/>
              <a:gd name="connsiteX35" fmla="*/ 815383 w 3722356"/>
              <a:gd name="connsiteY35" fmla="*/ 3070855 h 4039846"/>
              <a:gd name="connsiteX36" fmla="*/ 774440 w 3722356"/>
              <a:gd name="connsiteY36" fmla="*/ 3057207 h 4039846"/>
              <a:gd name="connsiteX37" fmla="*/ 747144 w 3722356"/>
              <a:gd name="connsiteY37" fmla="*/ 2961673 h 4039846"/>
              <a:gd name="connsiteX38" fmla="*/ 719849 w 3722356"/>
              <a:gd name="connsiteY38" fmla="*/ 2920729 h 4039846"/>
              <a:gd name="connsiteX39" fmla="*/ 692553 w 3722356"/>
              <a:gd name="connsiteY39" fmla="*/ 2866138 h 4039846"/>
              <a:gd name="connsiteX40" fmla="*/ 665258 w 3722356"/>
              <a:gd name="connsiteY40" fmla="*/ 2797899 h 4039846"/>
              <a:gd name="connsiteX41" fmla="*/ 624314 w 3722356"/>
              <a:gd name="connsiteY41" fmla="*/ 2716013 h 4039846"/>
              <a:gd name="connsiteX42" fmla="*/ 678905 w 3722356"/>
              <a:gd name="connsiteY42" fmla="*/ 2688717 h 4039846"/>
              <a:gd name="connsiteX43" fmla="*/ 747144 w 3722356"/>
              <a:gd name="connsiteY43" fmla="*/ 2675070 h 4039846"/>
              <a:gd name="connsiteX44" fmla="*/ 883622 w 3722356"/>
              <a:gd name="connsiteY44" fmla="*/ 2565887 h 4039846"/>
              <a:gd name="connsiteX45" fmla="*/ 897269 w 3722356"/>
              <a:gd name="connsiteY45" fmla="*/ 2524944 h 4039846"/>
              <a:gd name="connsiteX46" fmla="*/ 924565 w 3722356"/>
              <a:gd name="connsiteY46" fmla="*/ 2470353 h 4039846"/>
              <a:gd name="connsiteX47" fmla="*/ 938213 w 3722356"/>
              <a:gd name="connsiteY47" fmla="*/ 2415762 h 4039846"/>
              <a:gd name="connsiteX48" fmla="*/ 965508 w 3722356"/>
              <a:gd name="connsiteY48" fmla="*/ 2347523 h 4039846"/>
              <a:gd name="connsiteX49" fmla="*/ 979156 w 3722356"/>
              <a:gd name="connsiteY49" fmla="*/ 2306580 h 4039846"/>
              <a:gd name="connsiteX50" fmla="*/ 965508 w 3722356"/>
              <a:gd name="connsiteY50" fmla="*/ 1787965 h 4039846"/>
              <a:gd name="connsiteX51" fmla="*/ 938213 w 3722356"/>
              <a:gd name="connsiteY51" fmla="*/ 1747022 h 4039846"/>
              <a:gd name="connsiteX52" fmla="*/ 842678 w 3722356"/>
              <a:gd name="connsiteY52" fmla="*/ 1719726 h 4039846"/>
              <a:gd name="connsiteX53" fmla="*/ 774440 w 3722356"/>
              <a:gd name="connsiteY53" fmla="*/ 1651487 h 4039846"/>
              <a:gd name="connsiteX54" fmla="*/ 788087 w 3722356"/>
              <a:gd name="connsiteY54" fmla="*/ 1624192 h 4039846"/>
              <a:gd name="connsiteX55" fmla="*/ 774440 w 3722356"/>
              <a:gd name="connsiteY55" fmla="*/ 1665135 h 4039846"/>
              <a:gd name="connsiteX56" fmla="*/ 692553 w 3722356"/>
              <a:gd name="connsiteY56" fmla="*/ 1596896 h 4039846"/>
              <a:gd name="connsiteX57" fmla="*/ 678905 w 3722356"/>
              <a:gd name="connsiteY57" fmla="*/ 1555953 h 4039846"/>
              <a:gd name="connsiteX58" fmla="*/ 637962 w 3722356"/>
              <a:gd name="connsiteY58" fmla="*/ 1515010 h 4039846"/>
              <a:gd name="connsiteX59" fmla="*/ 624314 w 3722356"/>
              <a:gd name="connsiteY59" fmla="*/ 1446771 h 4039846"/>
              <a:gd name="connsiteX60" fmla="*/ 597019 w 3722356"/>
              <a:gd name="connsiteY60" fmla="*/ 1405828 h 4039846"/>
              <a:gd name="connsiteX61" fmla="*/ 569723 w 3722356"/>
              <a:gd name="connsiteY61" fmla="*/ 1228407 h 4039846"/>
              <a:gd name="connsiteX62" fmla="*/ 556075 w 3722356"/>
              <a:gd name="connsiteY62" fmla="*/ 1160168 h 4039846"/>
              <a:gd name="connsiteX63" fmla="*/ 597019 w 3722356"/>
              <a:gd name="connsiteY63" fmla="*/ 682496 h 4039846"/>
              <a:gd name="connsiteX64" fmla="*/ 637962 w 3722356"/>
              <a:gd name="connsiteY64" fmla="*/ 532371 h 4039846"/>
              <a:gd name="connsiteX65" fmla="*/ 665258 w 3722356"/>
              <a:gd name="connsiteY65" fmla="*/ 423189 h 4039846"/>
              <a:gd name="connsiteX66" fmla="*/ 774440 w 3722356"/>
              <a:gd name="connsiteY66" fmla="*/ 218473 h 4039846"/>
              <a:gd name="connsiteX67" fmla="*/ 815383 w 3722356"/>
              <a:gd name="connsiteY67" fmla="*/ 136586 h 4039846"/>
              <a:gd name="connsiteX68" fmla="*/ 842678 w 3722356"/>
              <a:gd name="connsiteY68" fmla="*/ 68347 h 4039846"/>
              <a:gd name="connsiteX69" fmla="*/ 910917 w 3722356"/>
              <a:gd name="connsiteY69" fmla="*/ 27404 h 4039846"/>
              <a:gd name="connsiteX70" fmla="*/ 951861 w 3722356"/>
              <a:gd name="connsiteY70" fmla="*/ 13756 h 4039846"/>
              <a:gd name="connsiteX71" fmla="*/ 1074690 w 3722356"/>
              <a:gd name="connsiteY71" fmla="*/ 108 h 4039846"/>
              <a:gd name="connsiteX72" fmla="*/ 1020099 w 3722356"/>
              <a:gd name="connsiteY72" fmla="*/ 13756 h 4039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722356" h="4039846">
                <a:moveTo>
                  <a:pt x="1020099" y="13756"/>
                </a:moveTo>
                <a:lnTo>
                  <a:pt x="1020099" y="13756"/>
                </a:lnTo>
                <a:cubicBezTo>
                  <a:pt x="1661544" y="50150"/>
                  <a:pt x="2303850" y="73662"/>
                  <a:pt x="2944434" y="122938"/>
                </a:cubicBezTo>
                <a:cubicBezTo>
                  <a:pt x="3014849" y="128355"/>
                  <a:pt x="3081244" y="158127"/>
                  <a:pt x="3149150" y="177529"/>
                </a:cubicBezTo>
                <a:cubicBezTo>
                  <a:pt x="3176815" y="185433"/>
                  <a:pt x="3203575" y="196243"/>
                  <a:pt x="3231037" y="204825"/>
                </a:cubicBezTo>
                <a:cubicBezTo>
                  <a:pt x="3354585" y="243434"/>
                  <a:pt x="3333638" y="237299"/>
                  <a:pt x="3422105" y="259416"/>
                </a:cubicBezTo>
                <a:cubicBezTo>
                  <a:pt x="3458499" y="282162"/>
                  <a:pt x="3502177" y="296119"/>
                  <a:pt x="3531287" y="327655"/>
                </a:cubicBezTo>
                <a:cubicBezTo>
                  <a:pt x="3558886" y="357554"/>
                  <a:pt x="3573011" y="398235"/>
                  <a:pt x="3585878" y="436837"/>
                </a:cubicBezTo>
                <a:cubicBezTo>
                  <a:pt x="3650959" y="632079"/>
                  <a:pt x="3680493" y="797546"/>
                  <a:pt x="3722356" y="996395"/>
                </a:cubicBezTo>
                <a:cubicBezTo>
                  <a:pt x="3717807" y="1082831"/>
                  <a:pt x="3713646" y="1169288"/>
                  <a:pt x="3708708" y="1255702"/>
                </a:cubicBezTo>
                <a:cubicBezTo>
                  <a:pt x="3704547" y="1328514"/>
                  <a:pt x="3695061" y="1401137"/>
                  <a:pt x="3695061" y="1474067"/>
                </a:cubicBezTo>
                <a:cubicBezTo>
                  <a:pt x="3695061" y="1633356"/>
                  <a:pt x="3704159" y="1792514"/>
                  <a:pt x="3708708" y="1951738"/>
                </a:cubicBezTo>
                <a:cubicBezTo>
                  <a:pt x="3704159" y="2311129"/>
                  <a:pt x="3707035" y="2670691"/>
                  <a:pt x="3695061" y="3029911"/>
                </a:cubicBezTo>
                <a:cubicBezTo>
                  <a:pt x="3693367" y="3080745"/>
                  <a:pt x="3677740" y="3130162"/>
                  <a:pt x="3667765" y="3180037"/>
                </a:cubicBezTo>
                <a:cubicBezTo>
                  <a:pt x="3656679" y="3235469"/>
                  <a:pt x="3619632" y="3386385"/>
                  <a:pt x="3613174" y="3439344"/>
                </a:cubicBezTo>
                <a:cubicBezTo>
                  <a:pt x="3596023" y="3579988"/>
                  <a:pt x="3592269" y="3722163"/>
                  <a:pt x="3572231" y="3862425"/>
                </a:cubicBezTo>
                <a:cubicBezTo>
                  <a:pt x="3567682" y="3894270"/>
                  <a:pt x="3581329" y="3935213"/>
                  <a:pt x="3558583" y="3957959"/>
                </a:cubicBezTo>
                <a:cubicBezTo>
                  <a:pt x="3515425" y="4001117"/>
                  <a:pt x="3449401" y="4012550"/>
                  <a:pt x="3394810" y="4039846"/>
                </a:cubicBezTo>
                <a:cubicBezTo>
                  <a:pt x="3108207" y="4030747"/>
                  <a:pt x="2821053" y="4032507"/>
                  <a:pt x="2535001" y="4012550"/>
                </a:cubicBezTo>
                <a:cubicBezTo>
                  <a:pt x="2429055" y="4005158"/>
                  <a:pt x="2326549" y="3970613"/>
                  <a:pt x="2221102" y="3957959"/>
                </a:cubicBezTo>
                <a:cubicBezTo>
                  <a:pt x="2098813" y="3943284"/>
                  <a:pt x="1975443" y="3939762"/>
                  <a:pt x="1852613" y="3930664"/>
                </a:cubicBezTo>
                <a:lnTo>
                  <a:pt x="1566010" y="3876073"/>
                </a:lnTo>
                <a:cubicBezTo>
                  <a:pt x="1511559" y="3866173"/>
                  <a:pt x="1457430" y="3852865"/>
                  <a:pt x="1402237" y="3848777"/>
                </a:cubicBezTo>
                <a:cubicBezTo>
                  <a:pt x="1211474" y="3834646"/>
                  <a:pt x="1020100" y="3830580"/>
                  <a:pt x="829031" y="3821482"/>
                </a:cubicBezTo>
                <a:lnTo>
                  <a:pt x="283120" y="3766890"/>
                </a:lnTo>
                <a:cubicBezTo>
                  <a:pt x="-222586" y="3698551"/>
                  <a:pt x="82187" y="3730013"/>
                  <a:pt x="187586" y="3739595"/>
                </a:cubicBezTo>
                <a:cubicBezTo>
                  <a:pt x="219431" y="3735046"/>
                  <a:pt x="252603" y="3736119"/>
                  <a:pt x="283120" y="3725947"/>
                </a:cubicBezTo>
                <a:cubicBezTo>
                  <a:pt x="308285" y="3717559"/>
                  <a:pt x="328865" y="3699063"/>
                  <a:pt x="351359" y="3685004"/>
                </a:cubicBezTo>
                <a:cubicBezTo>
                  <a:pt x="397191" y="3656359"/>
                  <a:pt x="423605" y="3636958"/>
                  <a:pt x="460541" y="3589470"/>
                </a:cubicBezTo>
                <a:cubicBezTo>
                  <a:pt x="473032" y="3573411"/>
                  <a:pt x="472208" y="3547904"/>
                  <a:pt x="487837" y="3534879"/>
                </a:cubicBezTo>
                <a:cubicBezTo>
                  <a:pt x="528593" y="3500915"/>
                  <a:pt x="580171" y="3482420"/>
                  <a:pt x="624314" y="3452992"/>
                </a:cubicBezTo>
                <a:cubicBezTo>
                  <a:pt x="721808" y="3387996"/>
                  <a:pt x="674375" y="3406358"/>
                  <a:pt x="760792" y="3384753"/>
                </a:cubicBezTo>
                <a:cubicBezTo>
                  <a:pt x="778066" y="3367479"/>
                  <a:pt x="832285" y="3320397"/>
                  <a:pt x="842678" y="3289219"/>
                </a:cubicBezTo>
                <a:cubicBezTo>
                  <a:pt x="851429" y="3262967"/>
                  <a:pt x="851777" y="3234628"/>
                  <a:pt x="856326" y="3207332"/>
                </a:cubicBezTo>
                <a:cubicBezTo>
                  <a:pt x="847228" y="3175487"/>
                  <a:pt x="838548" y="3143520"/>
                  <a:pt x="829031" y="3111798"/>
                </a:cubicBezTo>
                <a:cubicBezTo>
                  <a:pt x="824897" y="3098019"/>
                  <a:pt x="825555" y="3081027"/>
                  <a:pt x="815383" y="3070855"/>
                </a:cubicBezTo>
                <a:cubicBezTo>
                  <a:pt x="805211" y="3060683"/>
                  <a:pt x="788088" y="3061756"/>
                  <a:pt x="774440" y="3057207"/>
                </a:cubicBezTo>
                <a:cubicBezTo>
                  <a:pt x="770067" y="3039714"/>
                  <a:pt x="756934" y="2981254"/>
                  <a:pt x="747144" y="2961673"/>
                </a:cubicBezTo>
                <a:cubicBezTo>
                  <a:pt x="739809" y="2947002"/>
                  <a:pt x="727987" y="2934971"/>
                  <a:pt x="719849" y="2920729"/>
                </a:cubicBezTo>
                <a:cubicBezTo>
                  <a:pt x="709755" y="2903065"/>
                  <a:pt x="700816" y="2884729"/>
                  <a:pt x="692553" y="2866138"/>
                </a:cubicBezTo>
                <a:cubicBezTo>
                  <a:pt x="682603" y="2843751"/>
                  <a:pt x="676214" y="2819811"/>
                  <a:pt x="665258" y="2797899"/>
                </a:cubicBezTo>
                <a:cubicBezTo>
                  <a:pt x="612341" y="2692066"/>
                  <a:pt x="658621" y="2818931"/>
                  <a:pt x="624314" y="2716013"/>
                </a:cubicBezTo>
                <a:cubicBezTo>
                  <a:pt x="642511" y="2706914"/>
                  <a:pt x="659604" y="2695151"/>
                  <a:pt x="678905" y="2688717"/>
                </a:cubicBezTo>
                <a:cubicBezTo>
                  <a:pt x="700911" y="2681382"/>
                  <a:pt x="725606" y="2683685"/>
                  <a:pt x="747144" y="2675070"/>
                </a:cubicBezTo>
                <a:cubicBezTo>
                  <a:pt x="811024" y="2649518"/>
                  <a:pt x="835362" y="2614147"/>
                  <a:pt x="883622" y="2565887"/>
                </a:cubicBezTo>
                <a:cubicBezTo>
                  <a:pt x="888171" y="2552239"/>
                  <a:pt x="891602" y="2538167"/>
                  <a:pt x="897269" y="2524944"/>
                </a:cubicBezTo>
                <a:cubicBezTo>
                  <a:pt x="905283" y="2506244"/>
                  <a:pt x="917421" y="2489403"/>
                  <a:pt x="924565" y="2470353"/>
                </a:cubicBezTo>
                <a:cubicBezTo>
                  <a:pt x="931151" y="2452790"/>
                  <a:pt x="932282" y="2433557"/>
                  <a:pt x="938213" y="2415762"/>
                </a:cubicBezTo>
                <a:cubicBezTo>
                  <a:pt x="945960" y="2392521"/>
                  <a:pt x="956906" y="2370462"/>
                  <a:pt x="965508" y="2347523"/>
                </a:cubicBezTo>
                <a:cubicBezTo>
                  <a:pt x="970559" y="2334053"/>
                  <a:pt x="974607" y="2320228"/>
                  <a:pt x="979156" y="2306580"/>
                </a:cubicBezTo>
                <a:cubicBezTo>
                  <a:pt x="974607" y="2133708"/>
                  <a:pt x="978128" y="1960435"/>
                  <a:pt x="965508" y="1787965"/>
                </a:cubicBezTo>
                <a:cubicBezTo>
                  <a:pt x="964311" y="1771606"/>
                  <a:pt x="951021" y="1757268"/>
                  <a:pt x="938213" y="1747022"/>
                </a:cubicBezTo>
                <a:cubicBezTo>
                  <a:pt x="929314" y="1739903"/>
                  <a:pt x="846245" y="1720618"/>
                  <a:pt x="842678" y="1719726"/>
                </a:cubicBezTo>
                <a:cubicBezTo>
                  <a:pt x="827979" y="1709927"/>
                  <a:pt x="770940" y="1679484"/>
                  <a:pt x="774440" y="1651487"/>
                </a:cubicBezTo>
                <a:cubicBezTo>
                  <a:pt x="775706" y="1641356"/>
                  <a:pt x="859850" y="1516550"/>
                  <a:pt x="788087" y="1624192"/>
                </a:cubicBezTo>
                <a:cubicBezTo>
                  <a:pt x="783538" y="1637840"/>
                  <a:pt x="788396" y="1661646"/>
                  <a:pt x="774440" y="1665135"/>
                </a:cubicBezTo>
                <a:cubicBezTo>
                  <a:pt x="759237" y="1668936"/>
                  <a:pt x="695908" y="1600251"/>
                  <a:pt x="692553" y="1596896"/>
                </a:cubicBezTo>
                <a:cubicBezTo>
                  <a:pt x="688004" y="1583248"/>
                  <a:pt x="686885" y="1567923"/>
                  <a:pt x="678905" y="1555953"/>
                </a:cubicBezTo>
                <a:cubicBezTo>
                  <a:pt x="668199" y="1539894"/>
                  <a:pt x="646594" y="1532273"/>
                  <a:pt x="637962" y="1515010"/>
                </a:cubicBezTo>
                <a:cubicBezTo>
                  <a:pt x="627588" y="1494262"/>
                  <a:pt x="632459" y="1468491"/>
                  <a:pt x="624314" y="1446771"/>
                </a:cubicBezTo>
                <a:cubicBezTo>
                  <a:pt x="618555" y="1431413"/>
                  <a:pt x="606117" y="1419476"/>
                  <a:pt x="597019" y="1405828"/>
                </a:cubicBezTo>
                <a:cubicBezTo>
                  <a:pt x="587920" y="1346688"/>
                  <a:pt x="579560" y="1287429"/>
                  <a:pt x="569723" y="1228407"/>
                </a:cubicBezTo>
                <a:cubicBezTo>
                  <a:pt x="565909" y="1205526"/>
                  <a:pt x="555350" y="1183353"/>
                  <a:pt x="556075" y="1160168"/>
                </a:cubicBezTo>
                <a:cubicBezTo>
                  <a:pt x="557259" y="1122278"/>
                  <a:pt x="576677" y="804553"/>
                  <a:pt x="597019" y="682496"/>
                </a:cubicBezTo>
                <a:cubicBezTo>
                  <a:pt x="601472" y="655777"/>
                  <a:pt x="635929" y="539996"/>
                  <a:pt x="637962" y="532371"/>
                </a:cubicBezTo>
                <a:cubicBezTo>
                  <a:pt x="647628" y="496124"/>
                  <a:pt x="652086" y="458315"/>
                  <a:pt x="665258" y="423189"/>
                </a:cubicBezTo>
                <a:cubicBezTo>
                  <a:pt x="688768" y="360497"/>
                  <a:pt x="742463" y="277860"/>
                  <a:pt x="774440" y="218473"/>
                </a:cubicBezTo>
                <a:cubicBezTo>
                  <a:pt x="788908" y="191603"/>
                  <a:pt x="802755" y="164368"/>
                  <a:pt x="815383" y="136586"/>
                </a:cubicBezTo>
                <a:cubicBezTo>
                  <a:pt x="825520" y="114283"/>
                  <a:pt x="826546" y="86784"/>
                  <a:pt x="842678" y="68347"/>
                </a:cubicBezTo>
                <a:cubicBezTo>
                  <a:pt x="860146" y="48384"/>
                  <a:pt x="887191" y="39267"/>
                  <a:pt x="910917" y="27404"/>
                </a:cubicBezTo>
                <a:cubicBezTo>
                  <a:pt x="923784" y="20970"/>
                  <a:pt x="937817" y="16877"/>
                  <a:pt x="951861" y="13756"/>
                </a:cubicBezTo>
                <a:cubicBezTo>
                  <a:pt x="1023373" y="-2136"/>
                  <a:pt x="1017831" y="108"/>
                  <a:pt x="1074690" y="108"/>
                </a:cubicBezTo>
                <a:lnTo>
                  <a:pt x="1020099" y="13756"/>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7" name="Oval 6">
            <a:extLst>
              <a:ext uri="{FF2B5EF4-FFF2-40B4-BE49-F238E27FC236}">
                <a16:creationId xmlns:a16="http://schemas.microsoft.com/office/drawing/2014/main" id="{67AB0BA8-8026-FB9A-FD0C-DF2AE8E6EB6E}"/>
              </a:ext>
            </a:extLst>
          </p:cNvPr>
          <p:cNvSpPr/>
          <p:nvPr/>
        </p:nvSpPr>
        <p:spPr>
          <a:xfrm>
            <a:off x="2862247" y="4435522"/>
            <a:ext cx="136478" cy="30025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78477270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B190E2B-40F2-65D5-AB9E-716C62D75A43}"/>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184F456-E667-74D2-B34A-D27524861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B180CD2E-7929-7B7F-D18F-56ECFAEF6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2146A3A8-6CE7-AC74-C7D4-25A2D96468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603C7E77-3299-C31C-3792-C9ABFE87B0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3" name="Rectangle 22">
            <a:extLst>
              <a:ext uri="{FF2B5EF4-FFF2-40B4-BE49-F238E27FC236}">
                <a16:creationId xmlns:a16="http://schemas.microsoft.com/office/drawing/2014/main" id="{0C8C39B0-5CC2-4BCE-11B0-5B038C03FA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FD42142D-764F-17B0-C167-75D27E9D9DDD}"/>
              </a:ext>
            </a:extLst>
          </p:cNvPr>
          <p:cNvSpPr>
            <a:spLocks noGrp="1"/>
          </p:cNvSpPr>
          <p:nvPr>
            <p:ph type="ctrTitle"/>
          </p:nvPr>
        </p:nvSpPr>
        <p:spPr>
          <a:xfrm>
            <a:off x="699714" y="353160"/>
            <a:ext cx="7091300" cy="898581"/>
          </a:xfrm>
        </p:spPr>
        <p:txBody>
          <a:bodyPr anchor="ctr">
            <a:normAutofit fontScale="90000"/>
          </a:bodyPr>
          <a:lstStyle/>
          <a:p>
            <a:pPr algn="l"/>
            <a:r>
              <a:rPr lang="en-GB" sz="3600" dirty="0">
                <a:solidFill>
                  <a:srgbClr val="FFFFFF"/>
                </a:solidFill>
              </a:rPr>
              <a:t>How Does a Bone Marrow Transplant Work?</a:t>
            </a:r>
          </a:p>
        </p:txBody>
      </p:sp>
      <p:pic>
        <p:nvPicPr>
          <p:cNvPr id="4" name="Content Placeholder 3">
            <a:extLst>
              <a:ext uri="{FF2B5EF4-FFF2-40B4-BE49-F238E27FC236}">
                <a16:creationId xmlns:a16="http://schemas.microsoft.com/office/drawing/2014/main" id="{5A3E0EA1-DEE1-0AD6-B668-E549D132D4C7}"/>
              </a:ext>
            </a:extLst>
          </p:cNvPr>
          <p:cNvPicPr>
            <a:picLocks noChangeAspect="1"/>
          </p:cNvPicPr>
          <p:nvPr/>
        </p:nvPicPr>
        <p:blipFill>
          <a:blip r:embed="rId3"/>
          <a:stretch>
            <a:fillRect/>
          </a:stretch>
        </p:blipFill>
        <p:spPr>
          <a:xfrm>
            <a:off x="8253979" y="244885"/>
            <a:ext cx="3812898" cy="1086676"/>
          </a:xfrm>
          <a:prstGeom prst="rect">
            <a:avLst/>
          </a:prstGeom>
        </p:spPr>
      </p:pic>
      <p:sp>
        <p:nvSpPr>
          <p:cNvPr id="5" name="TextBox 4">
            <a:extLst>
              <a:ext uri="{FF2B5EF4-FFF2-40B4-BE49-F238E27FC236}">
                <a16:creationId xmlns:a16="http://schemas.microsoft.com/office/drawing/2014/main" id="{BE90E1B1-8F6F-2FC7-1355-85265467BF61}"/>
              </a:ext>
            </a:extLst>
          </p:cNvPr>
          <p:cNvSpPr txBox="1"/>
          <p:nvPr/>
        </p:nvSpPr>
        <p:spPr>
          <a:xfrm>
            <a:off x="6096000" y="2274838"/>
            <a:ext cx="5871991"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Aptos" panose="02110004020202020204"/>
                <a:ea typeface="+mn-ea"/>
                <a:cs typeface="+mn-cs"/>
              </a:rPr>
              <a:t>Stem cells in your bone marrow make all your other blood cells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36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3" name="Picture 6" descr="Vector of haematopoietic stem cells that - ID:17878647 - Royalty Free ...">
            <a:extLst>
              <a:ext uri="{FF2B5EF4-FFF2-40B4-BE49-F238E27FC236}">
                <a16:creationId xmlns:a16="http://schemas.microsoft.com/office/drawing/2014/main" id="{AD1E4847-CC3A-89F1-B9EC-3D9497A39AA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444"/>
          <a:stretch>
            <a:fillRect/>
          </a:stretch>
        </p:blipFill>
        <p:spPr bwMode="auto">
          <a:xfrm>
            <a:off x="276287" y="2172625"/>
            <a:ext cx="5308399" cy="3677163"/>
          </a:xfrm>
          <a:prstGeom prst="rect">
            <a:avLst/>
          </a:prstGeom>
          <a:noFill/>
          <a:extLst>
            <a:ext uri="{909E8E84-426E-40DD-AFC4-6F175D3DCCD1}">
              <a14:hiddenFill xmlns:a14="http://schemas.microsoft.com/office/drawing/2010/main">
                <a:solidFill>
                  <a:srgbClr val="FFFFFF"/>
                </a:solidFill>
              </a14:hiddenFill>
            </a:ext>
          </a:extLst>
        </p:spPr>
      </p:pic>
      <p:sp>
        <p:nvSpPr>
          <p:cNvPr id="6" name="Freeform: Shape 5">
            <a:extLst>
              <a:ext uri="{FF2B5EF4-FFF2-40B4-BE49-F238E27FC236}">
                <a16:creationId xmlns:a16="http://schemas.microsoft.com/office/drawing/2014/main" id="{1A3561CE-F7BC-7DD8-1BE9-5874A228FD96}"/>
              </a:ext>
            </a:extLst>
          </p:cNvPr>
          <p:cNvSpPr/>
          <p:nvPr/>
        </p:nvSpPr>
        <p:spPr>
          <a:xfrm>
            <a:off x="2702247" y="3098042"/>
            <a:ext cx="3099122" cy="3098042"/>
          </a:xfrm>
          <a:custGeom>
            <a:avLst/>
            <a:gdLst>
              <a:gd name="connsiteX0" fmla="*/ 709693 w 3099122"/>
              <a:gd name="connsiteY0" fmla="*/ 477671 h 3098042"/>
              <a:gd name="connsiteX1" fmla="*/ 709693 w 3099122"/>
              <a:gd name="connsiteY1" fmla="*/ 477671 h 3098042"/>
              <a:gd name="connsiteX2" fmla="*/ 1364786 w 3099122"/>
              <a:gd name="connsiteY2" fmla="*/ 313898 h 3098042"/>
              <a:gd name="connsiteX3" fmla="*/ 1596798 w 3099122"/>
              <a:gd name="connsiteY3" fmla="*/ 204716 h 3098042"/>
              <a:gd name="connsiteX4" fmla="*/ 1678684 w 3099122"/>
              <a:gd name="connsiteY4" fmla="*/ 177421 h 3098042"/>
              <a:gd name="connsiteX5" fmla="*/ 1733275 w 3099122"/>
              <a:gd name="connsiteY5" fmla="*/ 150125 h 3098042"/>
              <a:gd name="connsiteX6" fmla="*/ 1610446 w 3099122"/>
              <a:gd name="connsiteY6" fmla="*/ 204716 h 3098042"/>
              <a:gd name="connsiteX7" fmla="*/ 1542207 w 3099122"/>
              <a:gd name="connsiteY7" fmla="*/ 218364 h 3098042"/>
              <a:gd name="connsiteX8" fmla="*/ 1419377 w 3099122"/>
              <a:gd name="connsiteY8" fmla="*/ 259307 h 3098042"/>
              <a:gd name="connsiteX9" fmla="*/ 1228308 w 3099122"/>
              <a:gd name="connsiteY9" fmla="*/ 245659 h 3098042"/>
              <a:gd name="connsiteX10" fmla="*/ 1364786 w 3099122"/>
              <a:gd name="connsiteY10" fmla="*/ 150125 h 3098042"/>
              <a:gd name="connsiteX11" fmla="*/ 1501263 w 3099122"/>
              <a:gd name="connsiteY11" fmla="*/ 81886 h 3098042"/>
              <a:gd name="connsiteX12" fmla="*/ 1596798 w 3099122"/>
              <a:gd name="connsiteY12" fmla="*/ 27295 h 3098042"/>
              <a:gd name="connsiteX13" fmla="*/ 1774219 w 3099122"/>
              <a:gd name="connsiteY13" fmla="*/ 0 h 3098042"/>
              <a:gd name="connsiteX14" fmla="*/ 2538493 w 3099122"/>
              <a:gd name="connsiteY14" fmla="*/ 54591 h 3098042"/>
              <a:gd name="connsiteX15" fmla="*/ 2729562 w 3099122"/>
              <a:gd name="connsiteY15" fmla="*/ 286603 h 3098042"/>
              <a:gd name="connsiteX16" fmla="*/ 2784153 w 3099122"/>
              <a:gd name="connsiteY16" fmla="*/ 436728 h 3098042"/>
              <a:gd name="connsiteX17" fmla="*/ 2988869 w 3099122"/>
              <a:gd name="connsiteY17" fmla="*/ 1296537 h 3098042"/>
              <a:gd name="connsiteX18" fmla="*/ 3057108 w 3099122"/>
              <a:gd name="connsiteY18" fmla="*/ 1501254 h 3098042"/>
              <a:gd name="connsiteX19" fmla="*/ 3098052 w 3099122"/>
              <a:gd name="connsiteY19" fmla="*/ 2074459 h 3098042"/>
              <a:gd name="connsiteX20" fmla="*/ 3057108 w 3099122"/>
              <a:gd name="connsiteY20" fmla="*/ 2838734 h 3098042"/>
              <a:gd name="connsiteX21" fmla="*/ 3029813 w 3099122"/>
              <a:gd name="connsiteY21" fmla="*/ 2906973 h 3098042"/>
              <a:gd name="connsiteX22" fmla="*/ 3016165 w 3099122"/>
              <a:gd name="connsiteY22" fmla="*/ 2947916 h 3098042"/>
              <a:gd name="connsiteX23" fmla="*/ 2975222 w 3099122"/>
              <a:gd name="connsiteY23" fmla="*/ 2988859 h 3098042"/>
              <a:gd name="connsiteX24" fmla="*/ 2756857 w 3099122"/>
              <a:gd name="connsiteY24" fmla="*/ 3098042 h 3098042"/>
              <a:gd name="connsiteX25" fmla="*/ 1801514 w 3099122"/>
              <a:gd name="connsiteY25" fmla="*/ 3084394 h 3098042"/>
              <a:gd name="connsiteX26" fmla="*/ 982649 w 3099122"/>
              <a:gd name="connsiteY26" fmla="*/ 3070746 h 3098042"/>
              <a:gd name="connsiteX27" fmla="*/ 955353 w 3099122"/>
              <a:gd name="connsiteY27" fmla="*/ 3029803 h 3098042"/>
              <a:gd name="connsiteX28" fmla="*/ 832523 w 3099122"/>
              <a:gd name="connsiteY28" fmla="*/ 2988859 h 3098042"/>
              <a:gd name="connsiteX29" fmla="*/ 600511 w 3099122"/>
              <a:gd name="connsiteY29" fmla="*/ 2893325 h 3098042"/>
              <a:gd name="connsiteX30" fmla="*/ 573216 w 3099122"/>
              <a:gd name="connsiteY30" fmla="*/ 2825086 h 3098042"/>
              <a:gd name="connsiteX31" fmla="*/ 545920 w 3099122"/>
              <a:gd name="connsiteY31" fmla="*/ 2770495 h 3098042"/>
              <a:gd name="connsiteX32" fmla="*/ 504977 w 3099122"/>
              <a:gd name="connsiteY32" fmla="*/ 2620370 h 3098042"/>
              <a:gd name="connsiteX33" fmla="*/ 464034 w 3099122"/>
              <a:gd name="connsiteY33" fmla="*/ 2552131 h 3098042"/>
              <a:gd name="connsiteX34" fmla="*/ 395795 w 3099122"/>
              <a:gd name="connsiteY34" fmla="*/ 2320119 h 3098042"/>
              <a:gd name="connsiteX35" fmla="*/ 286613 w 3099122"/>
              <a:gd name="connsiteY35" fmla="*/ 2074459 h 3098042"/>
              <a:gd name="connsiteX36" fmla="*/ 259317 w 3099122"/>
              <a:gd name="connsiteY36" fmla="*/ 2019868 h 3098042"/>
              <a:gd name="connsiteX37" fmla="*/ 245669 w 3099122"/>
              <a:gd name="connsiteY37" fmla="*/ 1951630 h 3098042"/>
              <a:gd name="connsiteX38" fmla="*/ 150135 w 3099122"/>
              <a:gd name="connsiteY38" fmla="*/ 1787857 h 3098042"/>
              <a:gd name="connsiteX39" fmla="*/ 95544 w 3099122"/>
              <a:gd name="connsiteY39" fmla="*/ 1733265 h 3098042"/>
              <a:gd name="connsiteX40" fmla="*/ 54601 w 3099122"/>
              <a:gd name="connsiteY40" fmla="*/ 1719618 h 3098042"/>
              <a:gd name="connsiteX41" fmla="*/ 13657 w 3099122"/>
              <a:gd name="connsiteY41" fmla="*/ 1692322 h 3098042"/>
              <a:gd name="connsiteX42" fmla="*/ 40953 w 3099122"/>
              <a:gd name="connsiteY42" fmla="*/ 1542197 h 3098042"/>
              <a:gd name="connsiteX43" fmla="*/ 272965 w 3099122"/>
              <a:gd name="connsiteY43" fmla="*/ 1351128 h 3098042"/>
              <a:gd name="connsiteX44" fmla="*/ 354852 w 3099122"/>
              <a:gd name="connsiteY44" fmla="*/ 1282889 h 3098042"/>
              <a:gd name="connsiteX45" fmla="*/ 368499 w 3099122"/>
              <a:gd name="connsiteY45" fmla="*/ 1228298 h 3098042"/>
              <a:gd name="connsiteX46" fmla="*/ 382147 w 3099122"/>
              <a:gd name="connsiteY46" fmla="*/ 1187355 h 3098042"/>
              <a:gd name="connsiteX47" fmla="*/ 395795 w 3099122"/>
              <a:gd name="connsiteY47" fmla="*/ 968991 h 3098042"/>
              <a:gd name="connsiteX48" fmla="*/ 409443 w 3099122"/>
              <a:gd name="connsiteY48" fmla="*/ 846161 h 3098042"/>
              <a:gd name="connsiteX49" fmla="*/ 423090 w 3099122"/>
              <a:gd name="connsiteY49" fmla="*/ 764274 h 3098042"/>
              <a:gd name="connsiteX50" fmla="*/ 491329 w 3099122"/>
              <a:gd name="connsiteY50" fmla="*/ 696036 h 3098042"/>
              <a:gd name="connsiteX51" fmla="*/ 586863 w 3099122"/>
              <a:gd name="connsiteY51" fmla="*/ 614149 h 3098042"/>
              <a:gd name="connsiteX52" fmla="*/ 668750 w 3099122"/>
              <a:gd name="connsiteY52" fmla="*/ 545910 h 3098042"/>
              <a:gd name="connsiteX53" fmla="*/ 709693 w 3099122"/>
              <a:gd name="connsiteY53" fmla="*/ 477671 h 309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099122" h="3098042">
                <a:moveTo>
                  <a:pt x="709693" y="477671"/>
                </a:moveTo>
                <a:lnTo>
                  <a:pt x="709693" y="477671"/>
                </a:lnTo>
                <a:cubicBezTo>
                  <a:pt x="928057" y="423080"/>
                  <a:pt x="1163464" y="414558"/>
                  <a:pt x="1364786" y="313898"/>
                </a:cubicBezTo>
                <a:cubicBezTo>
                  <a:pt x="1467473" y="262555"/>
                  <a:pt x="1505204" y="238023"/>
                  <a:pt x="1596798" y="204716"/>
                </a:cubicBezTo>
                <a:cubicBezTo>
                  <a:pt x="1623838" y="194883"/>
                  <a:pt x="1651970" y="188107"/>
                  <a:pt x="1678684" y="177421"/>
                </a:cubicBezTo>
                <a:cubicBezTo>
                  <a:pt x="1697574" y="169865"/>
                  <a:pt x="1752165" y="142569"/>
                  <a:pt x="1733275" y="150125"/>
                </a:cubicBezTo>
                <a:cubicBezTo>
                  <a:pt x="1691675" y="166765"/>
                  <a:pt x="1652640" y="189646"/>
                  <a:pt x="1610446" y="204716"/>
                </a:cubicBezTo>
                <a:cubicBezTo>
                  <a:pt x="1588601" y="212518"/>
                  <a:pt x="1564511" y="211991"/>
                  <a:pt x="1542207" y="218364"/>
                </a:cubicBezTo>
                <a:cubicBezTo>
                  <a:pt x="1500710" y="230220"/>
                  <a:pt x="1460320" y="245659"/>
                  <a:pt x="1419377" y="259307"/>
                </a:cubicBezTo>
                <a:cubicBezTo>
                  <a:pt x="1355687" y="254758"/>
                  <a:pt x="1256863" y="302770"/>
                  <a:pt x="1228308" y="245659"/>
                </a:cubicBezTo>
                <a:cubicBezTo>
                  <a:pt x="1203474" y="195991"/>
                  <a:pt x="1318582" y="180928"/>
                  <a:pt x="1364786" y="150125"/>
                </a:cubicBezTo>
                <a:cubicBezTo>
                  <a:pt x="1478662" y="74208"/>
                  <a:pt x="1385649" y="139693"/>
                  <a:pt x="1501263" y="81886"/>
                </a:cubicBezTo>
                <a:cubicBezTo>
                  <a:pt x="1534068" y="65483"/>
                  <a:pt x="1562942" y="41402"/>
                  <a:pt x="1596798" y="27295"/>
                </a:cubicBezTo>
                <a:cubicBezTo>
                  <a:pt x="1623589" y="16132"/>
                  <a:pt x="1764420" y="1225"/>
                  <a:pt x="1774219" y="0"/>
                </a:cubicBezTo>
                <a:cubicBezTo>
                  <a:pt x="2028977" y="18197"/>
                  <a:pt x="2293857" y="-18800"/>
                  <a:pt x="2538493" y="54591"/>
                </a:cubicBezTo>
                <a:cubicBezTo>
                  <a:pt x="2634455" y="83380"/>
                  <a:pt x="2729562" y="286603"/>
                  <a:pt x="2729562" y="286603"/>
                </a:cubicBezTo>
                <a:cubicBezTo>
                  <a:pt x="2747759" y="336645"/>
                  <a:pt x="2769840" y="385440"/>
                  <a:pt x="2784153" y="436728"/>
                </a:cubicBezTo>
                <a:cubicBezTo>
                  <a:pt x="3005748" y="1230779"/>
                  <a:pt x="2785760" y="517951"/>
                  <a:pt x="2988869" y="1296537"/>
                </a:cubicBezTo>
                <a:cubicBezTo>
                  <a:pt x="3007026" y="1366138"/>
                  <a:pt x="3034362" y="1433015"/>
                  <a:pt x="3057108" y="1501254"/>
                </a:cubicBezTo>
                <a:cubicBezTo>
                  <a:pt x="3086237" y="1748845"/>
                  <a:pt x="3098052" y="1797917"/>
                  <a:pt x="3098052" y="2074459"/>
                </a:cubicBezTo>
                <a:cubicBezTo>
                  <a:pt x="3098052" y="2280361"/>
                  <a:pt x="3109559" y="2602705"/>
                  <a:pt x="3057108" y="2838734"/>
                </a:cubicBezTo>
                <a:cubicBezTo>
                  <a:pt x="3051794" y="2862649"/>
                  <a:pt x="3038415" y="2884034"/>
                  <a:pt x="3029813" y="2906973"/>
                </a:cubicBezTo>
                <a:cubicBezTo>
                  <a:pt x="3024762" y="2920443"/>
                  <a:pt x="3024145" y="2935946"/>
                  <a:pt x="3016165" y="2947916"/>
                </a:cubicBezTo>
                <a:cubicBezTo>
                  <a:pt x="3005459" y="2963975"/>
                  <a:pt x="2991457" y="2978422"/>
                  <a:pt x="2975222" y="2988859"/>
                </a:cubicBezTo>
                <a:cubicBezTo>
                  <a:pt x="2872427" y="3054942"/>
                  <a:pt x="2848436" y="3061410"/>
                  <a:pt x="2756857" y="3098042"/>
                </a:cubicBezTo>
                <a:lnTo>
                  <a:pt x="1801514" y="3084394"/>
                </a:lnTo>
                <a:lnTo>
                  <a:pt x="982649" y="3070746"/>
                </a:lnTo>
                <a:cubicBezTo>
                  <a:pt x="966280" y="3069690"/>
                  <a:pt x="969753" y="3037657"/>
                  <a:pt x="955353" y="3029803"/>
                </a:cubicBezTo>
                <a:cubicBezTo>
                  <a:pt x="917465" y="3009137"/>
                  <a:pt x="872430" y="3005292"/>
                  <a:pt x="832523" y="2988859"/>
                </a:cubicBezTo>
                <a:cubicBezTo>
                  <a:pt x="518500" y="2859554"/>
                  <a:pt x="938267" y="3005909"/>
                  <a:pt x="600511" y="2893325"/>
                </a:cubicBezTo>
                <a:cubicBezTo>
                  <a:pt x="591413" y="2870579"/>
                  <a:pt x="583166" y="2847473"/>
                  <a:pt x="573216" y="2825086"/>
                </a:cubicBezTo>
                <a:cubicBezTo>
                  <a:pt x="564953" y="2806495"/>
                  <a:pt x="552354" y="2789796"/>
                  <a:pt x="545920" y="2770495"/>
                </a:cubicBezTo>
                <a:cubicBezTo>
                  <a:pt x="506322" y="2651703"/>
                  <a:pt x="564796" y="2751973"/>
                  <a:pt x="504977" y="2620370"/>
                </a:cubicBezTo>
                <a:cubicBezTo>
                  <a:pt x="494000" y="2596221"/>
                  <a:pt x="474483" y="2576513"/>
                  <a:pt x="464034" y="2552131"/>
                </a:cubicBezTo>
                <a:cubicBezTo>
                  <a:pt x="398862" y="2400063"/>
                  <a:pt x="444305" y="2465650"/>
                  <a:pt x="395795" y="2320119"/>
                </a:cubicBezTo>
                <a:cubicBezTo>
                  <a:pt x="360946" y="2215572"/>
                  <a:pt x="334171" y="2169574"/>
                  <a:pt x="286613" y="2074459"/>
                </a:cubicBezTo>
                <a:lnTo>
                  <a:pt x="259317" y="2019868"/>
                </a:lnTo>
                <a:cubicBezTo>
                  <a:pt x="254768" y="1997122"/>
                  <a:pt x="253996" y="1973280"/>
                  <a:pt x="245669" y="1951630"/>
                </a:cubicBezTo>
                <a:cubicBezTo>
                  <a:pt x="222855" y="1892315"/>
                  <a:pt x="192041" y="1835750"/>
                  <a:pt x="150135" y="1787857"/>
                </a:cubicBezTo>
                <a:cubicBezTo>
                  <a:pt x="133189" y="1768490"/>
                  <a:pt x="116485" y="1748223"/>
                  <a:pt x="95544" y="1733265"/>
                </a:cubicBezTo>
                <a:cubicBezTo>
                  <a:pt x="83838" y="1724903"/>
                  <a:pt x="68249" y="1724167"/>
                  <a:pt x="54601" y="1719618"/>
                </a:cubicBezTo>
                <a:cubicBezTo>
                  <a:pt x="40953" y="1710519"/>
                  <a:pt x="23904" y="1705130"/>
                  <a:pt x="13657" y="1692322"/>
                </a:cubicBezTo>
                <a:cubicBezTo>
                  <a:pt x="-21566" y="1648293"/>
                  <a:pt x="20046" y="1573557"/>
                  <a:pt x="40953" y="1542197"/>
                </a:cubicBezTo>
                <a:cubicBezTo>
                  <a:pt x="125318" y="1415648"/>
                  <a:pt x="161781" y="1462312"/>
                  <a:pt x="272965" y="1351128"/>
                </a:cubicBezTo>
                <a:cubicBezTo>
                  <a:pt x="325507" y="1298586"/>
                  <a:pt x="297849" y="1320891"/>
                  <a:pt x="354852" y="1282889"/>
                </a:cubicBezTo>
                <a:cubicBezTo>
                  <a:pt x="359401" y="1264692"/>
                  <a:pt x="363346" y="1246333"/>
                  <a:pt x="368499" y="1228298"/>
                </a:cubicBezTo>
                <a:cubicBezTo>
                  <a:pt x="372451" y="1214466"/>
                  <a:pt x="380641" y="1201662"/>
                  <a:pt x="382147" y="1187355"/>
                </a:cubicBezTo>
                <a:cubicBezTo>
                  <a:pt x="389782" y="1114826"/>
                  <a:pt x="389979" y="1041689"/>
                  <a:pt x="395795" y="968991"/>
                </a:cubicBezTo>
                <a:cubicBezTo>
                  <a:pt x="399080" y="927927"/>
                  <a:pt x="403999" y="886995"/>
                  <a:pt x="409443" y="846161"/>
                </a:cubicBezTo>
                <a:cubicBezTo>
                  <a:pt x="413100" y="818732"/>
                  <a:pt x="409839" y="788567"/>
                  <a:pt x="423090" y="764274"/>
                </a:cubicBezTo>
                <a:cubicBezTo>
                  <a:pt x="438494" y="736034"/>
                  <a:pt x="469810" y="719946"/>
                  <a:pt x="491329" y="696036"/>
                </a:cubicBezTo>
                <a:cubicBezTo>
                  <a:pt x="566261" y="612779"/>
                  <a:pt x="512678" y="638878"/>
                  <a:pt x="586863" y="614149"/>
                </a:cubicBezTo>
                <a:cubicBezTo>
                  <a:pt x="706490" y="494525"/>
                  <a:pt x="554737" y="640922"/>
                  <a:pt x="668750" y="545910"/>
                </a:cubicBezTo>
                <a:cubicBezTo>
                  <a:pt x="683577" y="533554"/>
                  <a:pt x="702869" y="489044"/>
                  <a:pt x="709693" y="477671"/>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7" name="Rectangle 6">
            <a:extLst>
              <a:ext uri="{FF2B5EF4-FFF2-40B4-BE49-F238E27FC236}">
                <a16:creationId xmlns:a16="http://schemas.microsoft.com/office/drawing/2014/main" id="{25BDA587-1FCE-3D85-7248-65631C7C7209}"/>
              </a:ext>
            </a:extLst>
          </p:cNvPr>
          <p:cNvSpPr/>
          <p:nvPr/>
        </p:nvSpPr>
        <p:spPr>
          <a:xfrm>
            <a:off x="4096139" y="2453951"/>
            <a:ext cx="1063690" cy="1679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2017565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14B95B6-4990-431A-0C9F-972F3B63DF4B}"/>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9A07543-1A7A-41F9-7CB3-E749C1497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2D7FCCDD-E971-6164-F4F7-E0AAC26C82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21EB4334-D4B1-A0E9-F4CC-15F45D7B66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7E3DC294-1761-BBF5-07B0-5AF7F894D8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3" name="Rectangle 22">
            <a:extLst>
              <a:ext uri="{FF2B5EF4-FFF2-40B4-BE49-F238E27FC236}">
                <a16:creationId xmlns:a16="http://schemas.microsoft.com/office/drawing/2014/main" id="{43E37B5B-0324-2003-18A0-6AB0C68CF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60B90897-AE0A-5A60-6343-C1245A77FC4B}"/>
              </a:ext>
            </a:extLst>
          </p:cNvPr>
          <p:cNvSpPr>
            <a:spLocks noGrp="1"/>
          </p:cNvSpPr>
          <p:nvPr>
            <p:ph type="ctrTitle"/>
          </p:nvPr>
        </p:nvSpPr>
        <p:spPr>
          <a:xfrm>
            <a:off x="699714" y="353160"/>
            <a:ext cx="7091300" cy="898581"/>
          </a:xfrm>
        </p:spPr>
        <p:txBody>
          <a:bodyPr anchor="ctr">
            <a:normAutofit fontScale="90000"/>
          </a:bodyPr>
          <a:lstStyle/>
          <a:p>
            <a:pPr algn="l"/>
            <a:r>
              <a:rPr lang="en-GB" sz="3600" dirty="0">
                <a:solidFill>
                  <a:srgbClr val="FFFFFF"/>
                </a:solidFill>
              </a:rPr>
              <a:t>How Does a Bone Marrow Transplant Work?</a:t>
            </a:r>
          </a:p>
        </p:txBody>
      </p:sp>
      <p:pic>
        <p:nvPicPr>
          <p:cNvPr id="4" name="Content Placeholder 3">
            <a:extLst>
              <a:ext uri="{FF2B5EF4-FFF2-40B4-BE49-F238E27FC236}">
                <a16:creationId xmlns:a16="http://schemas.microsoft.com/office/drawing/2014/main" id="{E72A4120-BA37-2B73-138B-921862550B36}"/>
              </a:ext>
            </a:extLst>
          </p:cNvPr>
          <p:cNvPicPr>
            <a:picLocks noChangeAspect="1"/>
          </p:cNvPicPr>
          <p:nvPr/>
        </p:nvPicPr>
        <p:blipFill>
          <a:blip r:embed="rId3"/>
          <a:stretch>
            <a:fillRect/>
          </a:stretch>
        </p:blipFill>
        <p:spPr>
          <a:xfrm>
            <a:off x="8253979" y="244885"/>
            <a:ext cx="3812898" cy="1086676"/>
          </a:xfrm>
          <a:prstGeom prst="rect">
            <a:avLst/>
          </a:prstGeom>
        </p:spPr>
      </p:pic>
      <p:sp>
        <p:nvSpPr>
          <p:cNvPr id="5" name="TextBox 4">
            <a:extLst>
              <a:ext uri="{FF2B5EF4-FFF2-40B4-BE49-F238E27FC236}">
                <a16:creationId xmlns:a16="http://schemas.microsoft.com/office/drawing/2014/main" id="{00EA4A50-BE99-F276-ACE7-4FD3AC8C97D3}"/>
              </a:ext>
            </a:extLst>
          </p:cNvPr>
          <p:cNvSpPr txBox="1"/>
          <p:nvPr/>
        </p:nvSpPr>
        <p:spPr>
          <a:xfrm>
            <a:off x="6096000" y="2274838"/>
            <a:ext cx="5871991"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Aptos" panose="02110004020202020204"/>
                <a:ea typeface="+mn-ea"/>
                <a:cs typeface="+mn-cs"/>
              </a:rPr>
              <a:t>Stem cells in your bone marrow make all your other blood cells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36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3" name="Picture 6" descr="Vector of haematopoietic stem cells that - ID:17878647 - Royalty Free ...">
            <a:extLst>
              <a:ext uri="{FF2B5EF4-FFF2-40B4-BE49-F238E27FC236}">
                <a16:creationId xmlns:a16="http://schemas.microsoft.com/office/drawing/2014/main" id="{963186F3-8CA6-73A7-A9A4-D878D6E91DB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444"/>
          <a:stretch>
            <a:fillRect/>
          </a:stretch>
        </p:blipFill>
        <p:spPr bwMode="auto">
          <a:xfrm>
            <a:off x="276287" y="2172625"/>
            <a:ext cx="5308399" cy="3677163"/>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Shape 6">
            <a:extLst>
              <a:ext uri="{FF2B5EF4-FFF2-40B4-BE49-F238E27FC236}">
                <a16:creationId xmlns:a16="http://schemas.microsoft.com/office/drawing/2014/main" id="{773DE0B3-08EC-DF19-6406-B3AD925CD937}"/>
              </a:ext>
            </a:extLst>
          </p:cNvPr>
          <p:cNvSpPr/>
          <p:nvPr/>
        </p:nvSpPr>
        <p:spPr>
          <a:xfrm>
            <a:off x="3084394" y="3152633"/>
            <a:ext cx="2702607" cy="1910686"/>
          </a:xfrm>
          <a:custGeom>
            <a:avLst/>
            <a:gdLst>
              <a:gd name="connsiteX0" fmla="*/ 313899 w 2702607"/>
              <a:gd name="connsiteY0" fmla="*/ 504967 h 1910686"/>
              <a:gd name="connsiteX1" fmla="*/ 313899 w 2702607"/>
              <a:gd name="connsiteY1" fmla="*/ 504967 h 1910686"/>
              <a:gd name="connsiteX2" fmla="*/ 859809 w 2702607"/>
              <a:gd name="connsiteY2" fmla="*/ 177421 h 1910686"/>
              <a:gd name="connsiteX3" fmla="*/ 996287 w 2702607"/>
              <a:gd name="connsiteY3" fmla="*/ 136477 h 1910686"/>
              <a:gd name="connsiteX4" fmla="*/ 1119116 w 2702607"/>
              <a:gd name="connsiteY4" fmla="*/ 81886 h 1910686"/>
              <a:gd name="connsiteX5" fmla="*/ 1201003 w 2702607"/>
              <a:gd name="connsiteY5" fmla="*/ 40943 h 1910686"/>
              <a:gd name="connsiteX6" fmla="*/ 1269242 w 2702607"/>
              <a:gd name="connsiteY6" fmla="*/ 27295 h 1910686"/>
              <a:gd name="connsiteX7" fmla="*/ 1501254 w 2702607"/>
              <a:gd name="connsiteY7" fmla="*/ 0 h 1910686"/>
              <a:gd name="connsiteX8" fmla="*/ 1856096 w 2702607"/>
              <a:gd name="connsiteY8" fmla="*/ 13648 h 1910686"/>
              <a:gd name="connsiteX9" fmla="*/ 2142699 w 2702607"/>
              <a:gd name="connsiteY9" fmla="*/ 95534 h 1910686"/>
              <a:gd name="connsiteX10" fmla="*/ 2265528 w 2702607"/>
              <a:gd name="connsiteY10" fmla="*/ 122830 h 1910686"/>
              <a:gd name="connsiteX11" fmla="*/ 2470245 w 2702607"/>
              <a:gd name="connsiteY11" fmla="*/ 286603 h 1910686"/>
              <a:gd name="connsiteX12" fmla="*/ 2579427 w 2702607"/>
              <a:gd name="connsiteY12" fmla="*/ 504967 h 1910686"/>
              <a:gd name="connsiteX13" fmla="*/ 2606722 w 2702607"/>
              <a:gd name="connsiteY13" fmla="*/ 696036 h 1910686"/>
              <a:gd name="connsiteX14" fmla="*/ 2634018 w 2702607"/>
              <a:gd name="connsiteY14" fmla="*/ 1078173 h 1910686"/>
              <a:gd name="connsiteX15" fmla="*/ 2688609 w 2702607"/>
              <a:gd name="connsiteY15" fmla="*/ 1323833 h 1910686"/>
              <a:gd name="connsiteX16" fmla="*/ 2674961 w 2702607"/>
              <a:gd name="connsiteY16" fmla="*/ 1665027 h 1910686"/>
              <a:gd name="connsiteX17" fmla="*/ 2647666 w 2702607"/>
              <a:gd name="connsiteY17" fmla="*/ 1760561 h 1910686"/>
              <a:gd name="connsiteX18" fmla="*/ 2634018 w 2702607"/>
              <a:gd name="connsiteY18" fmla="*/ 1801504 h 1910686"/>
              <a:gd name="connsiteX19" fmla="*/ 2593075 w 2702607"/>
              <a:gd name="connsiteY19" fmla="*/ 1828800 h 1910686"/>
              <a:gd name="connsiteX20" fmla="*/ 2442949 w 2702607"/>
              <a:gd name="connsiteY20" fmla="*/ 1910686 h 1910686"/>
              <a:gd name="connsiteX21" fmla="*/ 1187355 w 2702607"/>
              <a:gd name="connsiteY21" fmla="*/ 1897039 h 1910686"/>
              <a:gd name="connsiteX22" fmla="*/ 1173707 w 2702607"/>
              <a:gd name="connsiteY22" fmla="*/ 1856095 h 1910686"/>
              <a:gd name="connsiteX23" fmla="*/ 1146412 w 2702607"/>
              <a:gd name="connsiteY23" fmla="*/ 1801504 h 1910686"/>
              <a:gd name="connsiteX24" fmla="*/ 1105469 w 2702607"/>
              <a:gd name="connsiteY24" fmla="*/ 1774209 h 1910686"/>
              <a:gd name="connsiteX25" fmla="*/ 1078173 w 2702607"/>
              <a:gd name="connsiteY25" fmla="*/ 1733266 h 1910686"/>
              <a:gd name="connsiteX26" fmla="*/ 996287 w 2702607"/>
              <a:gd name="connsiteY26" fmla="*/ 1678674 h 1910686"/>
              <a:gd name="connsiteX27" fmla="*/ 968991 w 2702607"/>
              <a:gd name="connsiteY27" fmla="*/ 1637731 h 1910686"/>
              <a:gd name="connsiteX28" fmla="*/ 832513 w 2702607"/>
              <a:gd name="connsiteY28" fmla="*/ 1514901 h 1910686"/>
              <a:gd name="connsiteX29" fmla="*/ 750627 w 2702607"/>
              <a:gd name="connsiteY29" fmla="*/ 1460310 h 1910686"/>
              <a:gd name="connsiteX30" fmla="*/ 464024 w 2702607"/>
              <a:gd name="connsiteY30" fmla="*/ 1337480 h 1910686"/>
              <a:gd name="connsiteX31" fmla="*/ 245660 w 2702607"/>
              <a:gd name="connsiteY31" fmla="*/ 1241946 h 1910686"/>
              <a:gd name="connsiteX32" fmla="*/ 136478 w 2702607"/>
              <a:gd name="connsiteY32" fmla="*/ 1201003 h 1910686"/>
              <a:gd name="connsiteX33" fmla="*/ 27296 w 2702607"/>
              <a:gd name="connsiteY33" fmla="*/ 1064525 h 1910686"/>
              <a:gd name="connsiteX34" fmla="*/ 0 w 2702607"/>
              <a:gd name="connsiteY34" fmla="*/ 982639 h 1910686"/>
              <a:gd name="connsiteX35" fmla="*/ 40943 w 2702607"/>
              <a:gd name="connsiteY35" fmla="*/ 668740 h 1910686"/>
              <a:gd name="connsiteX36" fmla="*/ 68239 w 2702607"/>
              <a:gd name="connsiteY36" fmla="*/ 614149 h 1910686"/>
              <a:gd name="connsiteX37" fmla="*/ 150125 w 2702607"/>
              <a:gd name="connsiteY37" fmla="*/ 559558 h 1910686"/>
              <a:gd name="connsiteX38" fmla="*/ 204716 w 2702607"/>
              <a:gd name="connsiteY38" fmla="*/ 504967 h 1910686"/>
              <a:gd name="connsiteX39" fmla="*/ 313899 w 2702607"/>
              <a:gd name="connsiteY39" fmla="*/ 491319 h 1910686"/>
              <a:gd name="connsiteX40" fmla="*/ 368490 w 2702607"/>
              <a:gd name="connsiteY40" fmla="*/ 477671 h 1910686"/>
              <a:gd name="connsiteX41" fmla="*/ 409433 w 2702607"/>
              <a:gd name="connsiteY41" fmla="*/ 504967 h 1910686"/>
              <a:gd name="connsiteX42" fmla="*/ 313899 w 2702607"/>
              <a:gd name="connsiteY42" fmla="*/ 504967 h 191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702607" h="1910686">
                <a:moveTo>
                  <a:pt x="313899" y="504967"/>
                </a:moveTo>
                <a:lnTo>
                  <a:pt x="313899" y="504967"/>
                </a:lnTo>
                <a:cubicBezTo>
                  <a:pt x="456354" y="413796"/>
                  <a:pt x="687084" y="253420"/>
                  <a:pt x="859809" y="177421"/>
                </a:cubicBezTo>
                <a:cubicBezTo>
                  <a:pt x="903283" y="158293"/>
                  <a:pt x="951720" y="152897"/>
                  <a:pt x="996287" y="136477"/>
                </a:cubicBezTo>
                <a:cubicBezTo>
                  <a:pt x="1038329" y="120988"/>
                  <a:pt x="1078515" y="100833"/>
                  <a:pt x="1119116" y="81886"/>
                </a:cubicBezTo>
                <a:cubicBezTo>
                  <a:pt x="1146770" y="68981"/>
                  <a:pt x="1172323" y="51372"/>
                  <a:pt x="1201003" y="40943"/>
                </a:cubicBezTo>
                <a:cubicBezTo>
                  <a:pt x="1222803" y="33016"/>
                  <a:pt x="1246258" y="30429"/>
                  <a:pt x="1269242" y="27295"/>
                </a:cubicBezTo>
                <a:cubicBezTo>
                  <a:pt x="1346399" y="16774"/>
                  <a:pt x="1423917" y="9098"/>
                  <a:pt x="1501254" y="0"/>
                </a:cubicBezTo>
                <a:cubicBezTo>
                  <a:pt x="1619535" y="4549"/>
                  <a:pt x="1739019" y="-3789"/>
                  <a:pt x="1856096" y="13648"/>
                </a:cubicBezTo>
                <a:cubicBezTo>
                  <a:pt x="1954369" y="28284"/>
                  <a:pt x="2046697" y="69933"/>
                  <a:pt x="2142699" y="95534"/>
                </a:cubicBezTo>
                <a:cubicBezTo>
                  <a:pt x="2183225" y="106341"/>
                  <a:pt x="2224585" y="113731"/>
                  <a:pt x="2265528" y="122830"/>
                </a:cubicBezTo>
                <a:cubicBezTo>
                  <a:pt x="2342192" y="173938"/>
                  <a:pt x="2395279" y="207227"/>
                  <a:pt x="2470245" y="286603"/>
                </a:cubicBezTo>
                <a:cubicBezTo>
                  <a:pt x="2529183" y="349008"/>
                  <a:pt x="2550495" y="427815"/>
                  <a:pt x="2579427" y="504967"/>
                </a:cubicBezTo>
                <a:cubicBezTo>
                  <a:pt x="2588525" y="568657"/>
                  <a:pt x="2600622" y="631990"/>
                  <a:pt x="2606722" y="696036"/>
                </a:cubicBezTo>
                <a:cubicBezTo>
                  <a:pt x="2618829" y="823164"/>
                  <a:pt x="2617501" y="951542"/>
                  <a:pt x="2634018" y="1078173"/>
                </a:cubicBezTo>
                <a:cubicBezTo>
                  <a:pt x="2644868" y="1161353"/>
                  <a:pt x="2670412" y="1241946"/>
                  <a:pt x="2688609" y="1323833"/>
                </a:cubicBezTo>
                <a:cubicBezTo>
                  <a:pt x="2706251" y="1500245"/>
                  <a:pt x="2712601" y="1458006"/>
                  <a:pt x="2674961" y="1665027"/>
                </a:cubicBezTo>
                <a:cubicBezTo>
                  <a:pt x="2669037" y="1697612"/>
                  <a:pt x="2657183" y="1728839"/>
                  <a:pt x="2647666" y="1760561"/>
                </a:cubicBezTo>
                <a:cubicBezTo>
                  <a:pt x="2643532" y="1774340"/>
                  <a:pt x="2643005" y="1790270"/>
                  <a:pt x="2634018" y="1801504"/>
                </a:cubicBezTo>
                <a:cubicBezTo>
                  <a:pt x="2623771" y="1814312"/>
                  <a:pt x="2606197" y="1818958"/>
                  <a:pt x="2593075" y="1828800"/>
                </a:cubicBezTo>
                <a:cubicBezTo>
                  <a:pt x="2491486" y="1904992"/>
                  <a:pt x="2563220" y="1870597"/>
                  <a:pt x="2442949" y="1910686"/>
                </a:cubicBezTo>
                <a:lnTo>
                  <a:pt x="1187355" y="1897039"/>
                </a:lnTo>
                <a:cubicBezTo>
                  <a:pt x="1172982" y="1896421"/>
                  <a:pt x="1179374" y="1869318"/>
                  <a:pt x="1173707" y="1856095"/>
                </a:cubicBezTo>
                <a:cubicBezTo>
                  <a:pt x="1165693" y="1837395"/>
                  <a:pt x="1159436" y="1817133"/>
                  <a:pt x="1146412" y="1801504"/>
                </a:cubicBezTo>
                <a:cubicBezTo>
                  <a:pt x="1135911" y="1788903"/>
                  <a:pt x="1119117" y="1783307"/>
                  <a:pt x="1105469" y="1774209"/>
                </a:cubicBezTo>
                <a:cubicBezTo>
                  <a:pt x="1096370" y="1760561"/>
                  <a:pt x="1090981" y="1743513"/>
                  <a:pt x="1078173" y="1733266"/>
                </a:cubicBezTo>
                <a:cubicBezTo>
                  <a:pt x="968840" y="1645800"/>
                  <a:pt x="1114591" y="1820640"/>
                  <a:pt x="996287" y="1678674"/>
                </a:cubicBezTo>
                <a:cubicBezTo>
                  <a:pt x="985786" y="1666073"/>
                  <a:pt x="979792" y="1650075"/>
                  <a:pt x="968991" y="1637731"/>
                </a:cubicBezTo>
                <a:cubicBezTo>
                  <a:pt x="928732" y="1591721"/>
                  <a:pt x="881882" y="1550806"/>
                  <a:pt x="832513" y="1514901"/>
                </a:cubicBezTo>
                <a:cubicBezTo>
                  <a:pt x="805982" y="1495606"/>
                  <a:pt x="780184" y="1474541"/>
                  <a:pt x="750627" y="1460310"/>
                </a:cubicBezTo>
                <a:cubicBezTo>
                  <a:pt x="656978" y="1415220"/>
                  <a:pt x="559558" y="1378423"/>
                  <a:pt x="464024" y="1337480"/>
                </a:cubicBezTo>
                <a:cubicBezTo>
                  <a:pt x="438803" y="1326671"/>
                  <a:pt x="255961" y="1248813"/>
                  <a:pt x="245660" y="1241946"/>
                </a:cubicBezTo>
                <a:cubicBezTo>
                  <a:pt x="185415" y="1201784"/>
                  <a:pt x="220800" y="1217868"/>
                  <a:pt x="136478" y="1201003"/>
                </a:cubicBezTo>
                <a:cubicBezTo>
                  <a:pt x="51283" y="1158405"/>
                  <a:pt x="79406" y="1186114"/>
                  <a:pt x="27296" y="1064525"/>
                </a:cubicBezTo>
                <a:cubicBezTo>
                  <a:pt x="15962" y="1038080"/>
                  <a:pt x="0" y="982639"/>
                  <a:pt x="0" y="982639"/>
                </a:cubicBezTo>
                <a:cubicBezTo>
                  <a:pt x="13648" y="878006"/>
                  <a:pt x="21729" y="772495"/>
                  <a:pt x="40943" y="668740"/>
                </a:cubicBezTo>
                <a:cubicBezTo>
                  <a:pt x="44648" y="648735"/>
                  <a:pt x="53853" y="628535"/>
                  <a:pt x="68239" y="614149"/>
                </a:cubicBezTo>
                <a:cubicBezTo>
                  <a:pt x="91436" y="590952"/>
                  <a:pt x="124509" y="580051"/>
                  <a:pt x="150125" y="559558"/>
                </a:cubicBezTo>
                <a:cubicBezTo>
                  <a:pt x="170220" y="543482"/>
                  <a:pt x="180961" y="514865"/>
                  <a:pt x="204716" y="504967"/>
                </a:cubicBezTo>
                <a:cubicBezTo>
                  <a:pt x="238572" y="490860"/>
                  <a:pt x="277505" y="495868"/>
                  <a:pt x="313899" y="491319"/>
                </a:cubicBezTo>
                <a:cubicBezTo>
                  <a:pt x="332096" y="486770"/>
                  <a:pt x="349921" y="475018"/>
                  <a:pt x="368490" y="477671"/>
                </a:cubicBezTo>
                <a:cubicBezTo>
                  <a:pt x="384728" y="479991"/>
                  <a:pt x="413411" y="489054"/>
                  <a:pt x="409433" y="504967"/>
                </a:cubicBezTo>
                <a:cubicBezTo>
                  <a:pt x="400066" y="542436"/>
                  <a:pt x="329821" y="504967"/>
                  <a:pt x="313899" y="504967"/>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6" name="Rectangle 5">
            <a:extLst>
              <a:ext uri="{FF2B5EF4-FFF2-40B4-BE49-F238E27FC236}">
                <a16:creationId xmlns:a16="http://schemas.microsoft.com/office/drawing/2014/main" id="{C658E5B6-5938-3200-A343-3BE9AF796A42}"/>
              </a:ext>
            </a:extLst>
          </p:cNvPr>
          <p:cNvSpPr/>
          <p:nvPr/>
        </p:nvSpPr>
        <p:spPr>
          <a:xfrm>
            <a:off x="4096139" y="2453951"/>
            <a:ext cx="1063690" cy="1679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Rectangle 7">
            <a:extLst>
              <a:ext uri="{FF2B5EF4-FFF2-40B4-BE49-F238E27FC236}">
                <a16:creationId xmlns:a16="http://schemas.microsoft.com/office/drawing/2014/main" id="{3F98B633-6470-365A-AF1C-D841F58F294C}"/>
              </a:ext>
            </a:extLst>
          </p:cNvPr>
          <p:cNvSpPr/>
          <p:nvPr/>
        </p:nvSpPr>
        <p:spPr>
          <a:xfrm>
            <a:off x="4248538" y="5399473"/>
            <a:ext cx="1153885" cy="1945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7022926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4FC7078-DBC0-6359-1CBA-34912D5309BF}"/>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DE45FE7-1FB9-6E75-2240-A1CE6ACE9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1F346111-48CB-6090-B3EC-0889E2694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EB6A753B-809B-154E-7658-B0B8410367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623293E7-9B5F-54C6-87B3-90FA1B4ED6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3" name="Rectangle 22">
            <a:extLst>
              <a:ext uri="{FF2B5EF4-FFF2-40B4-BE49-F238E27FC236}">
                <a16:creationId xmlns:a16="http://schemas.microsoft.com/office/drawing/2014/main" id="{55581578-5C46-7CC9-F7BD-230E379A2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F007FFCA-F575-AFC5-2205-C659A0F76D07}"/>
              </a:ext>
            </a:extLst>
          </p:cNvPr>
          <p:cNvSpPr>
            <a:spLocks noGrp="1"/>
          </p:cNvSpPr>
          <p:nvPr>
            <p:ph type="ctrTitle"/>
          </p:nvPr>
        </p:nvSpPr>
        <p:spPr>
          <a:xfrm>
            <a:off x="699714" y="353160"/>
            <a:ext cx="7091300" cy="898581"/>
          </a:xfrm>
        </p:spPr>
        <p:txBody>
          <a:bodyPr anchor="ctr">
            <a:normAutofit fontScale="90000"/>
          </a:bodyPr>
          <a:lstStyle/>
          <a:p>
            <a:pPr algn="l"/>
            <a:r>
              <a:rPr lang="en-GB" sz="3600" dirty="0">
                <a:solidFill>
                  <a:srgbClr val="FFFFFF"/>
                </a:solidFill>
              </a:rPr>
              <a:t>How Does a Bone Marrow Transplant Work?</a:t>
            </a:r>
          </a:p>
        </p:txBody>
      </p:sp>
      <p:pic>
        <p:nvPicPr>
          <p:cNvPr id="4" name="Content Placeholder 3">
            <a:extLst>
              <a:ext uri="{FF2B5EF4-FFF2-40B4-BE49-F238E27FC236}">
                <a16:creationId xmlns:a16="http://schemas.microsoft.com/office/drawing/2014/main" id="{8642821A-545E-8A68-C710-6DBAE922C191}"/>
              </a:ext>
            </a:extLst>
          </p:cNvPr>
          <p:cNvPicPr>
            <a:picLocks noChangeAspect="1"/>
          </p:cNvPicPr>
          <p:nvPr/>
        </p:nvPicPr>
        <p:blipFill>
          <a:blip r:embed="rId3"/>
          <a:stretch>
            <a:fillRect/>
          </a:stretch>
        </p:blipFill>
        <p:spPr>
          <a:xfrm>
            <a:off x="8253979" y="244885"/>
            <a:ext cx="3812898" cy="1086676"/>
          </a:xfrm>
          <a:prstGeom prst="rect">
            <a:avLst/>
          </a:prstGeom>
        </p:spPr>
      </p:pic>
      <p:sp>
        <p:nvSpPr>
          <p:cNvPr id="5" name="TextBox 4">
            <a:extLst>
              <a:ext uri="{FF2B5EF4-FFF2-40B4-BE49-F238E27FC236}">
                <a16:creationId xmlns:a16="http://schemas.microsoft.com/office/drawing/2014/main" id="{9B4B041B-57E1-D22D-D5FC-24C3DB747D50}"/>
              </a:ext>
            </a:extLst>
          </p:cNvPr>
          <p:cNvSpPr txBox="1"/>
          <p:nvPr/>
        </p:nvSpPr>
        <p:spPr>
          <a:xfrm>
            <a:off x="6096000" y="2274838"/>
            <a:ext cx="5871991"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Aptos" panose="02110004020202020204"/>
                <a:ea typeface="+mn-ea"/>
                <a:cs typeface="+mn-cs"/>
              </a:rPr>
              <a:t>Stem cells in your bone marrow make all your other blood cells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36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3" name="Picture 6" descr="Vector of haematopoietic stem cells that - ID:17878647 - Royalty Free ...">
            <a:extLst>
              <a:ext uri="{FF2B5EF4-FFF2-40B4-BE49-F238E27FC236}">
                <a16:creationId xmlns:a16="http://schemas.microsoft.com/office/drawing/2014/main" id="{2C35C063-B6C5-7BB9-6BF4-CB18471FD72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444"/>
          <a:stretch>
            <a:fillRect/>
          </a:stretch>
        </p:blipFill>
        <p:spPr bwMode="auto">
          <a:xfrm>
            <a:off x="276287" y="2172625"/>
            <a:ext cx="5308399" cy="3677163"/>
          </a:xfrm>
          <a:prstGeom prst="rect">
            <a:avLst/>
          </a:prstGeom>
          <a:noFill/>
          <a:extLst>
            <a:ext uri="{909E8E84-426E-40DD-AFC4-6F175D3DCCD1}">
              <a14:hiddenFill xmlns:a14="http://schemas.microsoft.com/office/drawing/2010/main">
                <a:solidFill>
                  <a:srgbClr val="FFFFFF"/>
                </a:solidFill>
              </a14:hiddenFill>
            </a:ext>
          </a:extLst>
        </p:spPr>
      </p:pic>
      <p:sp>
        <p:nvSpPr>
          <p:cNvPr id="6" name="Freeform: Shape 5">
            <a:extLst>
              <a:ext uri="{FF2B5EF4-FFF2-40B4-BE49-F238E27FC236}">
                <a16:creationId xmlns:a16="http://schemas.microsoft.com/office/drawing/2014/main" id="{3443DCC9-94D5-D3CF-6DD5-3968EAFE2BDB}"/>
              </a:ext>
            </a:extLst>
          </p:cNvPr>
          <p:cNvSpPr/>
          <p:nvPr/>
        </p:nvSpPr>
        <p:spPr>
          <a:xfrm>
            <a:off x="3594538" y="2754996"/>
            <a:ext cx="1592317" cy="1828166"/>
          </a:xfrm>
          <a:custGeom>
            <a:avLst/>
            <a:gdLst>
              <a:gd name="connsiteX0" fmla="*/ 313899 w 2702607"/>
              <a:gd name="connsiteY0" fmla="*/ 504967 h 1910686"/>
              <a:gd name="connsiteX1" fmla="*/ 313899 w 2702607"/>
              <a:gd name="connsiteY1" fmla="*/ 504967 h 1910686"/>
              <a:gd name="connsiteX2" fmla="*/ 859809 w 2702607"/>
              <a:gd name="connsiteY2" fmla="*/ 177421 h 1910686"/>
              <a:gd name="connsiteX3" fmla="*/ 996287 w 2702607"/>
              <a:gd name="connsiteY3" fmla="*/ 136477 h 1910686"/>
              <a:gd name="connsiteX4" fmla="*/ 1119116 w 2702607"/>
              <a:gd name="connsiteY4" fmla="*/ 81886 h 1910686"/>
              <a:gd name="connsiteX5" fmla="*/ 1201003 w 2702607"/>
              <a:gd name="connsiteY5" fmla="*/ 40943 h 1910686"/>
              <a:gd name="connsiteX6" fmla="*/ 1269242 w 2702607"/>
              <a:gd name="connsiteY6" fmla="*/ 27295 h 1910686"/>
              <a:gd name="connsiteX7" fmla="*/ 1501254 w 2702607"/>
              <a:gd name="connsiteY7" fmla="*/ 0 h 1910686"/>
              <a:gd name="connsiteX8" fmla="*/ 1856096 w 2702607"/>
              <a:gd name="connsiteY8" fmla="*/ 13648 h 1910686"/>
              <a:gd name="connsiteX9" fmla="*/ 2142699 w 2702607"/>
              <a:gd name="connsiteY9" fmla="*/ 95534 h 1910686"/>
              <a:gd name="connsiteX10" fmla="*/ 2265528 w 2702607"/>
              <a:gd name="connsiteY10" fmla="*/ 122830 h 1910686"/>
              <a:gd name="connsiteX11" fmla="*/ 2470245 w 2702607"/>
              <a:gd name="connsiteY11" fmla="*/ 286603 h 1910686"/>
              <a:gd name="connsiteX12" fmla="*/ 2579427 w 2702607"/>
              <a:gd name="connsiteY12" fmla="*/ 504967 h 1910686"/>
              <a:gd name="connsiteX13" fmla="*/ 2606722 w 2702607"/>
              <a:gd name="connsiteY13" fmla="*/ 696036 h 1910686"/>
              <a:gd name="connsiteX14" fmla="*/ 2634018 w 2702607"/>
              <a:gd name="connsiteY14" fmla="*/ 1078173 h 1910686"/>
              <a:gd name="connsiteX15" fmla="*/ 2688609 w 2702607"/>
              <a:gd name="connsiteY15" fmla="*/ 1323833 h 1910686"/>
              <a:gd name="connsiteX16" fmla="*/ 2674961 w 2702607"/>
              <a:gd name="connsiteY16" fmla="*/ 1665027 h 1910686"/>
              <a:gd name="connsiteX17" fmla="*/ 2647666 w 2702607"/>
              <a:gd name="connsiteY17" fmla="*/ 1760561 h 1910686"/>
              <a:gd name="connsiteX18" fmla="*/ 2634018 w 2702607"/>
              <a:gd name="connsiteY18" fmla="*/ 1801504 h 1910686"/>
              <a:gd name="connsiteX19" fmla="*/ 2593075 w 2702607"/>
              <a:gd name="connsiteY19" fmla="*/ 1828800 h 1910686"/>
              <a:gd name="connsiteX20" fmla="*/ 2442949 w 2702607"/>
              <a:gd name="connsiteY20" fmla="*/ 1910686 h 1910686"/>
              <a:gd name="connsiteX21" fmla="*/ 1187355 w 2702607"/>
              <a:gd name="connsiteY21" fmla="*/ 1897039 h 1910686"/>
              <a:gd name="connsiteX22" fmla="*/ 1173707 w 2702607"/>
              <a:gd name="connsiteY22" fmla="*/ 1856095 h 1910686"/>
              <a:gd name="connsiteX23" fmla="*/ 1146412 w 2702607"/>
              <a:gd name="connsiteY23" fmla="*/ 1801504 h 1910686"/>
              <a:gd name="connsiteX24" fmla="*/ 1105469 w 2702607"/>
              <a:gd name="connsiteY24" fmla="*/ 1774209 h 1910686"/>
              <a:gd name="connsiteX25" fmla="*/ 1078173 w 2702607"/>
              <a:gd name="connsiteY25" fmla="*/ 1733266 h 1910686"/>
              <a:gd name="connsiteX26" fmla="*/ 996287 w 2702607"/>
              <a:gd name="connsiteY26" fmla="*/ 1678674 h 1910686"/>
              <a:gd name="connsiteX27" fmla="*/ 968991 w 2702607"/>
              <a:gd name="connsiteY27" fmla="*/ 1637731 h 1910686"/>
              <a:gd name="connsiteX28" fmla="*/ 832513 w 2702607"/>
              <a:gd name="connsiteY28" fmla="*/ 1514901 h 1910686"/>
              <a:gd name="connsiteX29" fmla="*/ 750627 w 2702607"/>
              <a:gd name="connsiteY29" fmla="*/ 1460310 h 1910686"/>
              <a:gd name="connsiteX30" fmla="*/ 464024 w 2702607"/>
              <a:gd name="connsiteY30" fmla="*/ 1337480 h 1910686"/>
              <a:gd name="connsiteX31" fmla="*/ 245660 w 2702607"/>
              <a:gd name="connsiteY31" fmla="*/ 1241946 h 1910686"/>
              <a:gd name="connsiteX32" fmla="*/ 136478 w 2702607"/>
              <a:gd name="connsiteY32" fmla="*/ 1201003 h 1910686"/>
              <a:gd name="connsiteX33" fmla="*/ 27296 w 2702607"/>
              <a:gd name="connsiteY33" fmla="*/ 1064525 h 1910686"/>
              <a:gd name="connsiteX34" fmla="*/ 0 w 2702607"/>
              <a:gd name="connsiteY34" fmla="*/ 982639 h 1910686"/>
              <a:gd name="connsiteX35" fmla="*/ 40943 w 2702607"/>
              <a:gd name="connsiteY35" fmla="*/ 668740 h 1910686"/>
              <a:gd name="connsiteX36" fmla="*/ 68239 w 2702607"/>
              <a:gd name="connsiteY36" fmla="*/ 614149 h 1910686"/>
              <a:gd name="connsiteX37" fmla="*/ 150125 w 2702607"/>
              <a:gd name="connsiteY37" fmla="*/ 559558 h 1910686"/>
              <a:gd name="connsiteX38" fmla="*/ 204716 w 2702607"/>
              <a:gd name="connsiteY38" fmla="*/ 504967 h 1910686"/>
              <a:gd name="connsiteX39" fmla="*/ 313899 w 2702607"/>
              <a:gd name="connsiteY39" fmla="*/ 491319 h 1910686"/>
              <a:gd name="connsiteX40" fmla="*/ 368490 w 2702607"/>
              <a:gd name="connsiteY40" fmla="*/ 477671 h 1910686"/>
              <a:gd name="connsiteX41" fmla="*/ 409433 w 2702607"/>
              <a:gd name="connsiteY41" fmla="*/ 504967 h 1910686"/>
              <a:gd name="connsiteX42" fmla="*/ 313899 w 2702607"/>
              <a:gd name="connsiteY42" fmla="*/ 504967 h 191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702607" h="1910686">
                <a:moveTo>
                  <a:pt x="313899" y="504967"/>
                </a:moveTo>
                <a:lnTo>
                  <a:pt x="313899" y="504967"/>
                </a:lnTo>
                <a:cubicBezTo>
                  <a:pt x="456354" y="413796"/>
                  <a:pt x="687084" y="253420"/>
                  <a:pt x="859809" y="177421"/>
                </a:cubicBezTo>
                <a:cubicBezTo>
                  <a:pt x="903283" y="158293"/>
                  <a:pt x="951720" y="152897"/>
                  <a:pt x="996287" y="136477"/>
                </a:cubicBezTo>
                <a:cubicBezTo>
                  <a:pt x="1038329" y="120988"/>
                  <a:pt x="1078515" y="100833"/>
                  <a:pt x="1119116" y="81886"/>
                </a:cubicBezTo>
                <a:cubicBezTo>
                  <a:pt x="1146770" y="68981"/>
                  <a:pt x="1172323" y="51372"/>
                  <a:pt x="1201003" y="40943"/>
                </a:cubicBezTo>
                <a:cubicBezTo>
                  <a:pt x="1222803" y="33016"/>
                  <a:pt x="1246258" y="30429"/>
                  <a:pt x="1269242" y="27295"/>
                </a:cubicBezTo>
                <a:cubicBezTo>
                  <a:pt x="1346399" y="16774"/>
                  <a:pt x="1423917" y="9098"/>
                  <a:pt x="1501254" y="0"/>
                </a:cubicBezTo>
                <a:cubicBezTo>
                  <a:pt x="1619535" y="4549"/>
                  <a:pt x="1739019" y="-3789"/>
                  <a:pt x="1856096" y="13648"/>
                </a:cubicBezTo>
                <a:cubicBezTo>
                  <a:pt x="1954369" y="28284"/>
                  <a:pt x="2046697" y="69933"/>
                  <a:pt x="2142699" y="95534"/>
                </a:cubicBezTo>
                <a:cubicBezTo>
                  <a:pt x="2183225" y="106341"/>
                  <a:pt x="2224585" y="113731"/>
                  <a:pt x="2265528" y="122830"/>
                </a:cubicBezTo>
                <a:cubicBezTo>
                  <a:pt x="2342192" y="173938"/>
                  <a:pt x="2395279" y="207227"/>
                  <a:pt x="2470245" y="286603"/>
                </a:cubicBezTo>
                <a:cubicBezTo>
                  <a:pt x="2529183" y="349008"/>
                  <a:pt x="2550495" y="427815"/>
                  <a:pt x="2579427" y="504967"/>
                </a:cubicBezTo>
                <a:cubicBezTo>
                  <a:pt x="2588525" y="568657"/>
                  <a:pt x="2600622" y="631990"/>
                  <a:pt x="2606722" y="696036"/>
                </a:cubicBezTo>
                <a:cubicBezTo>
                  <a:pt x="2618829" y="823164"/>
                  <a:pt x="2617501" y="951542"/>
                  <a:pt x="2634018" y="1078173"/>
                </a:cubicBezTo>
                <a:cubicBezTo>
                  <a:pt x="2644868" y="1161353"/>
                  <a:pt x="2670412" y="1241946"/>
                  <a:pt x="2688609" y="1323833"/>
                </a:cubicBezTo>
                <a:cubicBezTo>
                  <a:pt x="2706251" y="1500245"/>
                  <a:pt x="2712601" y="1458006"/>
                  <a:pt x="2674961" y="1665027"/>
                </a:cubicBezTo>
                <a:cubicBezTo>
                  <a:pt x="2669037" y="1697612"/>
                  <a:pt x="2657183" y="1728839"/>
                  <a:pt x="2647666" y="1760561"/>
                </a:cubicBezTo>
                <a:cubicBezTo>
                  <a:pt x="2643532" y="1774340"/>
                  <a:pt x="2643005" y="1790270"/>
                  <a:pt x="2634018" y="1801504"/>
                </a:cubicBezTo>
                <a:cubicBezTo>
                  <a:pt x="2623771" y="1814312"/>
                  <a:pt x="2606197" y="1818958"/>
                  <a:pt x="2593075" y="1828800"/>
                </a:cubicBezTo>
                <a:cubicBezTo>
                  <a:pt x="2491486" y="1904992"/>
                  <a:pt x="2563220" y="1870597"/>
                  <a:pt x="2442949" y="1910686"/>
                </a:cubicBezTo>
                <a:lnTo>
                  <a:pt x="1187355" y="1897039"/>
                </a:lnTo>
                <a:cubicBezTo>
                  <a:pt x="1172982" y="1896421"/>
                  <a:pt x="1179374" y="1869318"/>
                  <a:pt x="1173707" y="1856095"/>
                </a:cubicBezTo>
                <a:cubicBezTo>
                  <a:pt x="1165693" y="1837395"/>
                  <a:pt x="1159436" y="1817133"/>
                  <a:pt x="1146412" y="1801504"/>
                </a:cubicBezTo>
                <a:cubicBezTo>
                  <a:pt x="1135911" y="1788903"/>
                  <a:pt x="1119117" y="1783307"/>
                  <a:pt x="1105469" y="1774209"/>
                </a:cubicBezTo>
                <a:cubicBezTo>
                  <a:pt x="1096370" y="1760561"/>
                  <a:pt x="1090981" y="1743513"/>
                  <a:pt x="1078173" y="1733266"/>
                </a:cubicBezTo>
                <a:cubicBezTo>
                  <a:pt x="968840" y="1645800"/>
                  <a:pt x="1114591" y="1820640"/>
                  <a:pt x="996287" y="1678674"/>
                </a:cubicBezTo>
                <a:cubicBezTo>
                  <a:pt x="985786" y="1666073"/>
                  <a:pt x="979792" y="1650075"/>
                  <a:pt x="968991" y="1637731"/>
                </a:cubicBezTo>
                <a:cubicBezTo>
                  <a:pt x="928732" y="1591721"/>
                  <a:pt x="881882" y="1550806"/>
                  <a:pt x="832513" y="1514901"/>
                </a:cubicBezTo>
                <a:cubicBezTo>
                  <a:pt x="805982" y="1495606"/>
                  <a:pt x="780184" y="1474541"/>
                  <a:pt x="750627" y="1460310"/>
                </a:cubicBezTo>
                <a:cubicBezTo>
                  <a:pt x="656978" y="1415220"/>
                  <a:pt x="559558" y="1378423"/>
                  <a:pt x="464024" y="1337480"/>
                </a:cubicBezTo>
                <a:cubicBezTo>
                  <a:pt x="438803" y="1326671"/>
                  <a:pt x="255961" y="1248813"/>
                  <a:pt x="245660" y="1241946"/>
                </a:cubicBezTo>
                <a:cubicBezTo>
                  <a:pt x="185415" y="1201784"/>
                  <a:pt x="220800" y="1217868"/>
                  <a:pt x="136478" y="1201003"/>
                </a:cubicBezTo>
                <a:cubicBezTo>
                  <a:pt x="51283" y="1158405"/>
                  <a:pt x="79406" y="1186114"/>
                  <a:pt x="27296" y="1064525"/>
                </a:cubicBezTo>
                <a:cubicBezTo>
                  <a:pt x="15962" y="1038080"/>
                  <a:pt x="0" y="982639"/>
                  <a:pt x="0" y="982639"/>
                </a:cubicBezTo>
                <a:cubicBezTo>
                  <a:pt x="13648" y="878006"/>
                  <a:pt x="21729" y="772495"/>
                  <a:pt x="40943" y="668740"/>
                </a:cubicBezTo>
                <a:cubicBezTo>
                  <a:pt x="44648" y="648735"/>
                  <a:pt x="53853" y="628535"/>
                  <a:pt x="68239" y="614149"/>
                </a:cubicBezTo>
                <a:cubicBezTo>
                  <a:pt x="91436" y="590952"/>
                  <a:pt x="124509" y="580051"/>
                  <a:pt x="150125" y="559558"/>
                </a:cubicBezTo>
                <a:cubicBezTo>
                  <a:pt x="170220" y="543482"/>
                  <a:pt x="180961" y="514865"/>
                  <a:pt x="204716" y="504967"/>
                </a:cubicBezTo>
                <a:cubicBezTo>
                  <a:pt x="238572" y="490860"/>
                  <a:pt x="277505" y="495868"/>
                  <a:pt x="313899" y="491319"/>
                </a:cubicBezTo>
                <a:cubicBezTo>
                  <a:pt x="332096" y="486770"/>
                  <a:pt x="349921" y="475018"/>
                  <a:pt x="368490" y="477671"/>
                </a:cubicBezTo>
                <a:cubicBezTo>
                  <a:pt x="384728" y="479991"/>
                  <a:pt x="413411" y="489054"/>
                  <a:pt x="409433" y="504967"/>
                </a:cubicBezTo>
                <a:cubicBezTo>
                  <a:pt x="400066" y="542436"/>
                  <a:pt x="329821" y="504967"/>
                  <a:pt x="313899" y="504967"/>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7" name="Content Placeholder 5">
            <a:extLst>
              <a:ext uri="{FF2B5EF4-FFF2-40B4-BE49-F238E27FC236}">
                <a16:creationId xmlns:a16="http://schemas.microsoft.com/office/drawing/2014/main" id="{2A25B347-93A2-C03C-8608-15BFE49B043E}"/>
              </a:ext>
            </a:extLst>
          </p:cNvPr>
          <p:cNvPicPr>
            <a:picLocks noChangeAspect="1"/>
          </p:cNvPicPr>
          <p:nvPr/>
        </p:nvPicPr>
        <p:blipFill>
          <a:blip r:embed="rId5"/>
          <a:srcRect l="62098" t="53929" r="16815" b="24531"/>
          <a:stretch>
            <a:fillRect/>
          </a:stretch>
        </p:blipFill>
        <p:spPr>
          <a:xfrm>
            <a:off x="3892982" y="3429000"/>
            <a:ext cx="1328402" cy="1047395"/>
          </a:xfrm>
          <a:prstGeom prst="rect">
            <a:avLst/>
          </a:prstGeom>
        </p:spPr>
      </p:pic>
      <p:sp>
        <p:nvSpPr>
          <p:cNvPr id="8" name="Rectangle 7">
            <a:extLst>
              <a:ext uri="{FF2B5EF4-FFF2-40B4-BE49-F238E27FC236}">
                <a16:creationId xmlns:a16="http://schemas.microsoft.com/office/drawing/2014/main" id="{38648956-2AD5-9A56-36B7-A2C70BBE7E69}"/>
              </a:ext>
            </a:extLst>
          </p:cNvPr>
          <p:cNvSpPr/>
          <p:nvPr/>
        </p:nvSpPr>
        <p:spPr>
          <a:xfrm>
            <a:off x="4096139" y="2453951"/>
            <a:ext cx="1063690" cy="1679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Rectangle 8">
            <a:extLst>
              <a:ext uri="{FF2B5EF4-FFF2-40B4-BE49-F238E27FC236}">
                <a16:creationId xmlns:a16="http://schemas.microsoft.com/office/drawing/2014/main" id="{FF6C912A-2F82-6661-DF1F-03F46EDBD0DA}"/>
              </a:ext>
            </a:extLst>
          </p:cNvPr>
          <p:cNvSpPr/>
          <p:nvPr/>
        </p:nvSpPr>
        <p:spPr>
          <a:xfrm>
            <a:off x="4248538" y="5399473"/>
            <a:ext cx="1153885" cy="1945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9318336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3FD3800-2A22-C440-65F4-66BE414FC73A}"/>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F0CD4BF-C871-9FF7-C699-081A41758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9C7823C2-29B2-A834-85A1-30C6DE0FF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E9A32909-C775-FB18-2AAA-95FE44065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AF445A4C-67F8-65CE-D8C8-CEFCB9219C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3" name="Rectangle 22">
            <a:extLst>
              <a:ext uri="{FF2B5EF4-FFF2-40B4-BE49-F238E27FC236}">
                <a16:creationId xmlns:a16="http://schemas.microsoft.com/office/drawing/2014/main" id="{445EF8F9-D807-8C51-F545-D372C91D5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26F84B5F-9105-8572-A8CD-523CA280DD16}"/>
              </a:ext>
            </a:extLst>
          </p:cNvPr>
          <p:cNvSpPr>
            <a:spLocks noGrp="1"/>
          </p:cNvSpPr>
          <p:nvPr>
            <p:ph type="ctrTitle"/>
          </p:nvPr>
        </p:nvSpPr>
        <p:spPr>
          <a:xfrm>
            <a:off x="699714" y="353160"/>
            <a:ext cx="7091300" cy="898581"/>
          </a:xfrm>
        </p:spPr>
        <p:txBody>
          <a:bodyPr anchor="ctr">
            <a:normAutofit fontScale="90000"/>
          </a:bodyPr>
          <a:lstStyle/>
          <a:p>
            <a:pPr algn="l"/>
            <a:r>
              <a:rPr lang="en-GB" sz="3600" dirty="0">
                <a:solidFill>
                  <a:srgbClr val="FFFFFF"/>
                </a:solidFill>
              </a:rPr>
              <a:t>How Does a Bone Marrow Transplant Work?</a:t>
            </a:r>
          </a:p>
        </p:txBody>
      </p:sp>
      <p:pic>
        <p:nvPicPr>
          <p:cNvPr id="4" name="Content Placeholder 3">
            <a:extLst>
              <a:ext uri="{FF2B5EF4-FFF2-40B4-BE49-F238E27FC236}">
                <a16:creationId xmlns:a16="http://schemas.microsoft.com/office/drawing/2014/main" id="{EB1534ED-654C-E3F3-22DE-D9362C27102D}"/>
              </a:ext>
            </a:extLst>
          </p:cNvPr>
          <p:cNvPicPr>
            <a:picLocks noChangeAspect="1"/>
          </p:cNvPicPr>
          <p:nvPr/>
        </p:nvPicPr>
        <p:blipFill>
          <a:blip r:embed="rId3"/>
          <a:stretch>
            <a:fillRect/>
          </a:stretch>
        </p:blipFill>
        <p:spPr>
          <a:xfrm>
            <a:off x="8253979" y="244885"/>
            <a:ext cx="3812898" cy="1086676"/>
          </a:xfrm>
          <a:prstGeom prst="rect">
            <a:avLst/>
          </a:prstGeom>
        </p:spPr>
      </p:pic>
      <p:pic>
        <p:nvPicPr>
          <p:cNvPr id="3" name="Picture 6" descr="Vector of haematopoietic stem cells that - ID:17878647 - Royalty Free ...">
            <a:extLst>
              <a:ext uri="{FF2B5EF4-FFF2-40B4-BE49-F238E27FC236}">
                <a16:creationId xmlns:a16="http://schemas.microsoft.com/office/drawing/2014/main" id="{99EB13D5-3835-90AE-BC34-F462BACA8B4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444"/>
          <a:stretch>
            <a:fillRect/>
          </a:stretch>
        </p:blipFill>
        <p:spPr bwMode="auto">
          <a:xfrm>
            <a:off x="276287" y="2172625"/>
            <a:ext cx="5308399" cy="3677163"/>
          </a:xfrm>
          <a:prstGeom prst="rect">
            <a:avLst/>
          </a:prstGeom>
          <a:noFill/>
          <a:extLst>
            <a:ext uri="{909E8E84-426E-40DD-AFC4-6F175D3DCCD1}">
              <a14:hiddenFill xmlns:a14="http://schemas.microsoft.com/office/drawing/2010/main">
                <a:solidFill>
                  <a:srgbClr val="FFFFFF"/>
                </a:solidFill>
              </a14:hiddenFill>
            </a:ext>
          </a:extLst>
        </p:spPr>
      </p:pic>
      <p:sp>
        <p:nvSpPr>
          <p:cNvPr id="6" name="Freeform: Shape 5">
            <a:extLst>
              <a:ext uri="{FF2B5EF4-FFF2-40B4-BE49-F238E27FC236}">
                <a16:creationId xmlns:a16="http://schemas.microsoft.com/office/drawing/2014/main" id="{44370154-63E0-DBE2-C465-F87073BFB572}"/>
              </a:ext>
            </a:extLst>
          </p:cNvPr>
          <p:cNvSpPr/>
          <p:nvPr/>
        </p:nvSpPr>
        <p:spPr>
          <a:xfrm>
            <a:off x="3594538" y="2754996"/>
            <a:ext cx="1592317" cy="1828166"/>
          </a:xfrm>
          <a:custGeom>
            <a:avLst/>
            <a:gdLst>
              <a:gd name="connsiteX0" fmla="*/ 313899 w 2702607"/>
              <a:gd name="connsiteY0" fmla="*/ 504967 h 1910686"/>
              <a:gd name="connsiteX1" fmla="*/ 313899 w 2702607"/>
              <a:gd name="connsiteY1" fmla="*/ 504967 h 1910686"/>
              <a:gd name="connsiteX2" fmla="*/ 859809 w 2702607"/>
              <a:gd name="connsiteY2" fmla="*/ 177421 h 1910686"/>
              <a:gd name="connsiteX3" fmla="*/ 996287 w 2702607"/>
              <a:gd name="connsiteY3" fmla="*/ 136477 h 1910686"/>
              <a:gd name="connsiteX4" fmla="*/ 1119116 w 2702607"/>
              <a:gd name="connsiteY4" fmla="*/ 81886 h 1910686"/>
              <a:gd name="connsiteX5" fmla="*/ 1201003 w 2702607"/>
              <a:gd name="connsiteY5" fmla="*/ 40943 h 1910686"/>
              <a:gd name="connsiteX6" fmla="*/ 1269242 w 2702607"/>
              <a:gd name="connsiteY6" fmla="*/ 27295 h 1910686"/>
              <a:gd name="connsiteX7" fmla="*/ 1501254 w 2702607"/>
              <a:gd name="connsiteY7" fmla="*/ 0 h 1910686"/>
              <a:gd name="connsiteX8" fmla="*/ 1856096 w 2702607"/>
              <a:gd name="connsiteY8" fmla="*/ 13648 h 1910686"/>
              <a:gd name="connsiteX9" fmla="*/ 2142699 w 2702607"/>
              <a:gd name="connsiteY9" fmla="*/ 95534 h 1910686"/>
              <a:gd name="connsiteX10" fmla="*/ 2265528 w 2702607"/>
              <a:gd name="connsiteY10" fmla="*/ 122830 h 1910686"/>
              <a:gd name="connsiteX11" fmla="*/ 2470245 w 2702607"/>
              <a:gd name="connsiteY11" fmla="*/ 286603 h 1910686"/>
              <a:gd name="connsiteX12" fmla="*/ 2579427 w 2702607"/>
              <a:gd name="connsiteY12" fmla="*/ 504967 h 1910686"/>
              <a:gd name="connsiteX13" fmla="*/ 2606722 w 2702607"/>
              <a:gd name="connsiteY13" fmla="*/ 696036 h 1910686"/>
              <a:gd name="connsiteX14" fmla="*/ 2634018 w 2702607"/>
              <a:gd name="connsiteY14" fmla="*/ 1078173 h 1910686"/>
              <a:gd name="connsiteX15" fmla="*/ 2688609 w 2702607"/>
              <a:gd name="connsiteY15" fmla="*/ 1323833 h 1910686"/>
              <a:gd name="connsiteX16" fmla="*/ 2674961 w 2702607"/>
              <a:gd name="connsiteY16" fmla="*/ 1665027 h 1910686"/>
              <a:gd name="connsiteX17" fmla="*/ 2647666 w 2702607"/>
              <a:gd name="connsiteY17" fmla="*/ 1760561 h 1910686"/>
              <a:gd name="connsiteX18" fmla="*/ 2634018 w 2702607"/>
              <a:gd name="connsiteY18" fmla="*/ 1801504 h 1910686"/>
              <a:gd name="connsiteX19" fmla="*/ 2593075 w 2702607"/>
              <a:gd name="connsiteY19" fmla="*/ 1828800 h 1910686"/>
              <a:gd name="connsiteX20" fmla="*/ 2442949 w 2702607"/>
              <a:gd name="connsiteY20" fmla="*/ 1910686 h 1910686"/>
              <a:gd name="connsiteX21" fmla="*/ 1187355 w 2702607"/>
              <a:gd name="connsiteY21" fmla="*/ 1897039 h 1910686"/>
              <a:gd name="connsiteX22" fmla="*/ 1173707 w 2702607"/>
              <a:gd name="connsiteY22" fmla="*/ 1856095 h 1910686"/>
              <a:gd name="connsiteX23" fmla="*/ 1146412 w 2702607"/>
              <a:gd name="connsiteY23" fmla="*/ 1801504 h 1910686"/>
              <a:gd name="connsiteX24" fmla="*/ 1105469 w 2702607"/>
              <a:gd name="connsiteY24" fmla="*/ 1774209 h 1910686"/>
              <a:gd name="connsiteX25" fmla="*/ 1078173 w 2702607"/>
              <a:gd name="connsiteY25" fmla="*/ 1733266 h 1910686"/>
              <a:gd name="connsiteX26" fmla="*/ 996287 w 2702607"/>
              <a:gd name="connsiteY26" fmla="*/ 1678674 h 1910686"/>
              <a:gd name="connsiteX27" fmla="*/ 968991 w 2702607"/>
              <a:gd name="connsiteY27" fmla="*/ 1637731 h 1910686"/>
              <a:gd name="connsiteX28" fmla="*/ 832513 w 2702607"/>
              <a:gd name="connsiteY28" fmla="*/ 1514901 h 1910686"/>
              <a:gd name="connsiteX29" fmla="*/ 750627 w 2702607"/>
              <a:gd name="connsiteY29" fmla="*/ 1460310 h 1910686"/>
              <a:gd name="connsiteX30" fmla="*/ 464024 w 2702607"/>
              <a:gd name="connsiteY30" fmla="*/ 1337480 h 1910686"/>
              <a:gd name="connsiteX31" fmla="*/ 245660 w 2702607"/>
              <a:gd name="connsiteY31" fmla="*/ 1241946 h 1910686"/>
              <a:gd name="connsiteX32" fmla="*/ 136478 w 2702607"/>
              <a:gd name="connsiteY32" fmla="*/ 1201003 h 1910686"/>
              <a:gd name="connsiteX33" fmla="*/ 27296 w 2702607"/>
              <a:gd name="connsiteY33" fmla="*/ 1064525 h 1910686"/>
              <a:gd name="connsiteX34" fmla="*/ 0 w 2702607"/>
              <a:gd name="connsiteY34" fmla="*/ 982639 h 1910686"/>
              <a:gd name="connsiteX35" fmla="*/ 40943 w 2702607"/>
              <a:gd name="connsiteY35" fmla="*/ 668740 h 1910686"/>
              <a:gd name="connsiteX36" fmla="*/ 68239 w 2702607"/>
              <a:gd name="connsiteY36" fmla="*/ 614149 h 1910686"/>
              <a:gd name="connsiteX37" fmla="*/ 150125 w 2702607"/>
              <a:gd name="connsiteY37" fmla="*/ 559558 h 1910686"/>
              <a:gd name="connsiteX38" fmla="*/ 204716 w 2702607"/>
              <a:gd name="connsiteY38" fmla="*/ 504967 h 1910686"/>
              <a:gd name="connsiteX39" fmla="*/ 313899 w 2702607"/>
              <a:gd name="connsiteY39" fmla="*/ 491319 h 1910686"/>
              <a:gd name="connsiteX40" fmla="*/ 368490 w 2702607"/>
              <a:gd name="connsiteY40" fmla="*/ 477671 h 1910686"/>
              <a:gd name="connsiteX41" fmla="*/ 409433 w 2702607"/>
              <a:gd name="connsiteY41" fmla="*/ 504967 h 1910686"/>
              <a:gd name="connsiteX42" fmla="*/ 313899 w 2702607"/>
              <a:gd name="connsiteY42" fmla="*/ 504967 h 191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702607" h="1910686">
                <a:moveTo>
                  <a:pt x="313899" y="504967"/>
                </a:moveTo>
                <a:lnTo>
                  <a:pt x="313899" y="504967"/>
                </a:lnTo>
                <a:cubicBezTo>
                  <a:pt x="456354" y="413796"/>
                  <a:pt x="687084" y="253420"/>
                  <a:pt x="859809" y="177421"/>
                </a:cubicBezTo>
                <a:cubicBezTo>
                  <a:pt x="903283" y="158293"/>
                  <a:pt x="951720" y="152897"/>
                  <a:pt x="996287" y="136477"/>
                </a:cubicBezTo>
                <a:cubicBezTo>
                  <a:pt x="1038329" y="120988"/>
                  <a:pt x="1078515" y="100833"/>
                  <a:pt x="1119116" y="81886"/>
                </a:cubicBezTo>
                <a:cubicBezTo>
                  <a:pt x="1146770" y="68981"/>
                  <a:pt x="1172323" y="51372"/>
                  <a:pt x="1201003" y="40943"/>
                </a:cubicBezTo>
                <a:cubicBezTo>
                  <a:pt x="1222803" y="33016"/>
                  <a:pt x="1246258" y="30429"/>
                  <a:pt x="1269242" y="27295"/>
                </a:cubicBezTo>
                <a:cubicBezTo>
                  <a:pt x="1346399" y="16774"/>
                  <a:pt x="1423917" y="9098"/>
                  <a:pt x="1501254" y="0"/>
                </a:cubicBezTo>
                <a:cubicBezTo>
                  <a:pt x="1619535" y="4549"/>
                  <a:pt x="1739019" y="-3789"/>
                  <a:pt x="1856096" y="13648"/>
                </a:cubicBezTo>
                <a:cubicBezTo>
                  <a:pt x="1954369" y="28284"/>
                  <a:pt x="2046697" y="69933"/>
                  <a:pt x="2142699" y="95534"/>
                </a:cubicBezTo>
                <a:cubicBezTo>
                  <a:pt x="2183225" y="106341"/>
                  <a:pt x="2224585" y="113731"/>
                  <a:pt x="2265528" y="122830"/>
                </a:cubicBezTo>
                <a:cubicBezTo>
                  <a:pt x="2342192" y="173938"/>
                  <a:pt x="2395279" y="207227"/>
                  <a:pt x="2470245" y="286603"/>
                </a:cubicBezTo>
                <a:cubicBezTo>
                  <a:pt x="2529183" y="349008"/>
                  <a:pt x="2550495" y="427815"/>
                  <a:pt x="2579427" y="504967"/>
                </a:cubicBezTo>
                <a:cubicBezTo>
                  <a:pt x="2588525" y="568657"/>
                  <a:pt x="2600622" y="631990"/>
                  <a:pt x="2606722" y="696036"/>
                </a:cubicBezTo>
                <a:cubicBezTo>
                  <a:pt x="2618829" y="823164"/>
                  <a:pt x="2617501" y="951542"/>
                  <a:pt x="2634018" y="1078173"/>
                </a:cubicBezTo>
                <a:cubicBezTo>
                  <a:pt x="2644868" y="1161353"/>
                  <a:pt x="2670412" y="1241946"/>
                  <a:pt x="2688609" y="1323833"/>
                </a:cubicBezTo>
                <a:cubicBezTo>
                  <a:pt x="2706251" y="1500245"/>
                  <a:pt x="2712601" y="1458006"/>
                  <a:pt x="2674961" y="1665027"/>
                </a:cubicBezTo>
                <a:cubicBezTo>
                  <a:pt x="2669037" y="1697612"/>
                  <a:pt x="2657183" y="1728839"/>
                  <a:pt x="2647666" y="1760561"/>
                </a:cubicBezTo>
                <a:cubicBezTo>
                  <a:pt x="2643532" y="1774340"/>
                  <a:pt x="2643005" y="1790270"/>
                  <a:pt x="2634018" y="1801504"/>
                </a:cubicBezTo>
                <a:cubicBezTo>
                  <a:pt x="2623771" y="1814312"/>
                  <a:pt x="2606197" y="1818958"/>
                  <a:pt x="2593075" y="1828800"/>
                </a:cubicBezTo>
                <a:cubicBezTo>
                  <a:pt x="2491486" y="1904992"/>
                  <a:pt x="2563220" y="1870597"/>
                  <a:pt x="2442949" y="1910686"/>
                </a:cubicBezTo>
                <a:lnTo>
                  <a:pt x="1187355" y="1897039"/>
                </a:lnTo>
                <a:cubicBezTo>
                  <a:pt x="1172982" y="1896421"/>
                  <a:pt x="1179374" y="1869318"/>
                  <a:pt x="1173707" y="1856095"/>
                </a:cubicBezTo>
                <a:cubicBezTo>
                  <a:pt x="1165693" y="1837395"/>
                  <a:pt x="1159436" y="1817133"/>
                  <a:pt x="1146412" y="1801504"/>
                </a:cubicBezTo>
                <a:cubicBezTo>
                  <a:pt x="1135911" y="1788903"/>
                  <a:pt x="1119117" y="1783307"/>
                  <a:pt x="1105469" y="1774209"/>
                </a:cubicBezTo>
                <a:cubicBezTo>
                  <a:pt x="1096370" y="1760561"/>
                  <a:pt x="1090981" y="1743513"/>
                  <a:pt x="1078173" y="1733266"/>
                </a:cubicBezTo>
                <a:cubicBezTo>
                  <a:pt x="968840" y="1645800"/>
                  <a:pt x="1114591" y="1820640"/>
                  <a:pt x="996287" y="1678674"/>
                </a:cubicBezTo>
                <a:cubicBezTo>
                  <a:pt x="985786" y="1666073"/>
                  <a:pt x="979792" y="1650075"/>
                  <a:pt x="968991" y="1637731"/>
                </a:cubicBezTo>
                <a:cubicBezTo>
                  <a:pt x="928732" y="1591721"/>
                  <a:pt x="881882" y="1550806"/>
                  <a:pt x="832513" y="1514901"/>
                </a:cubicBezTo>
                <a:cubicBezTo>
                  <a:pt x="805982" y="1495606"/>
                  <a:pt x="780184" y="1474541"/>
                  <a:pt x="750627" y="1460310"/>
                </a:cubicBezTo>
                <a:cubicBezTo>
                  <a:pt x="656978" y="1415220"/>
                  <a:pt x="559558" y="1378423"/>
                  <a:pt x="464024" y="1337480"/>
                </a:cubicBezTo>
                <a:cubicBezTo>
                  <a:pt x="438803" y="1326671"/>
                  <a:pt x="255961" y="1248813"/>
                  <a:pt x="245660" y="1241946"/>
                </a:cubicBezTo>
                <a:cubicBezTo>
                  <a:pt x="185415" y="1201784"/>
                  <a:pt x="220800" y="1217868"/>
                  <a:pt x="136478" y="1201003"/>
                </a:cubicBezTo>
                <a:cubicBezTo>
                  <a:pt x="51283" y="1158405"/>
                  <a:pt x="79406" y="1186114"/>
                  <a:pt x="27296" y="1064525"/>
                </a:cubicBezTo>
                <a:cubicBezTo>
                  <a:pt x="15962" y="1038080"/>
                  <a:pt x="0" y="982639"/>
                  <a:pt x="0" y="982639"/>
                </a:cubicBezTo>
                <a:cubicBezTo>
                  <a:pt x="13648" y="878006"/>
                  <a:pt x="21729" y="772495"/>
                  <a:pt x="40943" y="668740"/>
                </a:cubicBezTo>
                <a:cubicBezTo>
                  <a:pt x="44648" y="648735"/>
                  <a:pt x="53853" y="628535"/>
                  <a:pt x="68239" y="614149"/>
                </a:cubicBezTo>
                <a:cubicBezTo>
                  <a:pt x="91436" y="590952"/>
                  <a:pt x="124509" y="580051"/>
                  <a:pt x="150125" y="559558"/>
                </a:cubicBezTo>
                <a:cubicBezTo>
                  <a:pt x="170220" y="543482"/>
                  <a:pt x="180961" y="514865"/>
                  <a:pt x="204716" y="504967"/>
                </a:cubicBezTo>
                <a:cubicBezTo>
                  <a:pt x="238572" y="490860"/>
                  <a:pt x="277505" y="495868"/>
                  <a:pt x="313899" y="491319"/>
                </a:cubicBezTo>
                <a:cubicBezTo>
                  <a:pt x="332096" y="486770"/>
                  <a:pt x="349921" y="475018"/>
                  <a:pt x="368490" y="477671"/>
                </a:cubicBezTo>
                <a:cubicBezTo>
                  <a:pt x="384728" y="479991"/>
                  <a:pt x="413411" y="489054"/>
                  <a:pt x="409433" y="504967"/>
                </a:cubicBezTo>
                <a:cubicBezTo>
                  <a:pt x="400066" y="542436"/>
                  <a:pt x="329821" y="504967"/>
                  <a:pt x="313899" y="504967"/>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7" name="Content Placeholder 5">
            <a:extLst>
              <a:ext uri="{FF2B5EF4-FFF2-40B4-BE49-F238E27FC236}">
                <a16:creationId xmlns:a16="http://schemas.microsoft.com/office/drawing/2014/main" id="{A9FB8AD4-B372-A206-1329-980E801B7BBC}"/>
              </a:ext>
            </a:extLst>
          </p:cNvPr>
          <p:cNvPicPr>
            <a:picLocks noChangeAspect="1"/>
          </p:cNvPicPr>
          <p:nvPr/>
        </p:nvPicPr>
        <p:blipFill>
          <a:blip r:embed="rId5"/>
          <a:srcRect l="62098" t="53929" r="16815" b="24531"/>
          <a:stretch>
            <a:fillRect/>
          </a:stretch>
        </p:blipFill>
        <p:spPr>
          <a:xfrm>
            <a:off x="3892982" y="3429000"/>
            <a:ext cx="1328402" cy="1047395"/>
          </a:xfrm>
          <a:prstGeom prst="rect">
            <a:avLst/>
          </a:prstGeom>
        </p:spPr>
      </p:pic>
      <p:sp>
        <p:nvSpPr>
          <p:cNvPr id="8" name="TextBox 7">
            <a:extLst>
              <a:ext uri="{FF2B5EF4-FFF2-40B4-BE49-F238E27FC236}">
                <a16:creationId xmlns:a16="http://schemas.microsoft.com/office/drawing/2014/main" id="{BE8863B6-0CFF-A8A3-5730-9593E29A6644}"/>
              </a:ext>
            </a:extLst>
          </p:cNvPr>
          <p:cNvSpPr txBox="1"/>
          <p:nvPr/>
        </p:nvSpPr>
        <p:spPr>
          <a:xfrm>
            <a:off x="6096000" y="2274838"/>
            <a:ext cx="5871991"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Aptos" panose="02110004020202020204"/>
                <a:ea typeface="+mn-ea"/>
                <a:cs typeface="+mn-cs"/>
              </a:rPr>
              <a:t>Sickle cell is caused by a genetic change in your stem cells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36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5" name="Rectangle 4">
            <a:extLst>
              <a:ext uri="{FF2B5EF4-FFF2-40B4-BE49-F238E27FC236}">
                <a16:creationId xmlns:a16="http://schemas.microsoft.com/office/drawing/2014/main" id="{5C418F55-5B6F-C0D7-27E0-FADBE9A5B729}"/>
              </a:ext>
            </a:extLst>
          </p:cNvPr>
          <p:cNvSpPr/>
          <p:nvPr/>
        </p:nvSpPr>
        <p:spPr>
          <a:xfrm>
            <a:off x="4096139" y="2453951"/>
            <a:ext cx="1063690" cy="1679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Rectangle 8">
            <a:extLst>
              <a:ext uri="{FF2B5EF4-FFF2-40B4-BE49-F238E27FC236}">
                <a16:creationId xmlns:a16="http://schemas.microsoft.com/office/drawing/2014/main" id="{50F13010-3670-EABC-E4EC-6DDFCBDCDFD4}"/>
              </a:ext>
            </a:extLst>
          </p:cNvPr>
          <p:cNvSpPr/>
          <p:nvPr/>
        </p:nvSpPr>
        <p:spPr>
          <a:xfrm>
            <a:off x="4248538" y="5399473"/>
            <a:ext cx="1153885" cy="1945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0610249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28762A3-B2AE-97B3-F7AC-712D792B7768}"/>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F3D708E-A6A0-9033-1F79-8C30865D2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DF952BBD-02B4-1310-CCD8-5AF56B6859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21A13002-6B8F-9475-B2C9-0937A263A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155EEFC6-359C-21FA-2955-A48CD520B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3" name="Rectangle 22">
            <a:extLst>
              <a:ext uri="{FF2B5EF4-FFF2-40B4-BE49-F238E27FC236}">
                <a16:creationId xmlns:a16="http://schemas.microsoft.com/office/drawing/2014/main" id="{9F55AD6F-F3EB-2E46-C871-D3E6F5560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8DE8CDA0-6D94-4A5A-3AA5-24630F442EF9}"/>
              </a:ext>
            </a:extLst>
          </p:cNvPr>
          <p:cNvSpPr>
            <a:spLocks noGrp="1"/>
          </p:cNvSpPr>
          <p:nvPr>
            <p:ph type="ctrTitle"/>
          </p:nvPr>
        </p:nvSpPr>
        <p:spPr>
          <a:xfrm>
            <a:off x="699714" y="353160"/>
            <a:ext cx="7091300" cy="898581"/>
          </a:xfrm>
        </p:spPr>
        <p:txBody>
          <a:bodyPr anchor="ctr">
            <a:normAutofit fontScale="90000"/>
          </a:bodyPr>
          <a:lstStyle/>
          <a:p>
            <a:pPr algn="l"/>
            <a:r>
              <a:rPr lang="en-GB" sz="3600" dirty="0">
                <a:solidFill>
                  <a:srgbClr val="FFFFFF"/>
                </a:solidFill>
              </a:rPr>
              <a:t>How Does a Bone Marrow Transplant Work?</a:t>
            </a:r>
          </a:p>
        </p:txBody>
      </p:sp>
      <p:pic>
        <p:nvPicPr>
          <p:cNvPr id="4" name="Content Placeholder 3">
            <a:extLst>
              <a:ext uri="{FF2B5EF4-FFF2-40B4-BE49-F238E27FC236}">
                <a16:creationId xmlns:a16="http://schemas.microsoft.com/office/drawing/2014/main" id="{0E21F343-218F-2DC6-B9F9-8B1E7DE9EF96}"/>
              </a:ext>
            </a:extLst>
          </p:cNvPr>
          <p:cNvPicPr>
            <a:picLocks noChangeAspect="1"/>
          </p:cNvPicPr>
          <p:nvPr/>
        </p:nvPicPr>
        <p:blipFill>
          <a:blip r:embed="rId3"/>
          <a:stretch>
            <a:fillRect/>
          </a:stretch>
        </p:blipFill>
        <p:spPr>
          <a:xfrm>
            <a:off x="8253979" y="244885"/>
            <a:ext cx="3812898" cy="1086676"/>
          </a:xfrm>
          <a:prstGeom prst="rect">
            <a:avLst/>
          </a:prstGeom>
        </p:spPr>
      </p:pic>
      <p:pic>
        <p:nvPicPr>
          <p:cNvPr id="3" name="Picture 6" descr="Vector of haematopoietic stem cells that - ID:17878647 - Royalty Free ...">
            <a:extLst>
              <a:ext uri="{FF2B5EF4-FFF2-40B4-BE49-F238E27FC236}">
                <a16:creationId xmlns:a16="http://schemas.microsoft.com/office/drawing/2014/main" id="{DDB9E831-9901-5E76-3AB5-F90FEEE1F67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444"/>
          <a:stretch>
            <a:fillRect/>
          </a:stretch>
        </p:blipFill>
        <p:spPr bwMode="auto">
          <a:xfrm>
            <a:off x="276287" y="2172625"/>
            <a:ext cx="5308399" cy="3677163"/>
          </a:xfrm>
          <a:prstGeom prst="rect">
            <a:avLst/>
          </a:prstGeom>
          <a:noFill/>
          <a:extLst>
            <a:ext uri="{909E8E84-426E-40DD-AFC4-6F175D3DCCD1}">
              <a14:hiddenFill xmlns:a14="http://schemas.microsoft.com/office/drawing/2010/main">
                <a:solidFill>
                  <a:srgbClr val="FFFFFF"/>
                </a:solidFill>
              </a14:hiddenFill>
            </a:ext>
          </a:extLst>
        </p:spPr>
      </p:pic>
      <p:sp>
        <p:nvSpPr>
          <p:cNvPr id="6" name="Freeform: Shape 5">
            <a:extLst>
              <a:ext uri="{FF2B5EF4-FFF2-40B4-BE49-F238E27FC236}">
                <a16:creationId xmlns:a16="http://schemas.microsoft.com/office/drawing/2014/main" id="{2D405590-C518-EB0D-1146-97F2AAA9FF28}"/>
              </a:ext>
            </a:extLst>
          </p:cNvPr>
          <p:cNvSpPr/>
          <p:nvPr/>
        </p:nvSpPr>
        <p:spPr>
          <a:xfrm>
            <a:off x="3594538" y="2754996"/>
            <a:ext cx="1592317" cy="1828166"/>
          </a:xfrm>
          <a:custGeom>
            <a:avLst/>
            <a:gdLst>
              <a:gd name="connsiteX0" fmla="*/ 313899 w 2702607"/>
              <a:gd name="connsiteY0" fmla="*/ 504967 h 1910686"/>
              <a:gd name="connsiteX1" fmla="*/ 313899 w 2702607"/>
              <a:gd name="connsiteY1" fmla="*/ 504967 h 1910686"/>
              <a:gd name="connsiteX2" fmla="*/ 859809 w 2702607"/>
              <a:gd name="connsiteY2" fmla="*/ 177421 h 1910686"/>
              <a:gd name="connsiteX3" fmla="*/ 996287 w 2702607"/>
              <a:gd name="connsiteY3" fmla="*/ 136477 h 1910686"/>
              <a:gd name="connsiteX4" fmla="*/ 1119116 w 2702607"/>
              <a:gd name="connsiteY4" fmla="*/ 81886 h 1910686"/>
              <a:gd name="connsiteX5" fmla="*/ 1201003 w 2702607"/>
              <a:gd name="connsiteY5" fmla="*/ 40943 h 1910686"/>
              <a:gd name="connsiteX6" fmla="*/ 1269242 w 2702607"/>
              <a:gd name="connsiteY6" fmla="*/ 27295 h 1910686"/>
              <a:gd name="connsiteX7" fmla="*/ 1501254 w 2702607"/>
              <a:gd name="connsiteY7" fmla="*/ 0 h 1910686"/>
              <a:gd name="connsiteX8" fmla="*/ 1856096 w 2702607"/>
              <a:gd name="connsiteY8" fmla="*/ 13648 h 1910686"/>
              <a:gd name="connsiteX9" fmla="*/ 2142699 w 2702607"/>
              <a:gd name="connsiteY9" fmla="*/ 95534 h 1910686"/>
              <a:gd name="connsiteX10" fmla="*/ 2265528 w 2702607"/>
              <a:gd name="connsiteY10" fmla="*/ 122830 h 1910686"/>
              <a:gd name="connsiteX11" fmla="*/ 2470245 w 2702607"/>
              <a:gd name="connsiteY11" fmla="*/ 286603 h 1910686"/>
              <a:gd name="connsiteX12" fmla="*/ 2579427 w 2702607"/>
              <a:gd name="connsiteY12" fmla="*/ 504967 h 1910686"/>
              <a:gd name="connsiteX13" fmla="*/ 2606722 w 2702607"/>
              <a:gd name="connsiteY13" fmla="*/ 696036 h 1910686"/>
              <a:gd name="connsiteX14" fmla="*/ 2634018 w 2702607"/>
              <a:gd name="connsiteY14" fmla="*/ 1078173 h 1910686"/>
              <a:gd name="connsiteX15" fmla="*/ 2688609 w 2702607"/>
              <a:gd name="connsiteY15" fmla="*/ 1323833 h 1910686"/>
              <a:gd name="connsiteX16" fmla="*/ 2674961 w 2702607"/>
              <a:gd name="connsiteY16" fmla="*/ 1665027 h 1910686"/>
              <a:gd name="connsiteX17" fmla="*/ 2647666 w 2702607"/>
              <a:gd name="connsiteY17" fmla="*/ 1760561 h 1910686"/>
              <a:gd name="connsiteX18" fmla="*/ 2634018 w 2702607"/>
              <a:gd name="connsiteY18" fmla="*/ 1801504 h 1910686"/>
              <a:gd name="connsiteX19" fmla="*/ 2593075 w 2702607"/>
              <a:gd name="connsiteY19" fmla="*/ 1828800 h 1910686"/>
              <a:gd name="connsiteX20" fmla="*/ 2442949 w 2702607"/>
              <a:gd name="connsiteY20" fmla="*/ 1910686 h 1910686"/>
              <a:gd name="connsiteX21" fmla="*/ 1187355 w 2702607"/>
              <a:gd name="connsiteY21" fmla="*/ 1897039 h 1910686"/>
              <a:gd name="connsiteX22" fmla="*/ 1173707 w 2702607"/>
              <a:gd name="connsiteY22" fmla="*/ 1856095 h 1910686"/>
              <a:gd name="connsiteX23" fmla="*/ 1146412 w 2702607"/>
              <a:gd name="connsiteY23" fmla="*/ 1801504 h 1910686"/>
              <a:gd name="connsiteX24" fmla="*/ 1105469 w 2702607"/>
              <a:gd name="connsiteY24" fmla="*/ 1774209 h 1910686"/>
              <a:gd name="connsiteX25" fmla="*/ 1078173 w 2702607"/>
              <a:gd name="connsiteY25" fmla="*/ 1733266 h 1910686"/>
              <a:gd name="connsiteX26" fmla="*/ 996287 w 2702607"/>
              <a:gd name="connsiteY26" fmla="*/ 1678674 h 1910686"/>
              <a:gd name="connsiteX27" fmla="*/ 968991 w 2702607"/>
              <a:gd name="connsiteY27" fmla="*/ 1637731 h 1910686"/>
              <a:gd name="connsiteX28" fmla="*/ 832513 w 2702607"/>
              <a:gd name="connsiteY28" fmla="*/ 1514901 h 1910686"/>
              <a:gd name="connsiteX29" fmla="*/ 750627 w 2702607"/>
              <a:gd name="connsiteY29" fmla="*/ 1460310 h 1910686"/>
              <a:gd name="connsiteX30" fmla="*/ 464024 w 2702607"/>
              <a:gd name="connsiteY30" fmla="*/ 1337480 h 1910686"/>
              <a:gd name="connsiteX31" fmla="*/ 245660 w 2702607"/>
              <a:gd name="connsiteY31" fmla="*/ 1241946 h 1910686"/>
              <a:gd name="connsiteX32" fmla="*/ 136478 w 2702607"/>
              <a:gd name="connsiteY32" fmla="*/ 1201003 h 1910686"/>
              <a:gd name="connsiteX33" fmla="*/ 27296 w 2702607"/>
              <a:gd name="connsiteY33" fmla="*/ 1064525 h 1910686"/>
              <a:gd name="connsiteX34" fmla="*/ 0 w 2702607"/>
              <a:gd name="connsiteY34" fmla="*/ 982639 h 1910686"/>
              <a:gd name="connsiteX35" fmla="*/ 40943 w 2702607"/>
              <a:gd name="connsiteY35" fmla="*/ 668740 h 1910686"/>
              <a:gd name="connsiteX36" fmla="*/ 68239 w 2702607"/>
              <a:gd name="connsiteY36" fmla="*/ 614149 h 1910686"/>
              <a:gd name="connsiteX37" fmla="*/ 150125 w 2702607"/>
              <a:gd name="connsiteY37" fmla="*/ 559558 h 1910686"/>
              <a:gd name="connsiteX38" fmla="*/ 204716 w 2702607"/>
              <a:gd name="connsiteY38" fmla="*/ 504967 h 1910686"/>
              <a:gd name="connsiteX39" fmla="*/ 313899 w 2702607"/>
              <a:gd name="connsiteY39" fmla="*/ 491319 h 1910686"/>
              <a:gd name="connsiteX40" fmla="*/ 368490 w 2702607"/>
              <a:gd name="connsiteY40" fmla="*/ 477671 h 1910686"/>
              <a:gd name="connsiteX41" fmla="*/ 409433 w 2702607"/>
              <a:gd name="connsiteY41" fmla="*/ 504967 h 1910686"/>
              <a:gd name="connsiteX42" fmla="*/ 313899 w 2702607"/>
              <a:gd name="connsiteY42" fmla="*/ 504967 h 191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702607" h="1910686">
                <a:moveTo>
                  <a:pt x="313899" y="504967"/>
                </a:moveTo>
                <a:lnTo>
                  <a:pt x="313899" y="504967"/>
                </a:lnTo>
                <a:cubicBezTo>
                  <a:pt x="456354" y="413796"/>
                  <a:pt x="687084" y="253420"/>
                  <a:pt x="859809" y="177421"/>
                </a:cubicBezTo>
                <a:cubicBezTo>
                  <a:pt x="903283" y="158293"/>
                  <a:pt x="951720" y="152897"/>
                  <a:pt x="996287" y="136477"/>
                </a:cubicBezTo>
                <a:cubicBezTo>
                  <a:pt x="1038329" y="120988"/>
                  <a:pt x="1078515" y="100833"/>
                  <a:pt x="1119116" y="81886"/>
                </a:cubicBezTo>
                <a:cubicBezTo>
                  <a:pt x="1146770" y="68981"/>
                  <a:pt x="1172323" y="51372"/>
                  <a:pt x="1201003" y="40943"/>
                </a:cubicBezTo>
                <a:cubicBezTo>
                  <a:pt x="1222803" y="33016"/>
                  <a:pt x="1246258" y="30429"/>
                  <a:pt x="1269242" y="27295"/>
                </a:cubicBezTo>
                <a:cubicBezTo>
                  <a:pt x="1346399" y="16774"/>
                  <a:pt x="1423917" y="9098"/>
                  <a:pt x="1501254" y="0"/>
                </a:cubicBezTo>
                <a:cubicBezTo>
                  <a:pt x="1619535" y="4549"/>
                  <a:pt x="1739019" y="-3789"/>
                  <a:pt x="1856096" y="13648"/>
                </a:cubicBezTo>
                <a:cubicBezTo>
                  <a:pt x="1954369" y="28284"/>
                  <a:pt x="2046697" y="69933"/>
                  <a:pt x="2142699" y="95534"/>
                </a:cubicBezTo>
                <a:cubicBezTo>
                  <a:pt x="2183225" y="106341"/>
                  <a:pt x="2224585" y="113731"/>
                  <a:pt x="2265528" y="122830"/>
                </a:cubicBezTo>
                <a:cubicBezTo>
                  <a:pt x="2342192" y="173938"/>
                  <a:pt x="2395279" y="207227"/>
                  <a:pt x="2470245" y="286603"/>
                </a:cubicBezTo>
                <a:cubicBezTo>
                  <a:pt x="2529183" y="349008"/>
                  <a:pt x="2550495" y="427815"/>
                  <a:pt x="2579427" y="504967"/>
                </a:cubicBezTo>
                <a:cubicBezTo>
                  <a:pt x="2588525" y="568657"/>
                  <a:pt x="2600622" y="631990"/>
                  <a:pt x="2606722" y="696036"/>
                </a:cubicBezTo>
                <a:cubicBezTo>
                  <a:pt x="2618829" y="823164"/>
                  <a:pt x="2617501" y="951542"/>
                  <a:pt x="2634018" y="1078173"/>
                </a:cubicBezTo>
                <a:cubicBezTo>
                  <a:pt x="2644868" y="1161353"/>
                  <a:pt x="2670412" y="1241946"/>
                  <a:pt x="2688609" y="1323833"/>
                </a:cubicBezTo>
                <a:cubicBezTo>
                  <a:pt x="2706251" y="1500245"/>
                  <a:pt x="2712601" y="1458006"/>
                  <a:pt x="2674961" y="1665027"/>
                </a:cubicBezTo>
                <a:cubicBezTo>
                  <a:pt x="2669037" y="1697612"/>
                  <a:pt x="2657183" y="1728839"/>
                  <a:pt x="2647666" y="1760561"/>
                </a:cubicBezTo>
                <a:cubicBezTo>
                  <a:pt x="2643532" y="1774340"/>
                  <a:pt x="2643005" y="1790270"/>
                  <a:pt x="2634018" y="1801504"/>
                </a:cubicBezTo>
                <a:cubicBezTo>
                  <a:pt x="2623771" y="1814312"/>
                  <a:pt x="2606197" y="1818958"/>
                  <a:pt x="2593075" y="1828800"/>
                </a:cubicBezTo>
                <a:cubicBezTo>
                  <a:pt x="2491486" y="1904992"/>
                  <a:pt x="2563220" y="1870597"/>
                  <a:pt x="2442949" y="1910686"/>
                </a:cubicBezTo>
                <a:lnTo>
                  <a:pt x="1187355" y="1897039"/>
                </a:lnTo>
                <a:cubicBezTo>
                  <a:pt x="1172982" y="1896421"/>
                  <a:pt x="1179374" y="1869318"/>
                  <a:pt x="1173707" y="1856095"/>
                </a:cubicBezTo>
                <a:cubicBezTo>
                  <a:pt x="1165693" y="1837395"/>
                  <a:pt x="1159436" y="1817133"/>
                  <a:pt x="1146412" y="1801504"/>
                </a:cubicBezTo>
                <a:cubicBezTo>
                  <a:pt x="1135911" y="1788903"/>
                  <a:pt x="1119117" y="1783307"/>
                  <a:pt x="1105469" y="1774209"/>
                </a:cubicBezTo>
                <a:cubicBezTo>
                  <a:pt x="1096370" y="1760561"/>
                  <a:pt x="1090981" y="1743513"/>
                  <a:pt x="1078173" y="1733266"/>
                </a:cubicBezTo>
                <a:cubicBezTo>
                  <a:pt x="968840" y="1645800"/>
                  <a:pt x="1114591" y="1820640"/>
                  <a:pt x="996287" y="1678674"/>
                </a:cubicBezTo>
                <a:cubicBezTo>
                  <a:pt x="985786" y="1666073"/>
                  <a:pt x="979792" y="1650075"/>
                  <a:pt x="968991" y="1637731"/>
                </a:cubicBezTo>
                <a:cubicBezTo>
                  <a:pt x="928732" y="1591721"/>
                  <a:pt x="881882" y="1550806"/>
                  <a:pt x="832513" y="1514901"/>
                </a:cubicBezTo>
                <a:cubicBezTo>
                  <a:pt x="805982" y="1495606"/>
                  <a:pt x="780184" y="1474541"/>
                  <a:pt x="750627" y="1460310"/>
                </a:cubicBezTo>
                <a:cubicBezTo>
                  <a:pt x="656978" y="1415220"/>
                  <a:pt x="559558" y="1378423"/>
                  <a:pt x="464024" y="1337480"/>
                </a:cubicBezTo>
                <a:cubicBezTo>
                  <a:pt x="438803" y="1326671"/>
                  <a:pt x="255961" y="1248813"/>
                  <a:pt x="245660" y="1241946"/>
                </a:cubicBezTo>
                <a:cubicBezTo>
                  <a:pt x="185415" y="1201784"/>
                  <a:pt x="220800" y="1217868"/>
                  <a:pt x="136478" y="1201003"/>
                </a:cubicBezTo>
                <a:cubicBezTo>
                  <a:pt x="51283" y="1158405"/>
                  <a:pt x="79406" y="1186114"/>
                  <a:pt x="27296" y="1064525"/>
                </a:cubicBezTo>
                <a:cubicBezTo>
                  <a:pt x="15962" y="1038080"/>
                  <a:pt x="0" y="982639"/>
                  <a:pt x="0" y="982639"/>
                </a:cubicBezTo>
                <a:cubicBezTo>
                  <a:pt x="13648" y="878006"/>
                  <a:pt x="21729" y="772495"/>
                  <a:pt x="40943" y="668740"/>
                </a:cubicBezTo>
                <a:cubicBezTo>
                  <a:pt x="44648" y="648735"/>
                  <a:pt x="53853" y="628535"/>
                  <a:pt x="68239" y="614149"/>
                </a:cubicBezTo>
                <a:cubicBezTo>
                  <a:pt x="91436" y="590952"/>
                  <a:pt x="124509" y="580051"/>
                  <a:pt x="150125" y="559558"/>
                </a:cubicBezTo>
                <a:cubicBezTo>
                  <a:pt x="170220" y="543482"/>
                  <a:pt x="180961" y="514865"/>
                  <a:pt x="204716" y="504967"/>
                </a:cubicBezTo>
                <a:cubicBezTo>
                  <a:pt x="238572" y="490860"/>
                  <a:pt x="277505" y="495868"/>
                  <a:pt x="313899" y="491319"/>
                </a:cubicBezTo>
                <a:cubicBezTo>
                  <a:pt x="332096" y="486770"/>
                  <a:pt x="349921" y="475018"/>
                  <a:pt x="368490" y="477671"/>
                </a:cubicBezTo>
                <a:cubicBezTo>
                  <a:pt x="384728" y="479991"/>
                  <a:pt x="413411" y="489054"/>
                  <a:pt x="409433" y="504967"/>
                </a:cubicBezTo>
                <a:cubicBezTo>
                  <a:pt x="400066" y="542436"/>
                  <a:pt x="329821" y="504967"/>
                  <a:pt x="313899" y="504967"/>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7" name="Content Placeholder 5">
            <a:extLst>
              <a:ext uri="{FF2B5EF4-FFF2-40B4-BE49-F238E27FC236}">
                <a16:creationId xmlns:a16="http://schemas.microsoft.com/office/drawing/2014/main" id="{514E8153-1517-221F-AB3A-507D13D4C763}"/>
              </a:ext>
            </a:extLst>
          </p:cNvPr>
          <p:cNvPicPr>
            <a:picLocks noChangeAspect="1"/>
          </p:cNvPicPr>
          <p:nvPr/>
        </p:nvPicPr>
        <p:blipFill>
          <a:blip r:embed="rId5"/>
          <a:srcRect l="62098" t="53929" r="16815" b="24531"/>
          <a:stretch>
            <a:fillRect/>
          </a:stretch>
        </p:blipFill>
        <p:spPr>
          <a:xfrm>
            <a:off x="3892982" y="3429000"/>
            <a:ext cx="1328402" cy="1047395"/>
          </a:xfrm>
          <a:prstGeom prst="rect">
            <a:avLst/>
          </a:prstGeom>
        </p:spPr>
      </p:pic>
      <p:sp>
        <p:nvSpPr>
          <p:cNvPr id="9" name="Freeform: Shape 8">
            <a:extLst>
              <a:ext uri="{FF2B5EF4-FFF2-40B4-BE49-F238E27FC236}">
                <a16:creationId xmlns:a16="http://schemas.microsoft.com/office/drawing/2014/main" id="{E94B93C5-DBB6-3EB7-8753-58620287EA72}"/>
              </a:ext>
            </a:extLst>
          </p:cNvPr>
          <p:cNvSpPr/>
          <p:nvPr/>
        </p:nvSpPr>
        <p:spPr>
          <a:xfrm>
            <a:off x="1651379" y="3521122"/>
            <a:ext cx="1351128" cy="1201003"/>
          </a:xfrm>
          <a:custGeom>
            <a:avLst/>
            <a:gdLst>
              <a:gd name="connsiteX0" fmla="*/ 95534 w 1351128"/>
              <a:gd name="connsiteY0" fmla="*/ 204717 h 1201003"/>
              <a:gd name="connsiteX1" fmla="*/ 95534 w 1351128"/>
              <a:gd name="connsiteY1" fmla="*/ 204717 h 1201003"/>
              <a:gd name="connsiteX2" fmla="*/ 232012 w 1351128"/>
              <a:gd name="connsiteY2" fmla="*/ 81887 h 1201003"/>
              <a:gd name="connsiteX3" fmla="*/ 286603 w 1351128"/>
              <a:gd name="connsiteY3" fmla="*/ 68239 h 1201003"/>
              <a:gd name="connsiteX4" fmla="*/ 491320 w 1351128"/>
              <a:gd name="connsiteY4" fmla="*/ 40944 h 1201003"/>
              <a:gd name="connsiteX5" fmla="*/ 545911 w 1351128"/>
              <a:gd name="connsiteY5" fmla="*/ 27296 h 1201003"/>
              <a:gd name="connsiteX6" fmla="*/ 750627 w 1351128"/>
              <a:gd name="connsiteY6" fmla="*/ 0 h 1201003"/>
              <a:gd name="connsiteX7" fmla="*/ 1078173 w 1351128"/>
              <a:gd name="connsiteY7" fmla="*/ 13648 h 1201003"/>
              <a:gd name="connsiteX8" fmla="*/ 1132764 w 1351128"/>
              <a:gd name="connsiteY8" fmla="*/ 27296 h 1201003"/>
              <a:gd name="connsiteX9" fmla="*/ 1214651 w 1351128"/>
              <a:gd name="connsiteY9" fmla="*/ 109182 h 1201003"/>
              <a:gd name="connsiteX10" fmla="*/ 1255594 w 1351128"/>
              <a:gd name="connsiteY10" fmla="*/ 150126 h 1201003"/>
              <a:gd name="connsiteX11" fmla="*/ 1269242 w 1351128"/>
              <a:gd name="connsiteY11" fmla="*/ 191069 h 1201003"/>
              <a:gd name="connsiteX12" fmla="*/ 1296537 w 1351128"/>
              <a:gd name="connsiteY12" fmla="*/ 259308 h 1201003"/>
              <a:gd name="connsiteX13" fmla="*/ 1310185 w 1351128"/>
              <a:gd name="connsiteY13" fmla="*/ 327547 h 1201003"/>
              <a:gd name="connsiteX14" fmla="*/ 1323833 w 1351128"/>
              <a:gd name="connsiteY14" fmla="*/ 504968 h 1201003"/>
              <a:gd name="connsiteX15" fmla="*/ 1337481 w 1351128"/>
              <a:gd name="connsiteY15" fmla="*/ 559559 h 1201003"/>
              <a:gd name="connsiteX16" fmla="*/ 1351128 w 1351128"/>
              <a:gd name="connsiteY16" fmla="*/ 655093 h 1201003"/>
              <a:gd name="connsiteX17" fmla="*/ 1337481 w 1351128"/>
              <a:gd name="connsiteY17" fmla="*/ 982639 h 1201003"/>
              <a:gd name="connsiteX18" fmla="*/ 1296537 w 1351128"/>
              <a:gd name="connsiteY18" fmla="*/ 1009935 h 1201003"/>
              <a:gd name="connsiteX19" fmla="*/ 1241946 w 1351128"/>
              <a:gd name="connsiteY19" fmla="*/ 1050878 h 1201003"/>
              <a:gd name="connsiteX20" fmla="*/ 1201003 w 1351128"/>
              <a:gd name="connsiteY20" fmla="*/ 1091821 h 1201003"/>
              <a:gd name="connsiteX21" fmla="*/ 1105469 w 1351128"/>
              <a:gd name="connsiteY21" fmla="*/ 1105469 h 1201003"/>
              <a:gd name="connsiteX22" fmla="*/ 1023582 w 1351128"/>
              <a:gd name="connsiteY22" fmla="*/ 1132765 h 1201003"/>
              <a:gd name="connsiteX23" fmla="*/ 955343 w 1351128"/>
              <a:gd name="connsiteY23" fmla="*/ 1160060 h 1201003"/>
              <a:gd name="connsiteX24" fmla="*/ 777922 w 1351128"/>
              <a:gd name="connsiteY24" fmla="*/ 1201003 h 1201003"/>
              <a:gd name="connsiteX25" fmla="*/ 286603 w 1351128"/>
              <a:gd name="connsiteY25" fmla="*/ 1187356 h 1201003"/>
              <a:gd name="connsiteX26" fmla="*/ 218364 w 1351128"/>
              <a:gd name="connsiteY26" fmla="*/ 1146412 h 1201003"/>
              <a:gd name="connsiteX27" fmla="*/ 163773 w 1351128"/>
              <a:gd name="connsiteY27" fmla="*/ 1078174 h 1201003"/>
              <a:gd name="connsiteX28" fmla="*/ 54591 w 1351128"/>
              <a:gd name="connsiteY28" fmla="*/ 941696 h 1201003"/>
              <a:gd name="connsiteX29" fmla="*/ 40943 w 1351128"/>
              <a:gd name="connsiteY29" fmla="*/ 887105 h 1201003"/>
              <a:gd name="connsiteX30" fmla="*/ 0 w 1351128"/>
              <a:gd name="connsiteY30" fmla="*/ 791571 h 1201003"/>
              <a:gd name="connsiteX31" fmla="*/ 13648 w 1351128"/>
              <a:gd name="connsiteY31" fmla="*/ 409433 h 1201003"/>
              <a:gd name="connsiteX32" fmla="*/ 40943 w 1351128"/>
              <a:gd name="connsiteY32" fmla="*/ 341194 h 1201003"/>
              <a:gd name="connsiteX33" fmla="*/ 95534 w 1351128"/>
              <a:gd name="connsiteY33" fmla="*/ 204717 h 1201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51128" h="1201003">
                <a:moveTo>
                  <a:pt x="95534" y="204717"/>
                </a:moveTo>
                <a:lnTo>
                  <a:pt x="95534" y="204717"/>
                </a:lnTo>
                <a:cubicBezTo>
                  <a:pt x="141027" y="163774"/>
                  <a:pt x="182208" y="117461"/>
                  <a:pt x="232012" y="81887"/>
                </a:cubicBezTo>
                <a:cubicBezTo>
                  <a:pt x="247275" y="70985"/>
                  <a:pt x="268568" y="73392"/>
                  <a:pt x="286603" y="68239"/>
                </a:cubicBezTo>
                <a:cubicBezTo>
                  <a:pt x="401377" y="35446"/>
                  <a:pt x="229963" y="62722"/>
                  <a:pt x="491320" y="40944"/>
                </a:cubicBezTo>
                <a:cubicBezTo>
                  <a:pt x="509517" y="36395"/>
                  <a:pt x="527299" y="29623"/>
                  <a:pt x="545911" y="27296"/>
                </a:cubicBezTo>
                <a:cubicBezTo>
                  <a:pt x="759642" y="579"/>
                  <a:pt x="648360" y="34090"/>
                  <a:pt x="750627" y="0"/>
                </a:cubicBezTo>
                <a:cubicBezTo>
                  <a:pt x="859809" y="4549"/>
                  <a:pt x="969174" y="5862"/>
                  <a:pt x="1078173" y="13648"/>
                </a:cubicBezTo>
                <a:cubicBezTo>
                  <a:pt x="1096882" y="14984"/>
                  <a:pt x="1117398" y="16540"/>
                  <a:pt x="1132764" y="27296"/>
                </a:cubicBezTo>
                <a:cubicBezTo>
                  <a:pt x="1164388" y="49433"/>
                  <a:pt x="1187355" y="81886"/>
                  <a:pt x="1214651" y="109182"/>
                </a:cubicBezTo>
                <a:lnTo>
                  <a:pt x="1255594" y="150126"/>
                </a:lnTo>
                <a:cubicBezTo>
                  <a:pt x="1260143" y="163774"/>
                  <a:pt x="1264191" y="177599"/>
                  <a:pt x="1269242" y="191069"/>
                </a:cubicBezTo>
                <a:cubicBezTo>
                  <a:pt x="1277844" y="214008"/>
                  <a:pt x="1289497" y="235843"/>
                  <a:pt x="1296537" y="259308"/>
                </a:cubicBezTo>
                <a:cubicBezTo>
                  <a:pt x="1303202" y="281527"/>
                  <a:pt x="1305636" y="304801"/>
                  <a:pt x="1310185" y="327547"/>
                </a:cubicBezTo>
                <a:cubicBezTo>
                  <a:pt x="1314734" y="386687"/>
                  <a:pt x="1316902" y="446059"/>
                  <a:pt x="1323833" y="504968"/>
                </a:cubicBezTo>
                <a:cubicBezTo>
                  <a:pt x="1326025" y="523597"/>
                  <a:pt x="1334126" y="541104"/>
                  <a:pt x="1337481" y="559559"/>
                </a:cubicBezTo>
                <a:cubicBezTo>
                  <a:pt x="1343235" y="591208"/>
                  <a:pt x="1346579" y="623248"/>
                  <a:pt x="1351128" y="655093"/>
                </a:cubicBezTo>
                <a:cubicBezTo>
                  <a:pt x="1346579" y="764275"/>
                  <a:pt x="1354097" y="874633"/>
                  <a:pt x="1337481" y="982639"/>
                </a:cubicBezTo>
                <a:cubicBezTo>
                  <a:pt x="1334987" y="998851"/>
                  <a:pt x="1309885" y="1000401"/>
                  <a:pt x="1296537" y="1009935"/>
                </a:cubicBezTo>
                <a:cubicBezTo>
                  <a:pt x="1278028" y="1023156"/>
                  <a:pt x="1259216" y="1036075"/>
                  <a:pt x="1241946" y="1050878"/>
                </a:cubicBezTo>
                <a:cubicBezTo>
                  <a:pt x="1227292" y="1063439"/>
                  <a:pt x="1218923" y="1084653"/>
                  <a:pt x="1201003" y="1091821"/>
                </a:cubicBezTo>
                <a:cubicBezTo>
                  <a:pt x="1171136" y="1103768"/>
                  <a:pt x="1137314" y="1100920"/>
                  <a:pt x="1105469" y="1105469"/>
                </a:cubicBezTo>
                <a:cubicBezTo>
                  <a:pt x="1078173" y="1114568"/>
                  <a:pt x="1050622" y="1122932"/>
                  <a:pt x="1023582" y="1132765"/>
                </a:cubicBezTo>
                <a:cubicBezTo>
                  <a:pt x="1000558" y="1141137"/>
                  <a:pt x="979014" y="1153748"/>
                  <a:pt x="955343" y="1160060"/>
                </a:cubicBezTo>
                <a:cubicBezTo>
                  <a:pt x="654129" y="1240384"/>
                  <a:pt x="909588" y="1157118"/>
                  <a:pt x="777922" y="1201003"/>
                </a:cubicBezTo>
                <a:cubicBezTo>
                  <a:pt x="614149" y="1196454"/>
                  <a:pt x="449665" y="1203264"/>
                  <a:pt x="286603" y="1187356"/>
                </a:cubicBezTo>
                <a:cubicBezTo>
                  <a:pt x="260202" y="1184780"/>
                  <a:pt x="238190" y="1164035"/>
                  <a:pt x="218364" y="1146412"/>
                </a:cubicBezTo>
                <a:cubicBezTo>
                  <a:pt x="196593" y="1127060"/>
                  <a:pt x="182955" y="1100096"/>
                  <a:pt x="163773" y="1078174"/>
                </a:cubicBezTo>
                <a:cubicBezTo>
                  <a:pt x="57043" y="956197"/>
                  <a:pt x="211330" y="1161129"/>
                  <a:pt x="54591" y="941696"/>
                </a:cubicBezTo>
                <a:cubicBezTo>
                  <a:pt x="50042" y="923499"/>
                  <a:pt x="48332" y="904345"/>
                  <a:pt x="40943" y="887105"/>
                </a:cubicBezTo>
                <a:cubicBezTo>
                  <a:pt x="-15607" y="755155"/>
                  <a:pt x="39183" y="948299"/>
                  <a:pt x="0" y="791571"/>
                </a:cubicBezTo>
                <a:cubicBezTo>
                  <a:pt x="4549" y="664192"/>
                  <a:pt x="2108" y="536370"/>
                  <a:pt x="13648" y="409433"/>
                </a:cubicBezTo>
                <a:cubicBezTo>
                  <a:pt x="15866" y="385035"/>
                  <a:pt x="33738" y="364609"/>
                  <a:pt x="40943" y="341194"/>
                </a:cubicBezTo>
                <a:lnTo>
                  <a:pt x="95534" y="204717"/>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10" name="Picture 6" descr="Vector of haematopoietic stem cells that - ID:17878647 - Royalty Free ...">
            <a:extLst>
              <a:ext uri="{FF2B5EF4-FFF2-40B4-BE49-F238E27FC236}">
                <a16:creationId xmlns:a16="http://schemas.microsoft.com/office/drawing/2014/main" id="{176ADF7A-20E9-ADDE-7AAF-B8AF70CF880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623" t="43820" r="50638" b="29842"/>
          <a:stretch>
            <a:fillRect/>
          </a:stretch>
        </p:blipFill>
        <p:spPr bwMode="auto">
          <a:xfrm>
            <a:off x="1840178" y="3521123"/>
            <a:ext cx="1056932" cy="110315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106DB06-758C-1A3E-EB0B-D1F47209165D}"/>
              </a:ext>
            </a:extLst>
          </p:cNvPr>
          <p:cNvSpPr txBox="1"/>
          <p:nvPr/>
        </p:nvSpPr>
        <p:spPr>
          <a:xfrm>
            <a:off x="6096000" y="2274838"/>
            <a:ext cx="5871991"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Aptos" panose="02110004020202020204"/>
                <a:ea typeface="+mn-ea"/>
                <a:cs typeface="+mn-cs"/>
              </a:rPr>
              <a:t>If we can replace your stem cells with healthy stem cells from a donor…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36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5" name="Rectangle 4">
            <a:extLst>
              <a:ext uri="{FF2B5EF4-FFF2-40B4-BE49-F238E27FC236}">
                <a16:creationId xmlns:a16="http://schemas.microsoft.com/office/drawing/2014/main" id="{75A95E80-84C3-BBEB-E363-2C687353511B}"/>
              </a:ext>
            </a:extLst>
          </p:cNvPr>
          <p:cNvSpPr/>
          <p:nvPr/>
        </p:nvSpPr>
        <p:spPr>
          <a:xfrm>
            <a:off x="4096139" y="2453951"/>
            <a:ext cx="1063690" cy="1679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Rectangle 7">
            <a:extLst>
              <a:ext uri="{FF2B5EF4-FFF2-40B4-BE49-F238E27FC236}">
                <a16:creationId xmlns:a16="http://schemas.microsoft.com/office/drawing/2014/main" id="{4AC8C0B0-7AF1-714D-2625-56AB7C99E1FC}"/>
              </a:ext>
            </a:extLst>
          </p:cNvPr>
          <p:cNvSpPr/>
          <p:nvPr/>
        </p:nvSpPr>
        <p:spPr>
          <a:xfrm>
            <a:off x="4248538" y="5399473"/>
            <a:ext cx="1153885" cy="1945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228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nodeType="clickEffect">
                                  <p:stCondLst>
                                    <p:cond delay="0"/>
                                  </p:stCondLst>
                                  <p:childTnLst>
                                    <p:anim calcmode="lin" valueType="num">
                                      <p:cBhvr additive="base">
                                        <p:cTn id="6" dur="1250"/>
                                        <p:tgtEl>
                                          <p:spTgt spid="10"/>
                                        </p:tgtEl>
                                        <p:attrNameLst>
                                          <p:attrName>ppt_x</p:attrName>
                                        </p:attrNameLst>
                                      </p:cBhvr>
                                      <p:tavLst>
                                        <p:tav tm="0">
                                          <p:val>
                                            <p:strVal val="ppt_x"/>
                                          </p:val>
                                        </p:tav>
                                        <p:tav tm="100000">
                                          <p:val>
                                            <p:strVal val="1+ppt_w/2"/>
                                          </p:val>
                                        </p:tav>
                                      </p:tavLst>
                                    </p:anim>
                                    <p:anim calcmode="lin" valueType="num">
                                      <p:cBhvr additive="base">
                                        <p:cTn id="7" dur="1250"/>
                                        <p:tgtEl>
                                          <p:spTgt spid="10"/>
                                        </p:tgtEl>
                                        <p:attrNameLst>
                                          <p:attrName>ppt_y</p:attrName>
                                        </p:attrNameLst>
                                      </p:cBhvr>
                                      <p:tavLst>
                                        <p:tav tm="0">
                                          <p:val>
                                            <p:strVal val="ppt_y"/>
                                          </p:val>
                                        </p:tav>
                                        <p:tav tm="100000">
                                          <p:val>
                                            <p:strVal val="ppt_y"/>
                                          </p:val>
                                        </p:tav>
                                      </p:tavLst>
                                    </p:anim>
                                    <p:set>
                                      <p:cBhvr>
                                        <p:cTn id="8" dur="1" fill="hold">
                                          <p:stCondLst>
                                            <p:cond delay="1249"/>
                                          </p:stCondLst>
                                        </p:cTn>
                                        <p:tgtEl>
                                          <p:spTgt spid="1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0-#ppt_w/2"/>
                                          </p:val>
                                        </p:tav>
                                        <p:tav tm="100000">
                                          <p:val>
                                            <p:strVal val="#ppt_x"/>
                                          </p:val>
                                        </p:tav>
                                      </p:tavLst>
                                    </p:anim>
                                    <p:anim calcmode="lin" valueType="num">
                                      <p:cBhvr additive="base">
                                        <p:cTn id="14"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4458D40-BCF2-B064-C8C4-BB22209472B7}"/>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008B770-471C-B14A-A572-F89F25A5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BA01CFB5-ADB9-91C8-E661-7D7A26B70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4116B8EF-660B-EC9B-6EBE-664CBC1CC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B42CE75E-1DAB-9464-48D3-9E66A4633D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3" name="Rectangle 22">
            <a:extLst>
              <a:ext uri="{FF2B5EF4-FFF2-40B4-BE49-F238E27FC236}">
                <a16:creationId xmlns:a16="http://schemas.microsoft.com/office/drawing/2014/main" id="{A431363E-412F-CDB8-D873-28BB76546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6301B1B4-6CB2-851E-7D8D-6ECF2F8FDA89}"/>
              </a:ext>
            </a:extLst>
          </p:cNvPr>
          <p:cNvSpPr>
            <a:spLocks noGrp="1"/>
          </p:cNvSpPr>
          <p:nvPr>
            <p:ph type="ctrTitle"/>
          </p:nvPr>
        </p:nvSpPr>
        <p:spPr>
          <a:xfrm>
            <a:off x="665424" y="505470"/>
            <a:ext cx="7091300" cy="898581"/>
          </a:xfrm>
        </p:spPr>
        <p:txBody>
          <a:bodyPr anchor="ctr">
            <a:noAutofit/>
          </a:bodyPr>
          <a:lstStyle/>
          <a:p>
            <a:pPr algn="l"/>
            <a:r>
              <a:rPr lang="en-GB" sz="4000" dirty="0">
                <a:solidFill>
                  <a:srgbClr val="FFFFFF"/>
                </a:solidFill>
              </a:rPr>
              <a:t>Patient Representatives </a:t>
            </a:r>
            <a:br>
              <a:rPr lang="en-GB" sz="4000" dirty="0">
                <a:solidFill>
                  <a:srgbClr val="FFFFFF"/>
                </a:solidFill>
              </a:rPr>
            </a:br>
            <a:endParaRPr lang="en-GB" sz="4000" dirty="0">
              <a:solidFill>
                <a:srgbClr val="FFFFFF"/>
              </a:solidFill>
            </a:endParaRPr>
          </a:p>
        </p:txBody>
      </p:sp>
      <p:pic>
        <p:nvPicPr>
          <p:cNvPr id="4" name="Content Placeholder 3">
            <a:extLst>
              <a:ext uri="{FF2B5EF4-FFF2-40B4-BE49-F238E27FC236}">
                <a16:creationId xmlns:a16="http://schemas.microsoft.com/office/drawing/2014/main" id="{9C3E1A67-4883-65CD-AFD3-F1296CA5183A}"/>
              </a:ext>
            </a:extLst>
          </p:cNvPr>
          <p:cNvPicPr>
            <a:picLocks noChangeAspect="1"/>
          </p:cNvPicPr>
          <p:nvPr/>
        </p:nvPicPr>
        <p:blipFill>
          <a:blip r:embed="rId3"/>
          <a:stretch>
            <a:fillRect/>
          </a:stretch>
        </p:blipFill>
        <p:spPr>
          <a:xfrm>
            <a:off x="8253979" y="244885"/>
            <a:ext cx="3812898" cy="1086676"/>
          </a:xfrm>
          <a:prstGeom prst="rect">
            <a:avLst/>
          </a:prstGeom>
        </p:spPr>
      </p:pic>
      <p:sp>
        <p:nvSpPr>
          <p:cNvPr id="6" name="TextBox 5">
            <a:extLst>
              <a:ext uri="{FF2B5EF4-FFF2-40B4-BE49-F238E27FC236}">
                <a16:creationId xmlns:a16="http://schemas.microsoft.com/office/drawing/2014/main" id="{81B54F03-9198-8FCC-7E63-AC3D31021CCF}"/>
              </a:ext>
            </a:extLst>
          </p:cNvPr>
          <p:cNvSpPr txBox="1"/>
          <p:nvPr/>
        </p:nvSpPr>
        <p:spPr>
          <a:xfrm>
            <a:off x="1620208" y="1737772"/>
            <a:ext cx="3483759" cy="280076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ptos Display" panose="02110004020202020204"/>
                <a:ea typeface="+mn-ea"/>
                <a:cs typeface="+mn-cs"/>
              </a:rPr>
              <a:t>Chair:</a:t>
            </a:r>
            <a:r>
              <a:rPr kumimoji="0" lang="en-GB" sz="1600" b="0" i="0" u="none" strike="noStrike" kern="1200" cap="none" spc="0" normalizeH="0" baseline="0" noProof="0" dirty="0">
                <a:ln>
                  <a:noFill/>
                </a:ln>
                <a:solidFill>
                  <a:prstClr val="black"/>
                </a:solidFill>
                <a:effectLst/>
                <a:uLnTx/>
                <a:uFillTx/>
                <a:latin typeface="Aptos Display" panose="02110004020202020204"/>
                <a:ea typeface="+mn-ea"/>
                <a:cs typeface="+mn-cs"/>
              </a:rPr>
              <a:t> Blessing </a:t>
            </a:r>
            <a:r>
              <a:rPr kumimoji="0" lang="en-GB" sz="1600" b="0" i="0" u="none" strike="noStrike" kern="1200" cap="none" spc="0" normalizeH="0" baseline="0" noProof="0" dirty="0" err="1">
                <a:ln>
                  <a:noFill/>
                </a:ln>
                <a:solidFill>
                  <a:prstClr val="black"/>
                </a:solidFill>
                <a:effectLst/>
                <a:uLnTx/>
                <a:uFillTx/>
                <a:latin typeface="Aptos Display" panose="02110004020202020204"/>
                <a:ea typeface="+mn-ea"/>
                <a:cs typeface="+mn-cs"/>
              </a:rPr>
              <a:t>Olasolomon</a:t>
            </a:r>
            <a:r>
              <a:rPr kumimoji="0" lang="en-GB" sz="1600" b="0" i="0" u="none" strike="noStrike" kern="1200" cap="none" spc="0" normalizeH="0" baseline="0" noProof="0" dirty="0">
                <a:ln>
                  <a:noFill/>
                </a:ln>
                <a:solidFill>
                  <a:prstClr val="black"/>
                </a:solidFill>
                <a:effectLst/>
                <a:uLnTx/>
                <a:uFillTx/>
                <a:latin typeface="Aptos Display" panose="02110004020202020204"/>
                <a:ea typeface="+mn-ea"/>
                <a:cs typeface="+mn-cs"/>
              </a:rPr>
              <a:t> is a global student recruitment strategist and a passionate advocate for Sickle Cell Warriors. With an MSc in Advertising and Marketing, she blends educational expertise with lived experience to create meaningful impact. As Chair of the NE&amp;Y HCC Patient Voice, Blessing is committed to empowering underrepresented voices, and championing health equity worldwide.</a:t>
            </a:r>
          </a:p>
        </p:txBody>
      </p:sp>
      <p:sp>
        <p:nvSpPr>
          <p:cNvPr id="9" name="TextBox 8">
            <a:extLst>
              <a:ext uri="{FF2B5EF4-FFF2-40B4-BE49-F238E27FC236}">
                <a16:creationId xmlns:a16="http://schemas.microsoft.com/office/drawing/2014/main" id="{FB552113-227C-6927-0229-A4B174163996}"/>
              </a:ext>
            </a:extLst>
          </p:cNvPr>
          <p:cNvSpPr txBox="1"/>
          <p:nvPr/>
        </p:nvSpPr>
        <p:spPr>
          <a:xfrm>
            <a:off x="7550871" y="1737771"/>
            <a:ext cx="3969130" cy="280076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ptos Display" panose="02110004020202020204"/>
                <a:ea typeface="+mn-ea"/>
                <a:cs typeface="+mn-cs"/>
              </a:rPr>
              <a:t>Dept. Chair</a:t>
            </a:r>
            <a:r>
              <a:rPr kumimoji="0" lang="en-GB" sz="1600" b="0" i="0" u="none" strike="noStrike" kern="1200" cap="none" spc="0" normalizeH="0" baseline="0" noProof="0" dirty="0">
                <a:ln>
                  <a:noFill/>
                </a:ln>
                <a:solidFill>
                  <a:prstClr val="black"/>
                </a:solidFill>
                <a:effectLst/>
                <a:uLnTx/>
                <a:uFillTx/>
                <a:latin typeface="Aptos Display" panose="02110004020202020204"/>
                <a:ea typeface="+mn-ea"/>
                <a:cs typeface="+mn-cs"/>
              </a:rPr>
              <a:t>: Elizabeth Okokwa, is an expert with extensive experience in global healthcare initiatives. Elizabeth has collaborated with international medical organizations focusing on disease prevention and community healthcare. Now a Charity Administrator in Yorkshire, Elizabeth’s expertise, experience and her personal journey with her young daughter, a resilient sickle cell warrior, drive her dedication to advancing sickle cell care and advocating for equitable health solutions.</a:t>
            </a:r>
          </a:p>
        </p:txBody>
      </p:sp>
      <p:sp>
        <p:nvSpPr>
          <p:cNvPr id="10" name="TextBox 9">
            <a:extLst>
              <a:ext uri="{FF2B5EF4-FFF2-40B4-BE49-F238E27FC236}">
                <a16:creationId xmlns:a16="http://schemas.microsoft.com/office/drawing/2014/main" id="{05E5789E-B930-DA6A-BD5C-E26FFD04AA3F}"/>
              </a:ext>
            </a:extLst>
          </p:cNvPr>
          <p:cNvSpPr txBox="1"/>
          <p:nvPr/>
        </p:nvSpPr>
        <p:spPr>
          <a:xfrm>
            <a:off x="1609920" y="4722867"/>
            <a:ext cx="3622603" cy="181588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ptos Display" panose="02110004020202020204"/>
                <a:ea typeface="+mn-ea"/>
                <a:cs typeface="+mn-cs"/>
              </a:rPr>
              <a:t>Dept Chair</a:t>
            </a:r>
            <a:r>
              <a:rPr kumimoji="0" lang="en-GB" sz="1600" b="0" i="0" u="none" strike="noStrike" kern="1200" cap="none" spc="0" normalizeH="0" baseline="0" noProof="0" dirty="0">
                <a:ln>
                  <a:noFill/>
                </a:ln>
                <a:solidFill>
                  <a:prstClr val="black"/>
                </a:solidFill>
                <a:effectLst/>
                <a:uLnTx/>
                <a:uFillTx/>
                <a:latin typeface="Aptos Display" panose="02110004020202020204"/>
                <a:ea typeface="+mn-ea"/>
                <a:cs typeface="+mn-cs"/>
              </a:rPr>
              <a:t>: Christobel </a:t>
            </a:r>
            <a:r>
              <a:rPr kumimoji="0" lang="en-GB" sz="1600" b="0" i="0" u="none" strike="noStrike" kern="1200" cap="none" spc="0" normalizeH="0" baseline="0" noProof="0" dirty="0" err="1">
                <a:ln>
                  <a:noFill/>
                </a:ln>
                <a:solidFill>
                  <a:prstClr val="black"/>
                </a:solidFill>
                <a:effectLst/>
                <a:uLnTx/>
                <a:uFillTx/>
                <a:latin typeface="Aptos Display" panose="02110004020202020204"/>
                <a:ea typeface="+mn-ea"/>
                <a:cs typeface="+mn-cs"/>
              </a:rPr>
              <a:t>Iwoba</a:t>
            </a:r>
            <a:r>
              <a:rPr kumimoji="0" lang="en-GB" sz="1600" b="0" i="0" u="none" strike="noStrike" kern="1200" cap="none" spc="0" normalizeH="0" baseline="0" noProof="0" dirty="0">
                <a:ln>
                  <a:noFill/>
                </a:ln>
                <a:solidFill>
                  <a:prstClr val="black"/>
                </a:solidFill>
                <a:effectLst/>
                <a:uLnTx/>
                <a:uFillTx/>
                <a:latin typeface="Aptos Display" panose="02110004020202020204"/>
                <a:ea typeface="+mn-ea"/>
                <a:cs typeface="+mn-cs"/>
              </a:rPr>
              <a:t>, is a dedicated Healthcare Assistant and Support Worker committed to sickle cell advocacy and patient well-being. She aims to become a haematology or mental health nurse, driven by a purposeful approach to life and work. </a:t>
            </a:r>
          </a:p>
        </p:txBody>
      </p:sp>
      <p:pic>
        <p:nvPicPr>
          <p:cNvPr id="12" name="Picture 11">
            <a:extLst>
              <a:ext uri="{FF2B5EF4-FFF2-40B4-BE49-F238E27FC236}">
                <a16:creationId xmlns:a16="http://schemas.microsoft.com/office/drawing/2014/main" id="{B7C9EB93-0BA0-988C-DD72-EE9E875C7DE7}"/>
              </a:ext>
            </a:extLst>
          </p:cNvPr>
          <p:cNvPicPr>
            <a:picLocks noChangeAspect="1"/>
          </p:cNvPicPr>
          <p:nvPr/>
        </p:nvPicPr>
        <p:blipFill>
          <a:blip r:embed="rId4"/>
          <a:stretch>
            <a:fillRect/>
          </a:stretch>
        </p:blipFill>
        <p:spPr>
          <a:xfrm>
            <a:off x="209596" y="1737771"/>
            <a:ext cx="1201016" cy="1201016"/>
          </a:xfrm>
          <a:prstGeom prst="rect">
            <a:avLst/>
          </a:prstGeom>
        </p:spPr>
      </p:pic>
      <p:pic>
        <p:nvPicPr>
          <p:cNvPr id="13" name="Picture 12">
            <a:extLst>
              <a:ext uri="{FF2B5EF4-FFF2-40B4-BE49-F238E27FC236}">
                <a16:creationId xmlns:a16="http://schemas.microsoft.com/office/drawing/2014/main" id="{B23A2105-A237-3886-D95B-2718D8F2A219}"/>
              </a:ext>
            </a:extLst>
          </p:cNvPr>
          <p:cNvPicPr>
            <a:picLocks noChangeAspect="1"/>
          </p:cNvPicPr>
          <p:nvPr/>
        </p:nvPicPr>
        <p:blipFill>
          <a:blip r:embed="rId5"/>
          <a:stretch>
            <a:fillRect/>
          </a:stretch>
        </p:blipFill>
        <p:spPr>
          <a:xfrm>
            <a:off x="6123667" y="1815046"/>
            <a:ext cx="1201016" cy="1201016"/>
          </a:xfrm>
          <a:prstGeom prst="rect">
            <a:avLst/>
          </a:prstGeom>
        </p:spPr>
      </p:pic>
      <p:sp>
        <p:nvSpPr>
          <p:cNvPr id="16" name="TextBox 15">
            <a:extLst>
              <a:ext uri="{FF2B5EF4-FFF2-40B4-BE49-F238E27FC236}">
                <a16:creationId xmlns:a16="http://schemas.microsoft.com/office/drawing/2014/main" id="{36F24160-28A3-EC11-D2E5-878ECD4A468D}"/>
              </a:ext>
            </a:extLst>
          </p:cNvPr>
          <p:cNvSpPr txBox="1"/>
          <p:nvPr/>
        </p:nvSpPr>
        <p:spPr>
          <a:xfrm>
            <a:off x="3048000" y="2415554"/>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a:t>
            </a:r>
          </a:p>
        </p:txBody>
      </p:sp>
      <p:pic>
        <p:nvPicPr>
          <p:cNvPr id="18" name="Picture 17">
            <a:extLst>
              <a:ext uri="{FF2B5EF4-FFF2-40B4-BE49-F238E27FC236}">
                <a16:creationId xmlns:a16="http://schemas.microsoft.com/office/drawing/2014/main" id="{F69A50DC-4B2F-5F81-0880-7DEC7EBB5ADB}"/>
              </a:ext>
            </a:extLst>
          </p:cNvPr>
          <p:cNvPicPr>
            <a:picLocks noChangeAspect="1"/>
          </p:cNvPicPr>
          <p:nvPr/>
        </p:nvPicPr>
        <p:blipFill>
          <a:blip r:embed="rId6"/>
          <a:stretch>
            <a:fillRect/>
          </a:stretch>
        </p:blipFill>
        <p:spPr>
          <a:xfrm>
            <a:off x="175594" y="4753908"/>
            <a:ext cx="1201016" cy="1201016"/>
          </a:xfrm>
          <a:prstGeom prst="rect">
            <a:avLst/>
          </a:prstGeom>
        </p:spPr>
      </p:pic>
      <p:sp>
        <p:nvSpPr>
          <p:cNvPr id="5" name="TextBox 4">
            <a:extLst>
              <a:ext uri="{FF2B5EF4-FFF2-40B4-BE49-F238E27FC236}">
                <a16:creationId xmlns:a16="http://schemas.microsoft.com/office/drawing/2014/main" id="{399E2460-CE2A-2511-10ED-9C1FFBC1A89A}"/>
              </a:ext>
            </a:extLst>
          </p:cNvPr>
          <p:cNvSpPr txBox="1"/>
          <p:nvPr/>
        </p:nvSpPr>
        <p:spPr>
          <a:xfrm>
            <a:off x="7544248" y="4790328"/>
            <a:ext cx="3813934"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ptos" panose="02110004020202020204"/>
                <a:ea typeface="+mn-ea"/>
                <a:cs typeface="+mn-cs"/>
              </a:rPr>
              <a:t>Dept. Chair: </a:t>
            </a:r>
            <a:r>
              <a:rPr kumimoji="0" lang="en-GB" sz="1600" b="0" i="0" u="none" strike="noStrike" kern="1200" cap="none" spc="0" normalizeH="0" baseline="0" noProof="0" dirty="0">
                <a:ln>
                  <a:noFill/>
                </a:ln>
                <a:solidFill>
                  <a:prstClr val="black"/>
                </a:solidFill>
                <a:effectLst/>
                <a:uLnTx/>
                <a:uFillTx/>
                <a:latin typeface="Aptos" panose="02110004020202020204"/>
                <a:ea typeface="+mn-ea"/>
                <a:cs typeface="+mn-cs"/>
              </a:rPr>
              <a:t>Johnson Ochai, is a Solicitor with Liberty Solicitors. He brings a strong legal and advocacy background to his role as Deputy Chair for Patient Representation at NE&amp;Y HCC. His focus is on ensuring that every voice within the sickle cell community is valued.</a:t>
            </a:r>
          </a:p>
        </p:txBody>
      </p:sp>
    </p:spTree>
    <p:extLst>
      <p:ext uri="{BB962C8B-B14F-4D97-AF65-F5344CB8AC3E}">
        <p14:creationId xmlns:p14="http://schemas.microsoft.com/office/powerpoint/2010/main" val="8443757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2DF7AB-8661-24FD-FAE6-09A53E2A2DAA}"/>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6405995-8D76-02F9-1E44-DCBE008BC2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4990A065-7188-37CB-483E-60E9580344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1F13C481-9E16-1C3D-E8B8-A46F8B53D1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B533808E-32D2-4E58-3069-6386FC9951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3" name="Rectangle 22">
            <a:extLst>
              <a:ext uri="{FF2B5EF4-FFF2-40B4-BE49-F238E27FC236}">
                <a16:creationId xmlns:a16="http://schemas.microsoft.com/office/drawing/2014/main" id="{F1399717-39A8-3033-04A1-57B229A9A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EE13DC64-4F60-BA99-BF7B-348133F31AFF}"/>
              </a:ext>
            </a:extLst>
          </p:cNvPr>
          <p:cNvSpPr>
            <a:spLocks noGrp="1"/>
          </p:cNvSpPr>
          <p:nvPr>
            <p:ph type="ctrTitle"/>
          </p:nvPr>
        </p:nvSpPr>
        <p:spPr>
          <a:xfrm>
            <a:off x="699714" y="353160"/>
            <a:ext cx="7091300" cy="898581"/>
          </a:xfrm>
        </p:spPr>
        <p:txBody>
          <a:bodyPr anchor="ctr">
            <a:normAutofit fontScale="90000"/>
          </a:bodyPr>
          <a:lstStyle/>
          <a:p>
            <a:pPr algn="l"/>
            <a:r>
              <a:rPr lang="en-GB" sz="3600" dirty="0">
                <a:solidFill>
                  <a:srgbClr val="FFFFFF"/>
                </a:solidFill>
              </a:rPr>
              <a:t>How Does a Bone Marrow Transplant Work?</a:t>
            </a:r>
          </a:p>
        </p:txBody>
      </p:sp>
      <p:pic>
        <p:nvPicPr>
          <p:cNvPr id="4" name="Content Placeholder 3">
            <a:extLst>
              <a:ext uri="{FF2B5EF4-FFF2-40B4-BE49-F238E27FC236}">
                <a16:creationId xmlns:a16="http://schemas.microsoft.com/office/drawing/2014/main" id="{FD809074-228F-2B49-2901-154DC2960FE7}"/>
              </a:ext>
            </a:extLst>
          </p:cNvPr>
          <p:cNvPicPr>
            <a:picLocks noChangeAspect="1"/>
          </p:cNvPicPr>
          <p:nvPr/>
        </p:nvPicPr>
        <p:blipFill>
          <a:blip r:embed="rId3"/>
          <a:stretch>
            <a:fillRect/>
          </a:stretch>
        </p:blipFill>
        <p:spPr>
          <a:xfrm>
            <a:off x="8253979" y="244885"/>
            <a:ext cx="3812898" cy="1086676"/>
          </a:xfrm>
          <a:prstGeom prst="rect">
            <a:avLst/>
          </a:prstGeom>
        </p:spPr>
      </p:pic>
      <p:sp>
        <p:nvSpPr>
          <p:cNvPr id="5" name="TextBox 4">
            <a:extLst>
              <a:ext uri="{FF2B5EF4-FFF2-40B4-BE49-F238E27FC236}">
                <a16:creationId xmlns:a16="http://schemas.microsoft.com/office/drawing/2014/main" id="{461883AF-41FF-4B88-802A-521DFDF1AB8C}"/>
              </a:ext>
            </a:extLst>
          </p:cNvPr>
          <p:cNvSpPr txBox="1"/>
          <p:nvPr/>
        </p:nvSpPr>
        <p:spPr>
          <a:xfrm>
            <a:off x="6096000" y="2274838"/>
            <a:ext cx="5871991"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Aptos" panose="02110004020202020204"/>
                <a:ea typeface="+mn-ea"/>
                <a:cs typeface="+mn-cs"/>
              </a:rPr>
              <a:t>This can cure sickle cell if the transplant is successful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36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3" name="Picture 6" descr="Vector of haematopoietic stem cells that - ID:17878647 - Royalty Free ...">
            <a:extLst>
              <a:ext uri="{FF2B5EF4-FFF2-40B4-BE49-F238E27FC236}">
                <a16:creationId xmlns:a16="http://schemas.microsoft.com/office/drawing/2014/main" id="{EE944CF7-2C52-83D2-28D4-8E5CD4B9790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444"/>
          <a:stretch>
            <a:fillRect/>
          </a:stretch>
        </p:blipFill>
        <p:spPr bwMode="auto">
          <a:xfrm>
            <a:off x="276287" y="2172625"/>
            <a:ext cx="5308399" cy="36771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7BBF62E2-0716-F9F6-0900-AB91582BF73C}"/>
              </a:ext>
            </a:extLst>
          </p:cNvPr>
          <p:cNvSpPr/>
          <p:nvPr/>
        </p:nvSpPr>
        <p:spPr>
          <a:xfrm>
            <a:off x="4096139" y="2453951"/>
            <a:ext cx="1063690" cy="1679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Rectangle 6">
            <a:extLst>
              <a:ext uri="{FF2B5EF4-FFF2-40B4-BE49-F238E27FC236}">
                <a16:creationId xmlns:a16="http://schemas.microsoft.com/office/drawing/2014/main" id="{CBCD6B37-DC26-D78D-2B79-3E8E6CA7D892}"/>
              </a:ext>
            </a:extLst>
          </p:cNvPr>
          <p:cNvSpPr/>
          <p:nvPr/>
        </p:nvSpPr>
        <p:spPr>
          <a:xfrm>
            <a:off x="4248538" y="5399473"/>
            <a:ext cx="1153885" cy="1945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3643380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0A6242-9C47-C1A7-6653-3A32F8A48800}"/>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EA42448-1B7A-14CF-01F5-B6527E80A6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ECC177E7-C181-1B45-BAD6-4D29534C7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591C4BFA-455D-CB25-0C5C-A768FC428A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A8833520-1540-AE22-16DA-A45CD83A7C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3" name="Rectangle 22">
            <a:extLst>
              <a:ext uri="{FF2B5EF4-FFF2-40B4-BE49-F238E27FC236}">
                <a16:creationId xmlns:a16="http://schemas.microsoft.com/office/drawing/2014/main" id="{95F09D91-D4CC-A10F-A5FA-2C9AC267B6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556B26D1-61AC-D2E4-4AA0-DAE962970201}"/>
              </a:ext>
            </a:extLst>
          </p:cNvPr>
          <p:cNvSpPr>
            <a:spLocks noGrp="1"/>
          </p:cNvSpPr>
          <p:nvPr>
            <p:ph type="ctrTitle"/>
          </p:nvPr>
        </p:nvSpPr>
        <p:spPr>
          <a:xfrm>
            <a:off x="699714" y="353160"/>
            <a:ext cx="7091300" cy="898581"/>
          </a:xfrm>
        </p:spPr>
        <p:txBody>
          <a:bodyPr anchor="ctr">
            <a:normAutofit fontScale="90000"/>
          </a:bodyPr>
          <a:lstStyle/>
          <a:p>
            <a:pPr algn="l"/>
            <a:r>
              <a:rPr lang="en-GB" sz="3600" dirty="0">
                <a:solidFill>
                  <a:srgbClr val="FFFFFF"/>
                </a:solidFill>
              </a:rPr>
              <a:t>What are the Downsides to Bone Marrow Transplant?</a:t>
            </a:r>
          </a:p>
        </p:txBody>
      </p:sp>
      <p:pic>
        <p:nvPicPr>
          <p:cNvPr id="4" name="Content Placeholder 3">
            <a:extLst>
              <a:ext uri="{FF2B5EF4-FFF2-40B4-BE49-F238E27FC236}">
                <a16:creationId xmlns:a16="http://schemas.microsoft.com/office/drawing/2014/main" id="{6CB5ED43-D77A-E376-0A5D-558D21BC1D47}"/>
              </a:ext>
            </a:extLst>
          </p:cNvPr>
          <p:cNvPicPr>
            <a:picLocks noChangeAspect="1"/>
          </p:cNvPicPr>
          <p:nvPr/>
        </p:nvPicPr>
        <p:blipFill>
          <a:blip r:embed="rId3"/>
          <a:stretch>
            <a:fillRect/>
          </a:stretch>
        </p:blipFill>
        <p:spPr>
          <a:xfrm>
            <a:off x="8253979" y="244885"/>
            <a:ext cx="3812898" cy="1086676"/>
          </a:xfrm>
          <a:prstGeom prst="rect">
            <a:avLst/>
          </a:prstGeom>
        </p:spPr>
      </p:pic>
      <p:sp>
        <p:nvSpPr>
          <p:cNvPr id="3" name="TextBox 2">
            <a:extLst>
              <a:ext uri="{FF2B5EF4-FFF2-40B4-BE49-F238E27FC236}">
                <a16:creationId xmlns:a16="http://schemas.microsoft.com/office/drawing/2014/main" id="{F4375914-5AE9-8DED-4116-E36D395E5698}"/>
              </a:ext>
            </a:extLst>
          </p:cNvPr>
          <p:cNvSpPr txBox="1"/>
          <p:nvPr/>
        </p:nvSpPr>
        <p:spPr>
          <a:xfrm>
            <a:off x="532481" y="1683735"/>
            <a:ext cx="11127037" cy="50167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rPr>
              <a:t>Chemotherapy (or similar) to remove your own stem cells</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srgbClr val="C00000"/>
                </a:solidFill>
                <a:effectLst/>
                <a:uLnTx/>
                <a:uFillTx/>
                <a:latin typeface="Aptos" panose="02110004020202020204"/>
                <a:ea typeface="+mn-ea"/>
                <a:cs typeface="+mn-cs"/>
              </a:rPr>
              <a:t>Time in hospital, sometimes long recovery</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srgbClr val="C00000"/>
                </a:solidFill>
                <a:effectLst/>
                <a:uLnTx/>
                <a:uFillTx/>
                <a:latin typeface="Aptos" panose="02110004020202020204"/>
                <a:ea typeface="+mn-ea"/>
                <a:cs typeface="+mn-cs"/>
              </a:rPr>
              <a:t>Risk of damage to organs</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srgbClr val="C00000"/>
                </a:solidFill>
                <a:effectLst/>
                <a:uLnTx/>
                <a:uFillTx/>
                <a:latin typeface="Aptos" panose="02110004020202020204"/>
                <a:ea typeface="+mn-ea"/>
                <a:cs typeface="+mn-cs"/>
              </a:rPr>
              <a:t>Affects fertility (options available to help)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rPr>
              <a:t>Safest in young children – less safe for older people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ptos" panose="021100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rPr>
              <a:t>Risk that donor cells attack your body </a:t>
            </a:r>
            <a:r>
              <a:rPr kumimoji="0" lang="en-GB" sz="3200" b="0" i="1" u="none" strike="noStrike" kern="1200" cap="none" spc="0" normalizeH="0" baseline="0" noProof="0" dirty="0">
                <a:ln>
                  <a:noFill/>
                </a:ln>
                <a:solidFill>
                  <a:prstClr val="black"/>
                </a:solidFill>
                <a:effectLst/>
                <a:uLnTx/>
                <a:uFillTx/>
                <a:latin typeface="Aptos" panose="02110004020202020204"/>
                <a:ea typeface="+mn-ea"/>
                <a:cs typeface="+mn-cs"/>
              </a:rPr>
              <a:t>(graft versus host disease)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800" b="0" i="1"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rPr>
              <a:t>Does not always 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2402989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04F4CF7-B146-54E9-9BA5-471DC9151220}"/>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36F74C0-DF03-57FB-9C93-233FAD3B00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6E839B92-76CF-8EBA-AAE2-FCB3ECAF31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ECAED5FA-16EB-C09B-26DA-B1DF9C425E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794C41D7-3CED-D820-8533-E176102685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3" name="Rectangle 22">
            <a:extLst>
              <a:ext uri="{FF2B5EF4-FFF2-40B4-BE49-F238E27FC236}">
                <a16:creationId xmlns:a16="http://schemas.microsoft.com/office/drawing/2014/main" id="{798307C0-D0E4-E9B0-D08C-6F0A52D713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8FFF1D33-FE57-1DA9-47C0-AD34F91DA15D}"/>
              </a:ext>
            </a:extLst>
          </p:cNvPr>
          <p:cNvSpPr>
            <a:spLocks noGrp="1"/>
          </p:cNvSpPr>
          <p:nvPr>
            <p:ph type="ctrTitle"/>
          </p:nvPr>
        </p:nvSpPr>
        <p:spPr>
          <a:xfrm>
            <a:off x="699714" y="353160"/>
            <a:ext cx="7091300" cy="898581"/>
          </a:xfrm>
        </p:spPr>
        <p:txBody>
          <a:bodyPr anchor="ctr">
            <a:normAutofit fontScale="90000"/>
          </a:bodyPr>
          <a:lstStyle/>
          <a:p>
            <a:pPr algn="l"/>
            <a:r>
              <a:rPr lang="en-GB" sz="3600" dirty="0">
                <a:solidFill>
                  <a:srgbClr val="FFFFFF"/>
                </a:solidFill>
              </a:rPr>
              <a:t>Who Might be Offered Bone Marrow Transplant? </a:t>
            </a:r>
            <a:r>
              <a:rPr lang="en-GB" sz="4400" b="1" dirty="0">
                <a:solidFill>
                  <a:srgbClr val="FF0000"/>
                </a:solidFill>
              </a:rPr>
              <a:t>Children</a:t>
            </a:r>
          </a:p>
        </p:txBody>
      </p:sp>
      <p:pic>
        <p:nvPicPr>
          <p:cNvPr id="4" name="Content Placeholder 3">
            <a:extLst>
              <a:ext uri="{FF2B5EF4-FFF2-40B4-BE49-F238E27FC236}">
                <a16:creationId xmlns:a16="http://schemas.microsoft.com/office/drawing/2014/main" id="{40CC363A-4BC9-05CA-6FA2-03947FC96484}"/>
              </a:ext>
            </a:extLst>
          </p:cNvPr>
          <p:cNvPicPr>
            <a:picLocks noChangeAspect="1"/>
          </p:cNvPicPr>
          <p:nvPr/>
        </p:nvPicPr>
        <p:blipFill>
          <a:blip r:embed="rId3"/>
          <a:stretch>
            <a:fillRect/>
          </a:stretch>
        </p:blipFill>
        <p:spPr>
          <a:xfrm>
            <a:off x="8253979" y="244885"/>
            <a:ext cx="3812898" cy="1086676"/>
          </a:xfrm>
          <a:prstGeom prst="rect">
            <a:avLst/>
          </a:prstGeom>
        </p:spPr>
      </p:pic>
      <p:sp>
        <p:nvSpPr>
          <p:cNvPr id="3" name="TextBox 2">
            <a:extLst>
              <a:ext uri="{FF2B5EF4-FFF2-40B4-BE49-F238E27FC236}">
                <a16:creationId xmlns:a16="http://schemas.microsoft.com/office/drawing/2014/main" id="{9A865082-01BD-1B8D-3537-6C8082E0972E}"/>
              </a:ext>
            </a:extLst>
          </p:cNvPr>
          <p:cNvSpPr txBox="1"/>
          <p:nvPr/>
        </p:nvSpPr>
        <p:spPr>
          <a:xfrm>
            <a:off x="532481" y="1683735"/>
            <a:ext cx="11127037" cy="5262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rPr>
              <a:t>Severe sickle cell disorder:</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srgbClr val="C00000"/>
                </a:solidFill>
                <a:effectLst/>
                <a:uLnTx/>
                <a:uFillTx/>
                <a:latin typeface="Aptos" panose="02110004020202020204"/>
                <a:ea typeface="+mn-ea"/>
                <a:cs typeface="+mn-cs"/>
              </a:rPr>
              <a:t>Still having frequent crises even with hydroxycarbamide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C00000"/>
                </a:solidFill>
                <a:effectLst/>
                <a:uLnTx/>
                <a:uFillTx/>
                <a:latin typeface="Aptos" panose="02110004020202020204"/>
                <a:ea typeface="+mn-ea"/>
                <a:cs typeface="+mn-cs"/>
              </a:rPr>
              <a:t>     (4 or more per year needing to come to hospital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C00000"/>
                </a:solidFill>
                <a:effectLst/>
                <a:uLnTx/>
                <a:uFillTx/>
                <a:latin typeface="Aptos" panose="02110004020202020204"/>
                <a:ea typeface="+mn-ea"/>
                <a:cs typeface="+mn-cs"/>
              </a:rPr>
              <a:t>     or affecting schooling)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srgbClr val="C00000"/>
                </a:solidFill>
                <a:effectLst/>
                <a:uLnTx/>
                <a:uFillTx/>
                <a:latin typeface="Aptos" panose="02110004020202020204"/>
                <a:ea typeface="+mn-ea"/>
                <a:cs typeface="+mn-cs"/>
              </a:rPr>
              <a:t>2 or more chest crises even with hydroxycarbamide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srgbClr val="C00000"/>
                </a:solidFill>
                <a:effectLst/>
                <a:uLnTx/>
                <a:uFillTx/>
                <a:latin typeface="Aptos" panose="02110004020202020204"/>
                <a:ea typeface="+mn-ea"/>
                <a:cs typeface="+mn-cs"/>
              </a:rPr>
              <a:t>Sickle cell has caused a stroke or other problems with brain health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rPr>
              <a:t>Donor: matched healthy family member or can sometimes use half-match family member or unrelated donor</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3200" b="0" i="0" u="none" strike="noStrike" kern="1200" cap="none" spc="0" normalizeH="0" baseline="0" noProof="0" dirty="0">
              <a:ln>
                <a:noFill/>
              </a:ln>
              <a:solidFill>
                <a:srgbClr val="C00000"/>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7388431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361B20E-24AD-C31B-047C-7806A4D9610F}"/>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C72E1D8-F8B3-CE7D-E947-A81ED51AB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21E4F9B9-AF0D-D3EE-CB1D-C8C275958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9B7F43AA-5FF1-8D31-067C-660B8846E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B7E014D9-8789-522A-9FDC-5D16E0BE20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3" name="Rectangle 22">
            <a:extLst>
              <a:ext uri="{FF2B5EF4-FFF2-40B4-BE49-F238E27FC236}">
                <a16:creationId xmlns:a16="http://schemas.microsoft.com/office/drawing/2014/main" id="{841B2E4C-34EC-D061-BF02-8FA2F2E5D6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DEEA9735-61B2-03F8-98C3-3D8A444395BF}"/>
              </a:ext>
            </a:extLst>
          </p:cNvPr>
          <p:cNvSpPr>
            <a:spLocks noGrp="1"/>
          </p:cNvSpPr>
          <p:nvPr>
            <p:ph type="ctrTitle"/>
          </p:nvPr>
        </p:nvSpPr>
        <p:spPr>
          <a:xfrm>
            <a:off x="699714" y="353160"/>
            <a:ext cx="7091300" cy="898581"/>
          </a:xfrm>
        </p:spPr>
        <p:txBody>
          <a:bodyPr anchor="ctr">
            <a:normAutofit fontScale="90000"/>
          </a:bodyPr>
          <a:lstStyle/>
          <a:p>
            <a:pPr algn="l"/>
            <a:r>
              <a:rPr lang="en-GB" sz="3600" dirty="0">
                <a:solidFill>
                  <a:srgbClr val="FFFFFF"/>
                </a:solidFill>
              </a:rPr>
              <a:t>Who Might be Offered Bone Marrow Transplant? </a:t>
            </a:r>
            <a:r>
              <a:rPr lang="en-GB" sz="4400" b="1" dirty="0">
                <a:solidFill>
                  <a:srgbClr val="FF0000"/>
                </a:solidFill>
              </a:rPr>
              <a:t>Adults</a:t>
            </a:r>
          </a:p>
        </p:txBody>
      </p:sp>
      <p:pic>
        <p:nvPicPr>
          <p:cNvPr id="4" name="Content Placeholder 3">
            <a:extLst>
              <a:ext uri="{FF2B5EF4-FFF2-40B4-BE49-F238E27FC236}">
                <a16:creationId xmlns:a16="http://schemas.microsoft.com/office/drawing/2014/main" id="{A30A051B-9078-5574-0F67-0524B1A5B697}"/>
              </a:ext>
            </a:extLst>
          </p:cNvPr>
          <p:cNvPicPr>
            <a:picLocks noChangeAspect="1"/>
          </p:cNvPicPr>
          <p:nvPr/>
        </p:nvPicPr>
        <p:blipFill>
          <a:blip r:embed="rId3"/>
          <a:stretch>
            <a:fillRect/>
          </a:stretch>
        </p:blipFill>
        <p:spPr>
          <a:xfrm>
            <a:off x="8253979" y="244885"/>
            <a:ext cx="3812898" cy="1086676"/>
          </a:xfrm>
          <a:prstGeom prst="rect">
            <a:avLst/>
          </a:prstGeom>
        </p:spPr>
      </p:pic>
      <p:sp>
        <p:nvSpPr>
          <p:cNvPr id="3" name="TextBox 2">
            <a:extLst>
              <a:ext uri="{FF2B5EF4-FFF2-40B4-BE49-F238E27FC236}">
                <a16:creationId xmlns:a16="http://schemas.microsoft.com/office/drawing/2014/main" id="{AA9DD4B4-782B-59D4-5439-E78A29980F59}"/>
              </a:ext>
            </a:extLst>
          </p:cNvPr>
          <p:cNvSpPr txBox="1"/>
          <p:nvPr/>
        </p:nvSpPr>
        <p:spPr>
          <a:xfrm>
            <a:off x="532481" y="1683735"/>
            <a:ext cx="11127037" cy="48936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rPr>
              <a:t>Severe sickle cell disorder:</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srgbClr val="C00000"/>
                </a:solidFill>
                <a:effectLst/>
                <a:uLnTx/>
                <a:uFillTx/>
                <a:latin typeface="Aptos" panose="02110004020202020204"/>
                <a:ea typeface="+mn-ea"/>
                <a:cs typeface="+mn-cs"/>
              </a:rPr>
              <a:t>3 or more severe crises per year despite hydroxycarbamide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srgbClr val="C00000"/>
                </a:solidFill>
                <a:effectLst/>
                <a:uLnTx/>
                <a:uFillTx/>
                <a:latin typeface="Aptos" panose="02110004020202020204"/>
                <a:ea typeface="+mn-ea"/>
                <a:cs typeface="+mn-cs"/>
              </a:rPr>
              <a:t>2 or more chest crises despite hydroxycarbamide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srgbClr val="C00000"/>
                </a:solidFill>
                <a:effectLst/>
                <a:uLnTx/>
                <a:uFillTx/>
                <a:latin typeface="Aptos" panose="02110004020202020204"/>
                <a:ea typeface="+mn-ea"/>
                <a:cs typeface="+mn-cs"/>
              </a:rPr>
              <a:t>Needing regular blood transfusions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srgbClr val="C00000"/>
                </a:solidFill>
                <a:effectLst/>
                <a:uLnTx/>
                <a:uFillTx/>
                <a:latin typeface="Aptos" panose="02110004020202020204"/>
                <a:ea typeface="+mn-ea"/>
                <a:cs typeface="+mn-cs"/>
              </a:rPr>
              <a:t>Sickle cell has caused organ damage such as stroke</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rPr>
              <a:t>Fit enough to receive the transplant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rPr>
              <a:t>Fully matched family donor (brother or sister)</a:t>
            </a:r>
          </a:p>
        </p:txBody>
      </p:sp>
      <p:pic>
        <p:nvPicPr>
          <p:cNvPr id="1028" name="Picture 4" descr="Heart Stock Photos, Pictures &amp; Royalty-Free Images - iStock">
            <a:extLst>
              <a:ext uri="{FF2B5EF4-FFF2-40B4-BE49-F238E27FC236}">
                <a16:creationId xmlns:a16="http://schemas.microsoft.com/office/drawing/2014/main" id="{7CDCF2AC-C78B-5D24-E7F7-29E74EAB68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9375" y="4334407"/>
            <a:ext cx="2993179" cy="1679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46727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BD6E199-8796-F12B-4136-D986EB210A63}"/>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5672FC1-1D59-A24E-631F-D6A931A37A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E8FB7D73-76C7-76B6-A898-00F92056BB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9D8540A9-B675-4B2C-B344-BF5619777B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71A9D8EF-485B-1576-32FD-4E87D630E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3" name="Rectangle 22">
            <a:extLst>
              <a:ext uri="{FF2B5EF4-FFF2-40B4-BE49-F238E27FC236}">
                <a16:creationId xmlns:a16="http://schemas.microsoft.com/office/drawing/2014/main" id="{A1CF8A2F-873D-2B5E-D39D-B85F1313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DCE48117-2F98-31A8-4F88-1D0455A1DF54}"/>
              </a:ext>
            </a:extLst>
          </p:cNvPr>
          <p:cNvSpPr>
            <a:spLocks noGrp="1"/>
          </p:cNvSpPr>
          <p:nvPr>
            <p:ph type="ctrTitle"/>
          </p:nvPr>
        </p:nvSpPr>
        <p:spPr>
          <a:xfrm>
            <a:off x="699714" y="353160"/>
            <a:ext cx="7091300" cy="898581"/>
          </a:xfrm>
        </p:spPr>
        <p:txBody>
          <a:bodyPr anchor="ctr">
            <a:normAutofit/>
          </a:bodyPr>
          <a:lstStyle/>
          <a:p>
            <a:pPr algn="l"/>
            <a:r>
              <a:rPr lang="en-GB" sz="3600" dirty="0">
                <a:solidFill>
                  <a:srgbClr val="FFFFFF"/>
                </a:solidFill>
              </a:rPr>
              <a:t>REDRESS Clinical Trial</a:t>
            </a:r>
          </a:p>
        </p:txBody>
      </p:sp>
      <p:pic>
        <p:nvPicPr>
          <p:cNvPr id="4" name="Content Placeholder 3">
            <a:extLst>
              <a:ext uri="{FF2B5EF4-FFF2-40B4-BE49-F238E27FC236}">
                <a16:creationId xmlns:a16="http://schemas.microsoft.com/office/drawing/2014/main" id="{AFE6E482-9501-5296-F706-4F02F3150CC7}"/>
              </a:ext>
            </a:extLst>
          </p:cNvPr>
          <p:cNvPicPr>
            <a:picLocks noChangeAspect="1"/>
          </p:cNvPicPr>
          <p:nvPr/>
        </p:nvPicPr>
        <p:blipFill>
          <a:blip r:embed="rId3"/>
          <a:stretch>
            <a:fillRect/>
          </a:stretch>
        </p:blipFill>
        <p:spPr>
          <a:xfrm>
            <a:off x="8253979" y="244885"/>
            <a:ext cx="3812898" cy="1086676"/>
          </a:xfrm>
          <a:prstGeom prst="rect">
            <a:avLst/>
          </a:prstGeom>
        </p:spPr>
      </p:pic>
      <p:sp>
        <p:nvSpPr>
          <p:cNvPr id="3" name="TextBox 2">
            <a:extLst>
              <a:ext uri="{FF2B5EF4-FFF2-40B4-BE49-F238E27FC236}">
                <a16:creationId xmlns:a16="http://schemas.microsoft.com/office/drawing/2014/main" id="{5212C99E-CEED-BBEE-BC9F-53E4E795F5C3}"/>
              </a:ext>
            </a:extLst>
          </p:cNvPr>
          <p:cNvSpPr txBox="1"/>
          <p:nvPr/>
        </p:nvSpPr>
        <p:spPr>
          <a:xfrm>
            <a:off x="532481" y="1683735"/>
            <a:ext cx="1112703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3200" b="0" i="1"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5" name="Picture 4">
            <a:extLst>
              <a:ext uri="{FF2B5EF4-FFF2-40B4-BE49-F238E27FC236}">
                <a16:creationId xmlns:a16="http://schemas.microsoft.com/office/drawing/2014/main" id="{55339D55-A1D5-B1C3-AC92-FF77129B2113}"/>
              </a:ext>
            </a:extLst>
          </p:cNvPr>
          <p:cNvPicPr>
            <a:picLocks noChangeAspect="1"/>
          </p:cNvPicPr>
          <p:nvPr/>
        </p:nvPicPr>
        <p:blipFill>
          <a:blip r:embed="rId4"/>
          <a:srcRect l="3124" t="10924" r="86689" b="74997"/>
          <a:stretch>
            <a:fillRect/>
          </a:stretch>
        </p:blipFill>
        <p:spPr>
          <a:xfrm>
            <a:off x="258603" y="2230770"/>
            <a:ext cx="4614041" cy="3427574"/>
          </a:xfrm>
          <a:prstGeom prst="rect">
            <a:avLst/>
          </a:prstGeom>
          <a:ln>
            <a:solidFill>
              <a:schemeClr val="tx1"/>
            </a:solidFill>
          </a:ln>
        </p:spPr>
      </p:pic>
      <p:sp>
        <p:nvSpPr>
          <p:cNvPr id="6" name="TextBox 5">
            <a:extLst>
              <a:ext uri="{FF2B5EF4-FFF2-40B4-BE49-F238E27FC236}">
                <a16:creationId xmlns:a16="http://schemas.microsoft.com/office/drawing/2014/main" id="{EDE4E8B6-26C4-0E6B-F21A-C35BCDA4F8F2}"/>
              </a:ext>
            </a:extLst>
          </p:cNvPr>
          <p:cNvSpPr txBox="1"/>
          <p:nvPr/>
        </p:nvSpPr>
        <p:spPr>
          <a:xfrm>
            <a:off x="4995090" y="2012665"/>
            <a:ext cx="7074464" cy="433965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rPr>
              <a:t>Clinical trial</a:t>
            </a:r>
            <a:endParaRPr kumimoji="0" lang="en-GB" sz="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rPr>
              <a:t>Open in Sheffield for people in NE&amp;Y</a:t>
            </a:r>
          </a:p>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rPr>
              <a:t>For adults who need a transplant but don’t have a matched family donor</a:t>
            </a:r>
          </a:p>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rPr>
              <a:t>‘Haploidentical’ = half matched family members as donors</a:t>
            </a:r>
          </a:p>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rPr>
              <a:t>50 / 50 chance : transplant or standard treatment</a:t>
            </a:r>
          </a:p>
        </p:txBody>
      </p:sp>
    </p:spTree>
    <p:extLst>
      <p:ext uri="{BB962C8B-B14F-4D97-AF65-F5344CB8AC3E}">
        <p14:creationId xmlns:p14="http://schemas.microsoft.com/office/powerpoint/2010/main" val="239101938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D9F0DA3-90E9-44C7-F674-7FCE6805B0BB}"/>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8404678-E0F9-1E1E-84DF-D32247B6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4DF85938-371E-4074-42AB-41DDA1E556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AFB45744-D851-2775-6070-EF24AFE1E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6BE4CC53-D67C-787F-6481-74CDE3FDEC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3" name="Rectangle 22">
            <a:extLst>
              <a:ext uri="{FF2B5EF4-FFF2-40B4-BE49-F238E27FC236}">
                <a16:creationId xmlns:a16="http://schemas.microsoft.com/office/drawing/2014/main" id="{5FF5F785-1636-4572-6208-5870218DC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E6E55896-B7EC-5968-C37A-7184EB6A44B1}"/>
              </a:ext>
            </a:extLst>
          </p:cNvPr>
          <p:cNvSpPr>
            <a:spLocks noGrp="1"/>
          </p:cNvSpPr>
          <p:nvPr>
            <p:ph type="ctrTitle"/>
          </p:nvPr>
        </p:nvSpPr>
        <p:spPr>
          <a:xfrm>
            <a:off x="699714" y="353160"/>
            <a:ext cx="7091300" cy="898581"/>
          </a:xfrm>
        </p:spPr>
        <p:txBody>
          <a:bodyPr anchor="ctr">
            <a:normAutofit/>
          </a:bodyPr>
          <a:lstStyle/>
          <a:p>
            <a:pPr algn="l"/>
            <a:r>
              <a:rPr lang="en-GB" sz="3600" dirty="0">
                <a:solidFill>
                  <a:srgbClr val="FFFFFF"/>
                </a:solidFill>
              </a:rPr>
              <a:t>What is it Like for the Donor?</a:t>
            </a:r>
          </a:p>
        </p:txBody>
      </p:sp>
      <p:pic>
        <p:nvPicPr>
          <p:cNvPr id="4" name="Content Placeholder 3">
            <a:extLst>
              <a:ext uri="{FF2B5EF4-FFF2-40B4-BE49-F238E27FC236}">
                <a16:creationId xmlns:a16="http://schemas.microsoft.com/office/drawing/2014/main" id="{51423704-437D-BC40-6F91-D351B128F586}"/>
              </a:ext>
            </a:extLst>
          </p:cNvPr>
          <p:cNvPicPr>
            <a:picLocks noChangeAspect="1"/>
          </p:cNvPicPr>
          <p:nvPr/>
        </p:nvPicPr>
        <p:blipFill>
          <a:blip r:embed="rId3"/>
          <a:stretch>
            <a:fillRect/>
          </a:stretch>
        </p:blipFill>
        <p:spPr>
          <a:xfrm>
            <a:off x="8253979" y="244885"/>
            <a:ext cx="3812898" cy="1086676"/>
          </a:xfrm>
          <a:prstGeom prst="rect">
            <a:avLst/>
          </a:prstGeom>
        </p:spPr>
      </p:pic>
      <p:sp>
        <p:nvSpPr>
          <p:cNvPr id="3" name="TextBox 2">
            <a:extLst>
              <a:ext uri="{FF2B5EF4-FFF2-40B4-BE49-F238E27FC236}">
                <a16:creationId xmlns:a16="http://schemas.microsoft.com/office/drawing/2014/main" id="{AE9D80D0-2382-30D2-AF2D-6D44C2646E23}"/>
              </a:ext>
            </a:extLst>
          </p:cNvPr>
          <p:cNvSpPr txBox="1"/>
          <p:nvPr/>
        </p:nvSpPr>
        <p:spPr>
          <a:xfrm>
            <a:off x="532481" y="1683735"/>
            <a:ext cx="11127037" cy="4401205"/>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rPr>
              <a:t>Blood test (usually) to see if they are a match</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rPr>
              <a:t>Checks to make sure they are well and can donate safely</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rPr>
              <a:t>3. Injections to stimulate the stem cells for a few days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rPr>
              <a:t>4. Stem cells collected from the vein, or from the hip bones (a short procedure under anaesthetic)</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3200" b="0" i="1"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3119244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2E89FA0-826D-67A1-55DB-AFEE229F9D09}"/>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E36C32C-7F72-CBCA-8AED-54485CB9E1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4BBC4A14-3838-1732-7887-0BBFCC8854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7C296E77-E882-1A1E-7676-1025D6D14D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4302E579-96F0-4BAB-F14B-0FC3BE7FA4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3" name="Rectangle 22">
            <a:extLst>
              <a:ext uri="{FF2B5EF4-FFF2-40B4-BE49-F238E27FC236}">
                <a16:creationId xmlns:a16="http://schemas.microsoft.com/office/drawing/2014/main" id="{7091384F-949F-CDE9-756F-298E0C77EF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4" name="Content Placeholder 3">
            <a:extLst>
              <a:ext uri="{FF2B5EF4-FFF2-40B4-BE49-F238E27FC236}">
                <a16:creationId xmlns:a16="http://schemas.microsoft.com/office/drawing/2014/main" id="{2B3C4E4B-F1D5-FECD-2FA0-8BE0BF6AE934}"/>
              </a:ext>
            </a:extLst>
          </p:cNvPr>
          <p:cNvPicPr>
            <a:picLocks noChangeAspect="1"/>
          </p:cNvPicPr>
          <p:nvPr/>
        </p:nvPicPr>
        <p:blipFill>
          <a:blip r:embed="rId3"/>
          <a:stretch>
            <a:fillRect/>
          </a:stretch>
        </p:blipFill>
        <p:spPr>
          <a:xfrm>
            <a:off x="8253979" y="244885"/>
            <a:ext cx="3812898" cy="1086676"/>
          </a:xfrm>
          <a:prstGeom prst="rect">
            <a:avLst/>
          </a:prstGeom>
        </p:spPr>
      </p:pic>
      <p:sp>
        <p:nvSpPr>
          <p:cNvPr id="5" name="TextBox 4">
            <a:extLst>
              <a:ext uri="{FF2B5EF4-FFF2-40B4-BE49-F238E27FC236}">
                <a16:creationId xmlns:a16="http://schemas.microsoft.com/office/drawing/2014/main" id="{4345FC5E-D13C-2078-DC48-3FEEAA6A340B}"/>
              </a:ext>
            </a:extLst>
          </p:cNvPr>
          <p:cNvSpPr txBox="1"/>
          <p:nvPr/>
        </p:nvSpPr>
        <p:spPr>
          <a:xfrm>
            <a:off x="490193" y="3108191"/>
            <a:ext cx="10774837"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prstClr val="black"/>
                </a:solidFill>
                <a:effectLst/>
                <a:uLnTx/>
                <a:uFillTx/>
                <a:latin typeface="Aptos" panose="02110004020202020204"/>
                <a:ea typeface="+mn-ea"/>
                <a:cs typeface="+mn-cs"/>
              </a:rPr>
              <a:t>Gene Therapy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C00000"/>
                </a:solidFill>
                <a:effectLst/>
                <a:uLnTx/>
                <a:uFillTx/>
                <a:latin typeface="Aptos" panose="02110004020202020204"/>
                <a:ea typeface="+mn-ea"/>
                <a:cs typeface="+mn-cs"/>
              </a:rPr>
              <a:t>What is it and who is it for?</a:t>
            </a:r>
            <a:endParaRPr kumimoji="0" lang="en-GB" sz="3600" b="0" i="1" u="none" strike="noStrike" kern="1200" cap="none" spc="0" normalizeH="0" baseline="0" noProof="0" dirty="0">
              <a:ln>
                <a:noFill/>
              </a:ln>
              <a:solidFill>
                <a:srgbClr val="C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48342192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F1C4F8E-8C74-D30A-2E5D-1697CDA2FBEC}"/>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33735C2-2989-860E-652B-B1D55147D1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D3D0CB86-C547-0A0D-2AAF-802BB69C8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F7669B3D-B96A-9376-B221-1B51FD0ECA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B7385DC6-25D2-BEE6-8B50-57B2CB84C4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3" name="Rectangle 22">
            <a:extLst>
              <a:ext uri="{FF2B5EF4-FFF2-40B4-BE49-F238E27FC236}">
                <a16:creationId xmlns:a16="http://schemas.microsoft.com/office/drawing/2014/main" id="{DE8422E8-8893-4119-737B-D79F1DA5E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1C7F1986-F4C6-3015-5E8A-FEF61115D636}"/>
              </a:ext>
            </a:extLst>
          </p:cNvPr>
          <p:cNvSpPr>
            <a:spLocks noGrp="1"/>
          </p:cNvSpPr>
          <p:nvPr>
            <p:ph type="ctrTitle"/>
          </p:nvPr>
        </p:nvSpPr>
        <p:spPr>
          <a:xfrm>
            <a:off x="699714" y="353160"/>
            <a:ext cx="7091300" cy="898581"/>
          </a:xfrm>
        </p:spPr>
        <p:txBody>
          <a:bodyPr anchor="ctr">
            <a:normAutofit/>
          </a:bodyPr>
          <a:lstStyle/>
          <a:p>
            <a:pPr algn="l"/>
            <a:r>
              <a:rPr lang="en-GB" sz="3600" dirty="0">
                <a:solidFill>
                  <a:srgbClr val="FFFFFF"/>
                </a:solidFill>
              </a:rPr>
              <a:t>Gene Therapy </a:t>
            </a:r>
          </a:p>
        </p:txBody>
      </p:sp>
      <p:pic>
        <p:nvPicPr>
          <p:cNvPr id="4" name="Content Placeholder 3">
            <a:extLst>
              <a:ext uri="{FF2B5EF4-FFF2-40B4-BE49-F238E27FC236}">
                <a16:creationId xmlns:a16="http://schemas.microsoft.com/office/drawing/2014/main" id="{094D94BB-DBBE-E0C6-CF3C-D0ABE465B060}"/>
              </a:ext>
            </a:extLst>
          </p:cNvPr>
          <p:cNvPicPr>
            <a:picLocks noChangeAspect="1"/>
          </p:cNvPicPr>
          <p:nvPr/>
        </p:nvPicPr>
        <p:blipFill>
          <a:blip r:embed="rId3"/>
          <a:stretch>
            <a:fillRect/>
          </a:stretch>
        </p:blipFill>
        <p:spPr>
          <a:xfrm>
            <a:off x="8253979" y="244885"/>
            <a:ext cx="3812898" cy="1086676"/>
          </a:xfrm>
          <a:prstGeom prst="rect">
            <a:avLst/>
          </a:prstGeom>
        </p:spPr>
      </p:pic>
      <p:sp>
        <p:nvSpPr>
          <p:cNvPr id="3" name="TextBox 2">
            <a:extLst>
              <a:ext uri="{FF2B5EF4-FFF2-40B4-BE49-F238E27FC236}">
                <a16:creationId xmlns:a16="http://schemas.microsoft.com/office/drawing/2014/main" id="{E7A608C6-7B25-6FF2-9DB8-C6950C2829AE}"/>
              </a:ext>
            </a:extLst>
          </p:cNvPr>
          <p:cNvSpPr txBox="1"/>
          <p:nvPr/>
        </p:nvSpPr>
        <p:spPr>
          <a:xfrm>
            <a:off x="532481" y="1683735"/>
            <a:ext cx="11127037"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rPr>
              <a:t>Also called: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rPr>
              <a:t>Genome editing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rPr>
              <a:t>Exa-cel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rPr>
              <a:t>Casgevy®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C00000"/>
                </a:solidFill>
                <a:effectLst/>
                <a:uLnTx/>
                <a:uFillTx/>
                <a:latin typeface="Aptos" panose="02110004020202020204"/>
                <a:ea typeface="+mn-ea"/>
                <a:cs typeface="+mn-cs"/>
              </a:rPr>
              <a:t>Available since January 2025 for people aged 12 years +</a:t>
            </a:r>
            <a:endPar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6584496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847CE9C-DEA5-61F5-1FC6-A651AF019F38}"/>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2B8E20C-3617-C92E-17DF-C0BD79848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D923F5D8-A075-7D94-97D3-FBEB9B1E5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22F66F27-E34F-E3CC-5D1A-EA80947CA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D915491F-D263-2183-2EEE-7631FEE952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3" name="Rectangle 22">
            <a:extLst>
              <a:ext uri="{FF2B5EF4-FFF2-40B4-BE49-F238E27FC236}">
                <a16:creationId xmlns:a16="http://schemas.microsoft.com/office/drawing/2014/main" id="{7A5BD236-048D-A5B0-265C-1F959B50FC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B677DF62-257E-4AE9-B559-9B9FD64304F7}"/>
              </a:ext>
            </a:extLst>
          </p:cNvPr>
          <p:cNvSpPr>
            <a:spLocks noGrp="1"/>
          </p:cNvSpPr>
          <p:nvPr>
            <p:ph type="ctrTitle"/>
          </p:nvPr>
        </p:nvSpPr>
        <p:spPr>
          <a:xfrm>
            <a:off x="699714" y="353160"/>
            <a:ext cx="7091300" cy="898581"/>
          </a:xfrm>
        </p:spPr>
        <p:txBody>
          <a:bodyPr anchor="ctr">
            <a:normAutofit/>
          </a:bodyPr>
          <a:lstStyle/>
          <a:p>
            <a:pPr algn="l"/>
            <a:r>
              <a:rPr lang="en-GB" sz="3600" dirty="0">
                <a:solidFill>
                  <a:srgbClr val="FFFFFF"/>
                </a:solidFill>
              </a:rPr>
              <a:t>How Does Gene Therapy Work? </a:t>
            </a:r>
          </a:p>
        </p:txBody>
      </p:sp>
      <p:pic>
        <p:nvPicPr>
          <p:cNvPr id="4" name="Content Placeholder 3">
            <a:extLst>
              <a:ext uri="{FF2B5EF4-FFF2-40B4-BE49-F238E27FC236}">
                <a16:creationId xmlns:a16="http://schemas.microsoft.com/office/drawing/2014/main" id="{E6FB8A89-2B5D-77F8-5D66-57A6E109BF70}"/>
              </a:ext>
            </a:extLst>
          </p:cNvPr>
          <p:cNvPicPr>
            <a:picLocks noChangeAspect="1"/>
          </p:cNvPicPr>
          <p:nvPr/>
        </p:nvPicPr>
        <p:blipFill>
          <a:blip r:embed="rId3"/>
          <a:stretch>
            <a:fillRect/>
          </a:stretch>
        </p:blipFill>
        <p:spPr>
          <a:xfrm>
            <a:off x="8253979" y="244885"/>
            <a:ext cx="3812898" cy="1086676"/>
          </a:xfrm>
          <a:prstGeom prst="rect">
            <a:avLst/>
          </a:prstGeom>
        </p:spPr>
      </p:pic>
      <p:sp>
        <p:nvSpPr>
          <p:cNvPr id="3" name="TextBox 2">
            <a:extLst>
              <a:ext uri="{FF2B5EF4-FFF2-40B4-BE49-F238E27FC236}">
                <a16:creationId xmlns:a16="http://schemas.microsoft.com/office/drawing/2014/main" id="{95C36349-21CE-2F9D-C18B-DC973B9A363A}"/>
              </a:ext>
            </a:extLst>
          </p:cNvPr>
          <p:cNvSpPr txBox="1"/>
          <p:nvPr/>
        </p:nvSpPr>
        <p:spPr>
          <a:xfrm>
            <a:off x="532481" y="1683735"/>
            <a:ext cx="11127037"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rPr>
              <a:t>Uses your own stem cells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rPr>
              <a:t>Alters your genes to make more </a:t>
            </a:r>
            <a:r>
              <a:rPr kumimoji="0" lang="en-GB" sz="3200" b="0" i="0" u="none" strike="noStrike" kern="1200" cap="none" spc="0" normalizeH="0" baseline="0" noProof="0" dirty="0" err="1">
                <a:ln>
                  <a:noFill/>
                </a:ln>
                <a:solidFill>
                  <a:prstClr val="black"/>
                </a:solidFill>
                <a:effectLst/>
                <a:uLnTx/>
                <a:uFillTx/>
                <a:latin typeface="Aptos" panose="02110004020202020204"/>
                <a:ea typeface="+mn-ea"/>
                <a:cs typeface="+mn-cs"/>
              </a:rPr>
              <a:t>fetal</a:t>
            </a:r>
            <a:r>
              <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rPr>
              <a:t> haemoglobin (HbF)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6" name="Picture 6" descr="Vector of haematopoietic stem cells that - ID:17878647 - Royalty Free ...">
            <a:extLst>
              <a:ext uri="{FF2B5EF4-FFF2-40B4-BE49-F238E27FC236}">
                <a16:creationId xmlns:a16="http://schemas.microsoft.com/office/drawing/2014/main" id="{49E4FD1D-DA04-F130-9B2C-8CF4F6FF12C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444"/>
          <a:stretch>
            <a:fillRect/>
          </a:stretch>
        </p:blipFill>
        <p:spPr bwMode="auto">
          <a:xfrm>
            <a:off x="406916" y="2961007"/>
            <a:ext cx="5308399" cy="36771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FD845BD-D11C-F699-5387-71D5A009E3C9}"/>
              </a:ext>
            </a:extLst>
          </p:cNvPr>
          <p:cNvSpPr/>
          <p:nvPr/>
        </p:nvSpPr>
        <p:spPr>
          <a:xfrm>
            <a:off x="4245364" y="3244645"/>
            <a:ext cx="1063690" cy="1843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Rectangle 7">
            <a:extLst>
              <a:ext uri="{FF2B5EF4-FFF2-40B4-BE49-F238E27FC236}">
                <a16:creationId xmlns:a16="http://schemas.microsoft.com/office/drawing/2014/main" id="{38B92426-2054-C414-F97C-D879145D8588}"/>
              </a:ext>
            </a:extLst>
          </p:cNvPr>
          <p:cNvSpPr/>
          <p:nvPr/>
        </p:nvSpPr>
        <p:spPr>
          <a:xfrm>
            <a:off x="4359151" y="6181137"/>
            <a:ext cx="1153885" cy="1945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71056955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65C88C4-1877-5D0A-9AE7-437E4AB0ABBD}"/>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05E4D30-1092-48A6-F738-52066FAF89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CF3B6A1B-2E64-C416-F6EE-DEA62CA5D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86B7A791-C1CD-2391-0404-0421DF1BEE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4D684966-00DE-8249-2EF9-7F82731291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3" name="Rectangle 22">
            <a:extLst>
              <a:ext uri="{FF2B5EF4-FFF2-40B4-BE49-F238E27FC236}">
                <a16:creationId xmlns:a16="http://schemas.microsoft.com/office/drawing/2014/main" id="{B8B79D3B-1FF1-9126-DCE1-E9DCB9AC4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CF8439CD-7401-0B68-B751-2D112CFD1796}"/>
              </a:ext>
            </a:extLst>
          </p:cNvPr>
          <p:cNvSpPr>
            <a:spLocks noGrp="1"/>
          </p:cNvSpPr>
          <p:nvPr>
            <p:ph type="ctrTitle"/>
          </p:nvPr>
        </p:nvSpPr>
        <p:spPr>
          <a:xfrm>
            <a:off x="699714" y="353160"/>
            <a:ext cx="7091300" cy="898581"/>
          </a:xfrm>
        </p:spPr>
        <p:txBody>
          <a:bodyPr anchor="ctr">
            <a:normAutofit/>
          </a:bodyPr>
          <a:lstStyle/>
          <a:p>
            <a:pPr algn="l"/>
            <a:r>
              <a:rPr lang="en-GB" sz="3600" dirty="0">
                <a:solidFill>
                  <a:srgbClr val="FFFFFF"/>
                </a:solidFill>
              </a:rPr>
              <a:t>How Does Gene Therapy Work? </a:t>
            </a:r>
          </a:p>
        </p:txBody>
      </p:sp>
      <p:pic>
        <p:nvPicPr>
          <p:cNvPr id="4" name="Content Placeholder 3">
            <a:extLst>
              <a:ext uri="{FF2B5EF4-FFF2-40B4-BE49-F238E27FC236}">
                <a16:creationId xmlns:a16="http://schemas.microsoft.com/office/drawing/2014/main" id="{3FB65298-2619-F640-B690-3CEB7E24FFCB}"/>
              </a:ext>
            </a:extLst>
          </p:cNvPr>
          <p:cNvPicPr>
            <a:picLocks noChangeAspect="1"/>
          </p:cNvPicPr>
          <p:nvPr/>
        </p:nvPicPr>
        <p:blipFill>
          <a:blip r:embed="rId3"/>
          <a:stretch>
            <a:fillRect/>
          </a:stretch>
        </p:blipFill>
        <p:spPr>
          <a:xfrm>
            <a:off x="8253979" y="244885"/>
            <a:ext cx="3812898" cy="1086676"/>
          </a:xfrm>
          <a:prstGeom prst="rect">
            <a:avLst/>
          </a:prstGeom>
        </p:spPr>
      </p:pic>
      <p:sp>
        <p:nvSpPr>
          <p:cNvPr id="3" name="TextBox 2">
            <a:extLst>
              <a:ext uri="{FF2B5EF4-FFF2-40B4-BE49-F238E27FC236}">
                <a16:creationId xmlns:a16="http://schemas.microsoft.com/office/drawing/2014/main" id="{3C170193-094B-257F-34D3-619EF897CB2E}"/>
              </a:ext>
            </a:extLst>
          </p:cNvPr>
          <p:cNvSpPr txBox="1"/>
          <p:nvPr/>
        </p:nvSpPr>
        <p:spPr>
          <a:xfrm>
            <a:off x="532481" y="1683735"/>
            <a:ext cx="11127037"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rPr>
              <a:t>Uses your own stem cells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rPr>
              <a:t>Alters your genes to make more </a:t>
            </a:r>
            <a:r>
              <a:rPr kumimoji="0" lang="en-GB" sz="3200" b="0" i="0" u="none" strike="noStrike" kern="1200" cap="none" spc="0" normalizeH="0" baseline="0" noProof="0" dirty="0" err="1">
                <a:ln>
                  <a:noFill/>
                </a:ln>
                <a:solidFill>
                  <a:prstClr val="black"/>
                </a:solidFill>
                <a:effectLst/>
                <a:uLnTx/>
                <a:uFillTx/>
                <a:latin typeface="Aptos" panose="02110004020202020204"/>
                <a:ea typeface="+mn-ea"/>
                <a:cs typeface="+mn-cs"/>
              </a:rPr>
              <a:t>fetal</a:t>
            </a:r>
            <a:r>
              <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rPr>
              <a:t> haemoglobin (HbF)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5" name="Picture 4">
            <a:extLst>
              <a:ext uri="{FF2B5EF4-FFF2-40B4-BE49-F238E27FC236}">
                <a16:creationId xmlns:a16="http://schemas.microsoft.com/office/drawing/2014/main" id="{1B945502-839F-7634-1D03-C477ED4D254E}"/>
              </a:ext>
            </a:extLst>
          </p:cNvPr>
          <p:cNvPicPr>
            <a:picLocks noChangeAspect="1"/>
          </p:cNvPicPr>
          <p:nvPr/>
        </p:nvPicPr>
        <p:blipFill>
          <a:blip r:embed="rId4"/>
          <a:srcRect l="3480" r="21227" b="55142"/>
          <a:stretch>
            <a:fillRect/>
          </a:stretch>
        </p:blipFill>
        <p:spPr>
          <a:xfrm>
            <a:off x="1862345" y="2863633"/>
            <a:ext cx="8229600" cy="2757949"/>
          </a:xfrm>
          <a:prstGeom prst="rect">
            <a:avLst/>
          </a:prstGeom>
        </p:spPr>
      </p:pic>
      <p:sp>
        <p:nvSpPr>
          <p:cNvPr id="7" name="Oval 6">
            <a:extLst>
              <a:ext uri="{FF2B5EF4-FFF2-40B4-BE49-F238E27FC236}">
                <a16:creationId xmlns:a16="http://schemas.microsoft.com/office/drawing/2014/main" id="{2A72F7D7-6B5B-D8B1-C04B-64ED596B5F29}"/>
              </a:ext>
            </a:extLst>
          </p:cNvPr>
          <p:cNvSpPr/>
          <p:nvPr/>
        </p:nvSpPr>
        <p:spPr>
          <a:xfrm>
            <a:off x="4967210" y="5553678"/>
            <a:ext cx="1392071" cy="115225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prstClr val="white"/>
                </a:solidFill>
                <a:effectLst/>
                <a:uLnTx/>
                <a:uFillTx/>
                <a:latin typeface="Aptos" panose="02110004020202020204"/>
                <a:ea typeface="+mn-ea"/>
                <a:cs typeface="+mn-cs"/>
              </a:rPr>
              <a:t>Fetal</a:t>
            </a:r>
            <a:r>
              <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rPr>
              <a:t> Hb</a:t>
            </a:r>
          </a:p>
        </p:txBody>
      </p:sp>
      <p:sp>
        <p:nvSpPr>
          <p:cNvPr id="8" name="Oval 7">
            <a:extLst>
              <a:ext uri="{FF2B5EF4-FFF2-40B4-BE49-F238E27FC236}">
                <a16:creationId xmlns:a16="http://schemas.microsoft.com/office/drawing/2014/main" id="{F1FA5BC6-0A48-43AE-6A27-36C3E4F1E962}"/>
              </a:ext>
            </a:extLst>
          </p:cNvPr>
          <p:cNvSpPr/>
          <p:nvPr/>
        </p:nvSpPr>
        <p:spPr>
          <a:xfrm>
            <a:off x="7557943" y="5553678"/>
            <a:ext cx="1392071" cy="1152250"/>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rPr>
              <a:t>Adult (sickle) Hb</a:t>
            </a:r>
          </a:p>
        </p:txBody>
      </p:sp>
      <p:sp>
        <p:nvSpPr>
          <p:cNvPr id="9" name="Arrow: Right 8">
            <a:extLst>
              <a:ext uri="{FF2B5EF4-FFF2-40B4-BE49-F238E27FC236}">
                <a16:creationId xmlns:a16="http://schemas.microsoft.com/office/drawing/2014/main" id="{376962D8-94E8-FBE3-3105-9500A647397B}"/>
              </a:ext>
            </a:extLst>
          </p:cNvPr>
          <p:cNvSpPr/>
          <p:nvPr/>
        </p:nvSpPr>
        <p:spPr bwMode="auto">
          <a:xfrm>
            <a:off x="6640903" y="6033060"/>
            <a:ext cx="703578" cy="176671"/>
          </a:xfrm>
          <a:prstGeom prst="rightArrow">
            <a:avLst/>
          </a:prstGeom>
          <a:solidFill>
            <a:schemeClr val="tx1"/>
          </a:solidFill>
          <a:ln w="12700" cap="flat" cmpd="sng" algn="ctr">
            <a:noFill/>
            <a:prstDash val="solid"/>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128071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Facet">
  <a:themeElements>
    <a:clrScheme name="Custom 1">
      <a:dk1>
        <a:sysClr val="windowText" lastClr="000000"/>
      </a:dk1>
      <a:lt1>
        <a:sysClr val="window" lastClr="FFFFFF"/>
      </a:lt1>
      <a:dk2>
        <a:srgbClr val="2C3C43"/>
      </a:dk2>
      <a:lt2>
        <a:srgbClr val="EBEBEB"/>
      </a:lt2>
      <a:accent1>
        <a:srgbClr val="B1366C"/>
      </a:accent1>
      <a:accent2>
        <a:srgbClr val="00B050"/>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cc8b3bb1-a5bd-4814-b0dd-1ac6555833f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229C3C9F4F2804B9CE5A8186CAB80BD" ma:contentTypeVersion="14" ma:contentTypeDescription="Create a new document." ma:contentTypeScope="" ma:versionID="07a26d3cffb9fd22f0341cdef365fedd">
  <xsd:schema xmlns:xsd="http://www.w3.org/2001/XMLSchema" xmlns:xs="http://www.w3.org/2001/XMLSchema" xmlns:p="http://schemas.microsoft.com/office/2006/metadata/properties" xmlns:ns1="http://schemas.microsoft.com/sharepoint/v3" xmlns:ns2="cc8b3bb1-a5bd-4814-b0dd-1ac6555833fe" targetNamespace="http://schemas.microsoft.com/office/2006/metadata/properties" ma:root="true" ma:fieldsID="1c33474baed985c8302814b3c7902fbd" ns1:_="" ns2:_="">
    <xsd:import namespace="http://schemas.microsoft.com/sharepoint/v3"/>
    <xsd:import namespace="cc8b3bb1-a5bd-4814-b0dd-1ac6555833f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LengthInSecond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8b3bb1-a5bd-4814-b0dd-1ac6555833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Location" ma:index="15" nillable="true" ma:displayName="Location" ma:indexed="true"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C4A28D-3776-410F-BA58-A64E17A5057A}">
  <ds:schemaRefs>
    <ds:schemaRef ds:uri="http://schemas.microsoft.com/sharepoint/v3/contenttype/forms"/>
  </ds:schemaRefs>
</ds:datastoreItem>
</file>

<file path=customXml/itemProps2.xml><?xml version="1.0" encoding="utf-8"?>
<ds:datastoreItem xmlns:ds="http://schemas.openxmlformats.org/officeDocument/2006/customXml" ds:itemID="{446EFB98-50B5-45BD-ABA7-97D3A8E7E852}">
  <ds:schemaRefs>
    <ds:schemaRef ds:uri="http://schemas.microsoft.com/office/2006/metadata/properties"/>
    <ds:schemaRef ds:uri="http://schemas.microsoft.com/office/infopath/2007/PartnerControls"/>
    <ds:schemaRef ds:uri="http://purl.org/dc/dcmitype/"/>
    <ds:schemaRef ds:uri="http://purl.org/dc/terms/"/>
    <ds:schemaRef ds:uri="cc8b3bb1-a5bd-4814-b0dd-1ac6555833fe"/>
    <ds:schemaRef ds:uri="http://schemas.microsoft.com/office/2006/documentManagement/types"/>
    <ds:schemaRef ds:uri="http://purl.org/dc/elements/1.1/"/>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C8CE8B5-E673-4F41-9882-6F7922A441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c8b3bb1-a5bd-4814-b0dd-1ac6555833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2286</TotalTime>
  <Words>6200</Words>
  <Application>Microsoft Office PowerPoint</Application>
  <PresentationFormat>Widescreen</PresentationFormat>
  <Paragraphs>863</Paragraphs>
  <Slides>116</Slides>
  <Notes>70</Notes>
  <HiddenSlides>0</HiddenSlides>
  <MMClips>0</MMClips>
  <ScaleCrop>false</ScaleCrop>
  <HeadingPairs>
    <vt:vector size="4" baseType="variant">
      <vt:variant>
        <vt:lpstr>Theme</vt:lpstr>
      </vt:variant>
      <vt:variant>
        <vt:i4>3</vt:i4>
      </vt:variant>
      <vt:variant>
        <vt:lpstr>Slide Titles</vt:lpstr>
      </vt:variant>
      <vt:variant>
        <vt:i4>116</vt:i4>
      </vt:variant>
    </vt:vector>
  </HeadingPairs>
  <TitlesOfParts>
    <vt:vector size="119" baseType="lpstr">
      <vt:lpstr>Office Theme</vt:lpstr>
      <vt:lpstr>Facet</vt:lpstr>
      <vt:lpstr>Berlin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Patient Representatives  </vt:lpstr>
      <vt:lpstr> </vt:lpstr>
      <vt:lpstr> </vt:lpstr>
      <vt:lpstr> </vt:lpstr>
      <vt:lpstr> </vt:lpstr>
      <vt:lpstr>NE&amp;Y HCC (PPV)– Our Impact and Actions</vt:lpstr>
      <vt:lpstr> </vt:lpstr>
      <vt:lpstr> </vt:lpstr>
      <vt:lpstr> </vt:lpstr>
      <vt:lpstr> </vt:lpstr>
      <vt:lpstr>Dr Étienne Ciantar MD, FRCOG, FHEA Consultant – Obstetrics, Obstetric Haematology &amp; Medical Education Leeds Teaching Hospitals NHS Trust</vt:lpstr>
      <vt:lpstr>PATIENTS AND HOSPITALS</vt:lpstr>
      <vt:lpstr>Precipitants of Sickle Cell Pain</vt:lpstr>
      <vt:lpstr>High risk situations</vt:lpstr>
      <vt:lpstr>PowerPoint Presentation</vt:lpstr>
      <vt:lpstr>PowerPoint Presentation</vt:lpstr>
      <vt:lpstr>PowerPoint Presentation</vt:lpstr>
      <vt:lpstr>PowerPoint Presentation</vt:lpstr>
      <vt:lpstr>Sickle cell and pregnancy</vt:lpstr>
      <vt:lpstr>Maternal morbidity</vt:lpstr>
      <vt:lpstr>Increased maternal mortality</vt:lpstr>
      <vt:lpstr>Fetal complications</vt:lpstr>
      <vt:lpstr>HbSS vs HbSC</vt:lpstr>
      <vt:lpstr>Can intervention improve outcome? </vt:lpstr>
      <vt:lpstr>PowerPoint Presentation</vt:lpstr>
      <vt:lpstr>SCD and pregnancy  Pre-conception</vt:lpstr>
      <vt:lpstr>Pregnancy complications </vt:lpstr>
      <vt:lpstr>Antenatal review </vt:lpstr>
      <vt:lpstr>Antenatal monitoring </vt:lpstr>
      <vt:lpstr>PowerPoint Presentation</vt:lpstr>
      <vt:lpstr>Antenatal monitoring </vt:lpstr>
      <vt:lpstr>Blood transfusion </vt:lpstr>
      <vt:lpstr>Labour and delivery </vt:lpstr>
      <vt:lpstr>Postnatal care </vt:lpstr>
      <vt:lpstr>Conclusions</vt:lpstr>
      <vt:lpstr>Your Diet Your Health: Healthy Eating Principles to improve Your Health Outcomes </vt:lpstr>
      <vt:lpstr>Education Session (1) Agenda:  Part 1: How sickle cell affects your nutrition     Part 2: Why is good nutrition important     Part 3: Improving your nutritional intake using the Sickle Cell Nutrition Eatwell guide    Part 4: Benefit of Good nutrition </vt:lpstr>
      <vt:lpstr>My Background</vt:lpstr>
      <vt:lpstr>Part 1: How sickle cell affects your nutrition  </vt:lpstr>
      <vt:lpstr>Rationale for Sickle Cell Nutrition?</vt:lpstr>
      <vt:lpstr>PowerPoint Presentation</vt:lpstr>
      <vt:lpstr>Common Nutritional Problems </vt:lpstr>
      <vt:lpstr>Part 2: Why is good nutrition important? </vt:lpstr>
      <vt:lpstr>Why is good nutrition important?  </vt:lpstr>
      <vt:lpstr>What is needed for a good nutritional Status </vt:lpstr>
      <vt:lpstr>Healthy Life Expectancy </vt:lpstr>
      <vt:lpstr>Part 3: Improving your nutritional intake using The Sickle Cell Nutrition Eatwell Guide </vt:lpstr>
      <vt:lpstr>PowerPoint Presentation</vt:lpstr>
      <vt:lpstr>7 Key Healthy Messages in the SCD Eatwell Guide</vt:lpstr>
      <vt:lpstr>5 Food Groups</vt:lpstr>
      <vt:lpstr>Nutrient Deficiencies </vt:lpstr>
      <vt:lpstr>Healthy Balanced Meal Examples </vt:lpstr>
      <vt:lpstr>PowerPoint Presentation</vt:lpstr>
      <vt:lpstr>Choose wholegrain carbohydrates!   Good source of fibre to help reduce and prevent constipation </vt:lpstr>
      <vt:lpstr>PowerPoint Presentation</vt:lpstr>
      <vt:lpstr>PowerPoint Presentation</vt:lpstr>
      <vt:lpstr>Folic Acid – Food Sources </vt:lpstr>
      <vt:lpstr>PowerPoint Presentation</vt:lpstr>
      <vt:lpstr>Protein sources - </vt:lpstr>
      <vt:lpstr>Soya protein Tofu Tempeh nuts and seeds</vt:lpstr>
      <vt:lpstr>PowerPoint Presentation</vt:lpstr>
      <vt:lpstr>Provide calcium and protein </vt:lpstr>
      <vt:lpstr>PowerPoint Presentation</vt:lpstr>
      <vt:lpstr>Healthy Fats – avocado, nuts and seeds, omega 3 fatty acids</vt:lpstr>
      <vt:lpstr>PowerPoint Presentation</vt:lpstr>
      <vt:lpstr>Part 4: Benefit of good nutrition  </vt:lpstr>
      <vt:lpstr>Benefits Of Good Nutrition! </vt:lpstr>
      <vt:lpstr>One thing you will Take Away… </vt:lpstr>
      <vt:lpstr> </vt:lpstr>
      <vt:lpstr>Thank You!</vt:lpstr>
      <vt:lpstr>PowerPoint Presentation</vt:lpstr>
      <vt:lpstr>Outline of Talk</vt:lpstr>
      <vt:lpstr>Why Do We Need New Treatments?</vt:lpstr>
      <vt:lpstr>PowerPoint Presentation</vt:lpstr>
      <vt:lpstr>Bone Marrow Transplant</vt:lpstr>
      <vt:lpstr>How Does a Bone Marrow Transplant Work?</vt:lpstr>
      <vt:lpstr>How Does a Bone Marrow Transplant Work?</vt:lpstr>
      <vt:lpstr>How Does a Bone Marrow Transplant Work?</vt:lpstr>
      <vt:lpstr>How Does a Bone Marrow Transplant Work?</vt:lpstr>
      <vt:lpstr>How Does a Bone Marrow Transplant Work?</vt:lpstr>
      <vt:lpstr>How Does a Bone Marrow Transplant Work?</vt:lpstr>
      <vt:lpstr>How Does a Bone Marrow Transplant Work?</vt:lpstr>
      <vt:lpstr>What are the Downsides to Bone Marrow Transplant?</vt:lpstr>
      <vt:lpstr>Who Might be Offered Bone Marrow Transplant? Children</vt:lpstr>
      <vt:lpstr>Who Might be Offered Bone Marrow Transplant? Adults</vt:lpstr>
      <vt:lpstr>REDRESS Clinical Trial</vt:lpstr>
      <vt:lpstr>What is it Like for the Donor?</vt:lpstr>
      <vt:lpstr>PowerPoint Presentation</vt:lpstr>
      <vt:lpstr>Gene Therapy </vt:lpstr>
      <vt:lpstr>How Does Gene Therapy Work? </vt:lpstr>
      <vt:lpstr>How Does Gene Therapy Work? </vt:lpstr>
      <vt:lpstr>How Does Gene Therapy Work? </vt:lpstr>
      <vt:lpstr>How Does Gene Therapy Work? </vt:lpstr>
      <vt:lpstr>What is it Like to have Gene Therapy?</vt:lpstr>
      <vt:lpstr>What is it Like to have Gene Therapy?</vt:lpstr>
      <vt:lpstr>What is it Like to have Gene Therapy?</vt:lpstr>
      <vt:lpstr>What is it Like to have Gene Therapy?</vt:lpstr>
      <vt:lpstr>What is it Like to have Gene Therapy?</vt:lpstr>
      <vt:lpstr>What is it Like to have Gene Therapy?</vt:lpstr>
      <vt:lpstr>What are the Benefits of Gene Therapy?</vt:lpstr>
      <vt:lpstr>What are the Downsides of Gene Therapy?</vt:lpstr>
      <vt:lpstr>Who Might be Offered Gene Therapy?</vt:lpstr>
      <vt:lpstr>Where Can I Find More Information about Bone Marrow Transplant and Gene Therapy?</vt:lpstr>
      <vt:lpstr>PowerPoint Presentation</vt:lpstr>
      <vt:lpstr>Why do We Need Clinical Trials in Sickle Cell?</vt:lpstr>
      <vt:lpstr>Clinical Trials in the NE&amp;Y Region https://www.ney-hcc.co.uk/research-projects/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HUNTER, Zoe (SHEFFIELD TEACHING HOSPITALS NHS FOUNDATION TRUST)</dc:creator>
  <cp:lastModifiedBy>HUNTER, Zoe (SHEFFIELD TEACHING HOSPITALS NHS FOUNDATION TRUST)</cp:lastModifiedBy>
  <cp:revision>58</cp:revision>
  <dcterms:created xsi:type="dcterms:W3CDTF">2024-10-29T09:10:38Z</dcterms:created>
  <dcterms:modified xsi:type="dcterms:W3CDTF">2025-09-05T14:47:32Z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0x010100D229C3C9F4F2804B9CE5A8186CAB80BD</vt:lpwstr>
  </property>
  <property fmtid="{D5CDD505-2E9C-101B-9397-08002B2CF9AE}" pid="3" name="MediaServiceImageTags">
    <vt:lpwstr/>
  </property>
</Properties>
</file>